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21"/>
  </p:notesMasterIdLst>
  <p:sldIdLst>
    <p:sldId id="280" r:id="rId3"/>
    <p:sldId id="257" r:id="rId4"/>
    <p:sldId id="258" r:id="rId5"/>
    <p:sldId id="261" r:id="rId6"/>
    <p:sldId id="262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</p:sldIdLst>
  <p:sldSz cx="9144000" cy="6858000" type="screen4x3"/>
  <p:notesSz cx="6858000" cy="9144000"/>
  <p:embeddedFontLst>
    <p:embeddedFont>
      <p:font typeface="An Unfortunate Event" panose="020B0604020202020204" charset="0"/>
      <p:regular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Quattrocento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2C740-2FB4-4589-A333-BC91E0A8E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096265"/>
      </p:ext>
    </p:extLst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97539" y="416858"/>
            <a:ext cx="3840479" cy="1994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4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792532" y="403412"/>
            <a:ext cx="3840479" cy="5722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6195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61950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61950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61950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61950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97539" y="2438400"/>
            <a:ext cx="3840479" cy="3316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buClr>
                <a:srgbClr val="6C6351"/>
              </a:buClr>
              <a:buFont typeface="Noto Sans Symbols"/>
              <a:buNone/>
              <a:defRPr sz="17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1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1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97539" y="416858"/>
            <a:ext cx="3840479" cy="1994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4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97539" y="2438400"/>
            <a:ext cx="3840479" cy="3316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buClr>
                <a:srgbClr val="6C6351"/>
              </a:buClr>
              <a:buFont typeface="Noto Sans Symbols"/>
              <a:buNone/>
              <a:defRPr sz="17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1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1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4805044" y="430306"/>
            <a:ext cx="3840479" cy="5432611"/>
          </a:xfrm>
          <a:prstGeom prst="rect">
            <a:avLst/>
          </a:prstGeom>
          <a:solidFill>
            <a:srgbClr val="D8D8D8"/>
          </a:solidFill>
          <a:ln w="1270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457200" marR="0" lvl="0" indent="-457200" algn="l" rtl="0">
              <a:spcBef>
                <a:spcPts val="2000"/>
              </a:spcBef>
              <a:buClr>
                <a:srgbClr val="EDAD68"/>
              </a:buClr>
              <a:buFont typeface="Noto Sans Symbols"/>
              <a:buNone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2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24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389701" y="-129661"/>
            <a:ext cx="4364598" cy="8147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52425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61950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5207186" y="2471737"/>
            <a:ext cx="570864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906461" y="22225"/>
            <a:ext cx="5708649" cy="649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52425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61950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52425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61950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98347" y="1371600"/>
            <a:ext cx="8147304" cy="1344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6666"/>
              </a:lnSpc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6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98347" y="2715766"/>
            <a:ext cx="8147304" cy="667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FEFEFE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FEFEFE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498475" y="4343398"/>
            <a:ext cx="8147048" cy="1346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6666"/>
              </a:lnSpc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6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498475" y="5688105"/>
            <a:ext cx="8147049" cy="663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FEFEFE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FEFEFE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1981200" y="685800"/>
            <a:ext cx="5181600" cy="3352799"/>
          </a:xfrm>
          <a:prstGeom prst="rect">
            <a:avLst/>
          </a:prstGeom>
          <a:solidFill>
            <a:srgbClr val="BFBFBF"/>
          </a:solidFill>
          <a:ln w="1270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457200" marR="0" lvl="0" indent="-457200" algn="l" rtl="0">
              <a:spcBef>
                <a:spcPts val="2000"/>
              </a:spcBef>
              <a:buClr>
                <a:srgbClr val="FEFEFE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61950" algn="l" rtl="0">
              <a:spcBef>
                <a:spcPts val="600"/>
              </a:spcBef>
              <a:buClr>
                <a:srgbClr val="FEFEFE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71475" algn="l" rtl="0">
              <a:spcBef>
                <a:spcPts val="600"/>
              </a:spcBef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71475" algn="l" rtl="0">
              <a:spcBef>
                <a:spcPts val="600"/>
              </a:spcBef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71475" algn="l" rtl="0">
              <a:spcBef>
                <a:spcPts val="600"/>
              </a:spcBef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98475" y="1774825"/>
            <a:ext cx="8147049" cy="187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6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98475" y="3654519"/>
            <a:ext cx="81470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6C6351"/>
              </a:buClr>
              <a:buFont typeface="Noto Sans Symbols"/>
              <a:buNone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18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16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C8C8A"/>
              </a:buClr>
              <a:buFont typeface="Arial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C8C8A"/>
              </a:buClr>
              <a:buFont typeface="Arial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C8C8A"/>
              </a:buClr>
              <a:buFont typeface="Arial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C8C8A"/>
              </a:buClr>
              <a:buFont typeface="Arial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98475" y="1762125"/>
            <a:ext cx="3840479" cy="4364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6195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805046" y="1762125"/>
            <a:ext cx="3840479" cy="4364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6195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98475" y="1550894"/>
            <a:ext cx="3840479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C6351"/>
              </a:buClr>
              <a:buFont typeface="Noto Sans Symbols"/>
              <a:buNone/>
              <a:defRPr sz="24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20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18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98475" y="2541493"/>
            <a:ext cx="3840479" cy="3584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6195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805046" y="1550894"/>
            <a:ext cx="3840479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C6351"/>
              </a:buClr>
              <a:buFont typeface="Noto Sans Symbols"/>
              <a:buNone/>
              <a:defRPr sz="24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20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18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A19B86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C6351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805046" y="2541493"/>
            <a:ext cx="3840479" cy="3584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6195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cxnSp>
        <p:nvCxnSpPr>
          <p:cNvPr id="73" name="Shape 73"/>
          <p:cNvCxnSpPr/>
          <p:nvPr/>
        </p:nvCxnSpPr>
        <p:spPr>
          <a:xfrm>
            <a:off x="502920" y="2353234"/>
            <a:ext cx="3840479" cy="15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74"/>
          <p:cNvCxnSpPr/>
          <p:nvPr/>
        </p:nvCxnSpPr>
        <p:spPr>
          <a:xfrm>
            <a:off x="4805044" y="2353234"/>
            <a:ext cx="3840479" cy="15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5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52425" algn="l" rtl="0">
              <a:spcBef>
                <a:spcPts val="2000"/>
              </a:spcBef>
              <a:buClr>
                <a:srgbClr val="FEFEFE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61950" algn="l" rtl="0">
              <a:spcBef>
                <a:spcPts val="600"/>
              </a:spcBef>
              <a:buClr>
                <a:srgbClr val="FEFEFE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71475" algn="l" rtl="0">
              <a:spcBef>
                <a:spcPts val="600"/>
              </a:spcBef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71475" algn="l" rtl="0">
              <a:spcBef>
                <a:spcPts val="600"/>
              </a:spcBef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71475" algn="l" rtl="0">
              <a:spcBef>
                <a:spcPts val="600"/>
              </a:spcBef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FEFEFE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52425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61950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71475" algn="l" rtl="0">
              <a:spcBef>
                <a:spcPts val="600"/>
              </a:spcBef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71475" algn="l" rtl="0">
              <a:spcBef>
                <a:spcPts val="600"/>
              </a:spcBef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Relton\My%20Documents\downloads\hitler.mp2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hitler.mp2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43700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Pj0400797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5"/>
            <a:ext cx="9144000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 rot="701685">
            <a:off x="1219200" y="-990600"/>
            <a:ext cx="6394450" cy="7924800"/>
          </a:xfrm>
          <a:prstGeom prst="lightningBol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4" name="Picture 8" descr="hitl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978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57912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2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An Unfortunate Event" panose="02020603050405020304" pitchFamily="18" charset="0"/>
              </a:rPr>
              <a:t>World at War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6781800" y="1752600"/>
            <a:ext cx="1828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2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Impact" panose="020B0806030902050204" pitchFamily="34" charset="0"/>
              </a:rPr>
              <a:t>...again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5334000" y="3276600"/>
            <a:ext cx="35052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2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An Unfortunate Event" panose="02020603050405020304" pitchFamily="18" charset="0"/>
              </a:rPr>
              <a:t>Revenge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An Unfortunate Event" panose="02020603050405020304" pitchFamily="18" charset="0"/>
              </a:rPr>
              <a:t>of the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An Unfortunate Event" panose="02020603050405020304" pitchFamily="18" charset="0"/>
              </a:rPr>
              <a:t>Germans</a:t>
            </a:r>
          </a:p>
        </p:txBody>
      </p:sp>
    </p:spTree>
    <p:extLst>
      <p:ext uri="{BB962C8B-B14F-4D97-AF65-F5344CB8AC3E}">
        <p14:creationId xmlns:p14="http://schemas.microsoft.com/office/powerpoint/2010/main" val="62438224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958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U.S.S. Arizona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4328" y="1052567"/>
            <a:ext cx="6294895" cy="558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0" y="1307169"/>
            <a:ext cx="9143998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arabicPeriod" startAt="6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Key Nations at War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rabicPeriod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Allies: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Great Britain, France, Soviet Union, United States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rabicPeriod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Axis: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Germany, Italy, Japan</a:t>
            </a: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738323"/>
            <a:ext cx="3809999" cy="3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0" y="1307169"/>
            <a:ext cx="9143998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arabicPeriod" startAt="7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European Theater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Name given to the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fighting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that took place in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Europe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1942: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Britain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stood alone against Axis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97222"/>
              <a:buFont typeface="Quattrocento"/>
              <a:buAutoNum type="alphaLcPeriod"/>
            </a:pPr>
            <a:r>
              <a:rPr lang="en-US" sz="175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Gen. Dwight Eisenhower = </a:t>
            </a:r>
            <a:r>
              <a:rPr lang="en-US" sz="17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Supreme Allied Commander</a:t>
            </a:r>
            <a:r>
              <a:rPr lang="en-US" sz="175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of the European Theater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Allies first invaded through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Sicily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and up into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Italy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Mussolini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was overthrown and killed</a:t>
            </a: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2800" y="3429000"/>
            <a:ext cx="2641600" cy="317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-391419" y="1307169"/>
            <a:ext cx="9535418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 startAt="6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Eastern Front: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Stalingrad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The Nazis were fighting the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Russians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in Stalingrad (Aug 1942-Feb 1943)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One of the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bloodiest battles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in the history of warfare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Nazis are defeated;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turning point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of the war for the Allies</a:t>
            </a: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18" y="3078289"/>
            <a:ext cx="4439404" cy="3279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984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D-Day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87" y="1235896"/>
            <a:ext cx="7068177" cy="516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-374021" y="1307169"/>
            <a:ext cx="9518021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 startAt="7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Western Front: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D-Day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endParaRPr lang="en-US" sz="18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18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General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Eisenhower planned D-Day for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June 6, 1944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endParaRPr lang="en-US" sz="1800" b="1" i="0" u="sng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1800" b="1" i="0" u="sng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Allied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invasion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across English Channel into Normandy, France 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endParaRPr lang="en-US" sz="1800" b="1" i="0" u="sng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1800" b="1" i="0" u="sng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Largest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military invasion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in history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endParaRPr lang="en-US" sz="18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18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Allies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success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allowed them to push further into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France</a:t>
            </a: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-330532" y="1307169"/>
            <a:ext cx="9474530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 startAt="8"/>
            </a:pPr>
            <a:r>
              <a:rPr lang="en-US" sz="24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Battle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of the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Bulge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Hitler’s last major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offensive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endParaRPr lang="en-US" sz="20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20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Allies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were pushing from the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West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(from France),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South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through Italy, and from the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East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(Soviets)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endParaRPr lang="en-US" sz="20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20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Germany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was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surrounded</a:t>
            </a: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400" y="0"/>
            <a:ext cx="7572174" cy="657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0" y="1307169"/>
            <a:ext cx="9143998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100000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German Surrender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Hitler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committed suicide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before he could be captured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endParaRPr lang="en-US" sz="17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17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Germany </a:t>
            </a:r>
            <a:r>
              <a:rPr lang="en-US" sz="17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officially </a:t>
            </a:r>
            <a:r>
              <a:rPr lang="en-US" sz="17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surrendered</a:t>
            </a:r>
            <a:r>
              <a:rPr lang="en-US" sz="17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on May 7, 1945; following day is known as </a:t>
            </a:r>
            <a:r>
              <a:rPr lang="en-US" sz="17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VE</a:t>
            </a:r>
            <a:r>
              <a:rPr lang="en-US" sz="17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Day</a:t>
            </a:r>
          </a:p>
          <a:p>
            <a:pPr marL="914400" marR="0" lvl="1" indent="-457200" algn="l" rtl="0">
              <a:spcBef>
                <a:spcPts val="600"/>
              </a:spcBef>
              <a:buClr>
                <a:srgbClr val="A19B86"/>
              </a:buClr>
              <a:buSzPct val="100000"/>
              <a:buFont typeface="Quattrocento"/>
              <a:buAutoNum type="alphaLcPeriod"/>
            </a:pPr>
            <a:endParaRPr lang="en-US" sz="20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914400" marR="0" lvl="1" indent="-457200" algn="l" rtl="0">
              <a:spcBef>
                <a:spcPts val="600"/>
              </a:spcBef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20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Now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the Allies had to figure out how to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defeat </a:t>
            </a:r>
            <a:r>
              <a:rPr lang="en-US" sz="2000" b="1" i="0" u="sng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Japan</a:t>
            </a:r>
          </a:p>
          <a:p>
            <a:pPr marL="457200" marR="0" lvl="1" indent="0" algn="l" rtl="0">
              <a:spcBef>
                <a:spcPts val="600"/>
              </a:spcBef>
              <a:buClr>
                <a:srgbClr val="A19B86"/>
              </a:buClr>
              <a:buSzPct val="100000"/>
              <a:buNone/>
            </a:pPr>
            <a:endParaRPr lang="en-US" sz="2000" b="1" i="0" u="sng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August of 1945, the US dropped two </a:t>
            </a:r>
            <a:r>
              <a:rPr lang="en-US" altLang="en-US" sz="24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Atomic Bombs on </a:t>
            </a: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Japan to finally end World War II</a:t>
            </a:r>
            <a:r>
              <a:rPr lang="en-US" altLang="en-US" sz="24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Hiroshima</a:t>
            </a:r>
          </a:p>
          <a:p>
            <a:pPr lvl="1"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Nagasaki</a:t>
            </a: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At the end of WWII the United Nations </a:t>
            </a:r>
            <a:r>
              <a:rPr lang="en-US" altLang="en-US" sz="240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was formed.</a:t>
            </a:r>
            <a:endParaRPr lang="en-US" altLang="en-US" sz="2400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SzPct val="100000"/>
            </a:pPr>
            <a:endParaRPr lang="en-US" sz="2000" b="1" i="0" u="sng" strike="noStrike" cap="none" dirty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0" y="1307169"/>
            <a:ext cx="9143998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Treaty of Versailles ends WWI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Germany was blamed for causing World War I and had to pay $33 </a:t>
            </a:r>
            <a:r>
              <a:rPr lang="en-US" alt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million in </a:t>
            </a:r>
            <a:r>
              <a:rPr lang="en-US" altLang="en-US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war damages called </a:t>
            </a:r>
            <a:r>
              <a:rPr lang="en-US" alt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reparations. </a:t>
            </a:r>
            <a:endParaRPr lang="en-US" altLang="en-US" b="1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b="1" dirty="0" smtClean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As a result of WWI, there was a rise of social and economic problems.  A great Depression swept through Europe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This depression lead to the rise of Dictators throughout Europe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The Treaty of Versailles was supposed to keep Germany’s 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military </a:t>
            </a:r>
            <a:r>
              <a:rPr lang="en-US" altLang="en-US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force small, </a:t>
            </a:r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but Hitler refused to obey it.</a:t>
            </a:r>
          </a:p>
          <a:p>
            <a:pPr>
              <a:spcBef>
                <a:spcPct val="50000"/>
              </a:spcBef>
            </a:pPr>
            <a:endParaRPr lang="en-US" altLang="en-US" b="1" dirty="0" smtClean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86499" y="1078569"/>
            <a:ext cx="8408709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52450" lvl="1" indent="0" fontAlgn="base">
              <a:buNone/>
            </a:pPr>
            <a:endParaRPr lang="en-US" sz="1500" dirty="0"/>
          </a:p>
          <a:p>
            <a:pPr lvl="2" fontAlgn="base"/>
            <a:r>
              <a:rPr lang="en-US" b="1" dirty="0" smtClean="0">
                <a:solidFill>
                  <a:srgbClr val="FF0000"/>
                </a:solidFill>
              </a:rPr>
              <a:t>Hitler (GERMANY) </a:t>
            </a:r>
            <a:r>
              <a:rPr lang="en-US" b="1" dirty="0">
                <a:solidFill>
                  <a:srgbClr val="FF0000"/>
                </a:solidFill>
              </a:rPr>
              <a:t>annexed </a:t>
            </a:r>
            <a:r>
              <a:rPr lang="en-US" b="1" u="sng" dirty="0">
                <a:solidFill>
                  <a:srgbClr val="FF0000"/>
                </a:solidFill>
              </a:rPr>
              <a:t>Austria</a:t>
            </a:r>
            <a:r>
              <a:rPr lang="en-US" b="1" dirty="0">
                <a:solidFill>
                  <a:srgbClr val="FF0000"/>
                </a:solidFill>
              </a:rPr>
              <a:t> &amp; demanded the </a:t>
            </a:r>
            <a:r>
              <a:rPr lang="en-US" b="1" u="sng" dirty="0">
                <a:solidFill>
                  <a:srgbClr val="FF0000"/>
                </a:solidFill>
              </a:rPr>
              <a:t>Sudetenland</a:t>
            </a:r>
            <a:r>
              <a:rPr lang="en-US" b="1" dirty="0">
                <a:solidFill>
                  <a:srgbClr val="FF0000"/>
                </a:solidFill>
              </a:rPr>
              <a:t> (W. Czech)</a:t>
            </a:r>
            <a:endParaRPr lang="en-US" sz="1400" b="1" dirty="0">
              <a:solidFill>
                <a:srgbClr val="FF0000"/>
              </a:solidFill>
            </a:endParaRPr>
          </a:p>
          <a:p>
            <a: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1257300" lvl="2" indent="-342900"/>
            <a:r>
              <a:rPr lang="en-US" sz="2000" b="1" dirty="0" smtClean="0">
                <a:solidFill>
                  <a:srgbClr val="FF0000"/>
                </a:solidFill>
              </a:rPr>
              <a:t>England and France practiced a 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sym typeface="Quattrocento"/>
              </a:rPr>
              <a:t>Policy of  </a:t>
            </a:r>
            <a:r>
              <a:rPr lang="en-US" sz="2000" b="1" i="0" u="sng" strike="noStrike" cap="none" dirty="0" smtClean="0">
                <a:solidFill>
                  <a:srgbClr val="FF0000"/>
                </a:solidFill>
                <a:sym typeface="Quattrocento"/>
              </a:rPr>
              <a:t>Appeasement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toward Germany.</a:t>
            </a:r>
          </a:p>
          <a:p>
            <a:pPr marL="1257300" lvl="2" indent="-342900"/>
            <a:r>
              <a:rPr lang="en-US" sz="2000" b="1" i="0" u="none" strike="noStrike" cap="none" dirty="0" smtClean="0">
                <a:solidFill>
                  <a:srgbClr val="FF0000"/>
                </a:solidFill>
                <a:sym typeface="Quattrocento"/>
              </a:rPr>
              <a:t>They were hesitant to get into another World War</a:t>
            </a:r>
            <a:endParaRPr lang="en-US" sz="2000" b="1" i="0" u="none" strike="noStrike" cap="none" dirty="0">
              <a:solidFill>
                <a:srgbClr val="FF0000"/>
              </a:solidFill>
              <a:sym typeface="Quattrocento"/>
            </a:endParaRP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Quattrocento"/>
              <a:buAutoNum type="romanLcPeriod" startAt="3"/>
            </a:pPr>
            <a:endParaRPr lang="en-US" sz="2000" b="1" i="0" u="none" strike="noStrike" cap="none" dirty="0" smtClean="0">
              <a:solidFill>
                <a:srgbClr val="FF0000"/>
              </a:solidFill>
              <a:sym typeface="Quattrocento"/>
            </a:endParaRPr>
          </a:p>
          <a:p>
            <a:pPr marL="1257300" lvl="2" indent="-342900"/>
            <a:r>
              <a:rPr lang="en-US" sz="2000" b="1" i="0" u="none" strike="noStrike" cap="none" dirty="0" smtClean="0">
                <a:solidFill>
                  <a:srgbClr val="FF0000"/>
                </a:solidFill>
                <a:sym typeface="Quattrocento"/>
              </a:rPr>
              <a:t>March </a:t>
            </a:r>
            <a:r>
              <a:rPr lang="en-US" sz="2000" b="1" i="0" u="none" strike="noStrike" cap="none" dirty="0">
                <a:solidFill>
                  <a:srgbClr val="FF0000"/>
                </a:solidFill>
                <a:sym typeface="Quattrocento"/>
              </a:rPr>
              <a:t>1939: Germany took rest of </a:t>
            </a:r>
            <a:r>
              <a:rPr lang="en-US" sz="2000" b="1" i="0" u="sng" strike="noStrike" cap="none" dirty="0">
                <a:solidFill>
                  <a:srgbClr val="FF0000"/>
                </a:solidFill>
                <a:sym typeface="Quattrocento"/>
              </a:rPr>
              <a:t>Czechoslovakia</a:t>
            </a:r>
            <a:r>
              <a:rPr lang="en-US" sz="2000" b="1" i="0" u="none" strike="noStrike" cap="none" dirty="0">
                <a:solidFill>
                  <a:srgbClr val="FF0000"/>
                </a:solidFill>
                <a:sym typeface="Quattrocento"/>
              </a:rPr>
              <a:t> (appeasement failed)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Quattrocento"/>
              <a:buAutoNum type="romanLcPeriod" startAt="3"/>
            </a:pPr>
            <a:endParaRPr lang="en-US" sz="2000" b="1" i="0" u="sng" strike="noStrike" cap="none" dirty="0" smtClean="0">
              <a:solidFill>
                <a:srgbClr val="FF0000"/>
              </a:solidFill>
              <a:sym typeface="Quattrocento"/>
            </a:endParaRPr>
          </a:p>
          <a:p>
            <a: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None/>
            </a:pPr>
            <a:r>
              <a:rPr lang="en-US" sz="2000" b="1" i="0" u="sng" strike="noStrike" cap="none" dirty="0" smtClean="0">
                <a:solidFill>
                  <a:srgbClr val="FF0000"/>
                </a:solidFill>
                <a:sym typeface="Quattrocento"/>
              </a:rPr>
              <a:t>France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sym typeface="Quattrocento"/>
              </a:rPr>
              <a:t> </a:t>
            </a:r>
            <a:r>
              <a:rPr lang="en-US" sz="2000" b="1" i="0" u="none" strike="noStrike" cap="none" dirty="0">
                <a:solidFill>
                  <a:srgbClr val="FF0000"/>
                </a:solidFill>
                <a:sym typeface="Quattrocento"/>
              </a:rPr>
              <a:t>&amp; </a:t>
            </a:r>
            <a:r>
              <a:rPr lang="en-US" sz="2000" b="1" i="0" u="sng" strike="noStrike" cap="none" dirty="0">
                <a:solidFill>
                  <a:srgbClr val="FF0000"/>
                </a:solidFill>
                <a:sym typeface="Quattrocento"/>
              </a:rPr>
              <a:t>Britain</a:t>
            </a:r>
            <a:r>
              <a:rPr lang="en-US" sz="2000" b="1" i="0" u="none" strike="noStrike" cap="none" dirty="0">
                <a:solidFill>
                  <a:srgbClr val="FF0000"/>
                </a:solidFill>
                <a:sym typeface="Quattrocento"/>
              </a:rPr>
              <a:t> pledged war if aggression continued</a:t>
            </a:r>
          </a:p>
          <a:p>
            <a:pPr marL="1257300" lvl="2" indent="-342900"/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sym typeface="Quattrocento"/>
              </a:rPr>
              <a:t>939</a:t>
            </a:r>
            <a:r>
              <a:rPr lang="en-US" sz="2000" b="1" i="0" u="none" strike="noStrike" cap="none" dirty="0">
                <a:solidFill>
                  <a:srgbClr val="FF0000"/>
                </a:solidFill>
                <a:sym typeface="Quattrocento"/>
              </a:rPr>
              <a:t>: Hitler &amp; Stalin signed a “</a:t>
            </a:r>
            <a:r>
              <a:rPr lang="en-US" sz="2000" b="1" i="0" u="sng" strike="noStrike" cap="none" dirty="0">
                <a:solidFill>
                  <a:srgbClr val="FF0000"/>
                </a:solidFill>
                <a:sym typeface="Quattrocento"/>
              </a:rPr>
              <a:t>Non</a:t>
            </a:r>
            <a:r>
              <a:rPr lang="en-US" sz="2000" b="1" i="0" u="none" strike="noStrike" cap="none" dirty="0">
                <a:solidFill>
                  <a:srgbClr val="FF0000"/>
                </a:solidFill>
                <a:sym typeface="Quattrocento"/>
              </a:rPr>
              <a:t>-</a:t>
            </a:r>
            <a:r>
              <a:rPr lang="en-US" sz="2000" b="1" i="0" u="sng" strike="noStrike" cap="none" dirty="0">
                <a:solidFill>
                  <a:srgbClr val="FF0000"/>
                </a:solidFill>
                <a:sym typeface="Quattrocento"/>
              </a:rPr>
              <a:t>Aggression</a:t>
            </a:r>
            <a:r>
              <a:rPr lang="en-US" sz="2000" b="1" i="0" u="none" strike="noStrike" cap="none" dirty="0">
                <a:solidFill>
                  <a:srgbClr val="FF0000"/>
                </a:solidFill>
                <a:sym typeface="Quattrocento"/>
              </a:rPr>
              <a:t> Pact”</a:t>
            </a: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-323089" y="1307169"/>
            <a:ext cx="9467089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Quattrocento"/>
              <a:buAutoNum type="alphaLcPeriod" startAt="4"/>
            </a:pPr>
            <a:r>
              <a:rPr lang="en-US" sz="22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United States’ reaction to foreign aggression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Quattrocento"/>
              <a:buAutoNum type="romanLcPeriod"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1935: passed </a:t>
            </a:r>
            <a:r>
              <a:rPr lang="en-US" sz="22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Neutrality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Act – no arms to </a:t>
            </a:r>
            <a:r>
              <a:rPr lang="en-US" sz="22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warring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nations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Quattrocento"/>
              <a:buAutoNum type="romanLcPeriod"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1939: “</a:t>
            </a:r>
            <a:r>
              <a:rPr lang="en-US" sz="22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Cash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-n-</a:t>
            </a:r>
            <a:r>
              <a:rPr lang="en-US" sz="22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Carry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” policy (purpose to aid the Allies)</a:t>
            </a: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0800" y="2774438"/>
            <a:ext cx="3371901" cy="378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" y="945611"/>
            <a:ext cx="9143998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Quattrocento"/>
              <a:buAutoNum type="arabicPeriod" startAt="2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War in Europe (Early Period)</a:t>
            </a:r>
          </a:p>
          <a:p>
            <a:pPr marL="1200150" lvl="2" indent="-285750">
              <a:buSzPct val="100000"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Sept. 1, 1939: </a:t>
            </a:r>
            <a:r>
              <a:rPr lang="en-US" sz="16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Germany invaded Poland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with </a:t>
            </a:r>
            <a:r>
              <a:rPr lang="en-US" sz="1600" b="1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blitzkrieg (lightning war) 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attack (WWII begins)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Quattrocento"/>
              <a:buAutoNum type="romanLcPeriod"/>
            </a:pPr>
            <a:endParaRPr lang="en-US" sz="25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257300" lvl="2" indent="-342900"/>
            <a:r>
              <a:rPr lang="en-US" sz="25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France </a:t>
            </a:r>
            <a:r>
              <a:rPr lang="en-US" sz="25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&amp; Great Britain </a:t>
            </a:r>
            <a:r>
              <a:rPr lang="en-US" sz="25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declare war</a:t>
            </a:r>
            <a:r>
              <a:rPr lang="en-US" sz="25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the next day 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Quattrocento"/>
              <a:buAutoNum type="romanLcPeriod"/>
            </a:pPr>
            <a:endParaRPr lang="en-US" sz="25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257300" lvl="2" indent="-342900"/>
            <a:r>
              <a:rPr lang="en-US" sz="25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The </a:t>
            </a:r>
            <a:r>
              <a:rPr lang="en-US" sz="25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Holocaust</a:t>
            </a:r>
            <a:r>
              <a:rPr lang="en-US" sz="25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5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intensifies</a:t>
            </a:r>
          </a:p>
          <a:p>
            <a:pPr lvl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Germany was hard hit by the </a:t>
            </a:r>
            <a:r>
              <a:rPr lang="en-US" altLang="en-US" sz="18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Great Depression and Hitler </a:t>
            </a:r>
            <a:r>
              <a:rPr lang="en-US" altLang="en-US" sz="1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blamed the </a:t>
            </a:r>
            <a:r>
              <a:rPr lang="en-US" altLang="en-US" sz="18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Jews </a:t>
            </a:r>
            <a:r>
              <a:rPr lang="en-US" altLang="en-US" sz="1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for their problems</a:t>
            </a:r>
            <a:r>
              <a:rPr lang="en-US" altLang="en-US" sz="18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srgbClr val="FF0000"/>
              </a:solidFill>
            </a:endParaRPr>
          </a:p>
          <a:p>
            <a:pPr lvl="2" indent="-457200">
              <a:buFont typeface="Quattrocento"/>
              <a:buAutoNum type="romanLcPeriod"/>
            </a:pPr>
            <a:r>
              <a:rPr lang="en-US" sz="2800" b="1" u="sng" dirty="0">
                <a:solidFill>
                  <a:srgbClr val="FF0000"/>
                </a:solidFill>
              </a:rPr>
              <a:t>Neutral nations</a:t>
            </a:r>
            <a:r>
              <a:rPr lang="en-US" sz="2800" dirty="0">
                <a:solidFill>
                  <a:srgbClr val="FF0000"/>
                </a:solidFill>
              </a:rPr>
              <a:t> fell quickly ---&gt; Denmark, Netherlands, Belgium, Norway</a:t>
            </a:r>
          </a:p>
          <a:p>
            <a:pPr lvl="2" indent="-457200">
              <a:buFont typeface="Quattrocento"/>
              <a:buAutoNum type="romanLcPeriod"/>
            </a:pPr>
            <a:r>
              <a:rPr lang="en-US" sz="2800" b="1" u="sng" dirty="0">
                <a:solidFill>
                  <a:srgbClr val="FF0000"/>
                </a:solidFill>
              </a:rPr>
              <a:t>France</a:t>
            </a:r>
            <a:r>
              <a:rPr lang="en-US" sz="2800" dirty="0">
                <a:solidFill>
                  <a:srgbClr val="FF0000"/>
                </a:solidFill>
              </a:rPr>
              <a:t> fell to Hitler in late June </a:t>
            </a:r>
            <a:r>
              <a:rPr lang="en-US" sz="2800" b="1" u="sng" dirty="0" smtClean="0">
                <a:solidFill>
                  <a:srgbClr val="FF0000"/>
                </a:solidFill>
              </a:rPr>
              <a:t>1940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That same year, </a:t>
            </a:r>
            <a:r>
              <a:rPr lang="en-US" altLang="en-US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Italy </a:t>
            </a:r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joined the war in support </a:t>
            </a:r>
            <a:r>
              <a:rPr lang="en-US" altLang="en-US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of Germany</a:t>
            </a:r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lvl="2" indent="-457200">
              <a:buFont typeface="Quattrocento"/>
              <a:buAutoNum type="romanLcPeriod"/>
            </a:pPr>
            <a:endParaRPr lang="en-US" sz="2800" b="1" u="sng" dirty="0">
              <a:solidFill>
                <a:srgbClr val="FF0000"/>
              </a:solidFill>
            </a:endParaRPr>
          </a:p>
          <a:p>
            <a:pPr marL="1257300" lvl="2" indent="-342900"/>
            <a:endParaRPr lang="en-US" sz="2500" b="0" i="0" u="none" strike="noStrike" cap="none" dirty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20132" y="1307169"/>
            <a:ext cx="7825394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97368"/>
              <a:buFont typeface="Quattrocento"/>
              <a:buAutoNum type="alphaLcPeriod" startAt="4"/>
            </a:pPr>
            <a:r>
              <a:rPr lang="en-US" sz="1850" b="1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June</a:t>
            </a:r>
            <a:r>
              <a:rPr lang="en-US" sz="185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, 1941: Hitler double crossed Stalin and </a:t>
            </a:r>
            <a:r>
              <a:rPr lang="en-US" sz="185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invaded Russia</a:t>
            </a:r>
            <a:r>
              <a:rPr lang="en-US" sz="185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through Poland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Quattrocento"/>
              <a:buAutoNum type="romanLcPeriod"/>
            </a:pPr>
            <a:endParaRPr lang="en-US" sz="18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Quattrocento"/>
              <a:buAutoNum type="romanLcPeriod"/>
            </a:pPr>
            <a:r>
              <a:rPr lang="en-US" sz="18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Big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Mistake! Stalin used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Scorched Earth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military tactic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2916"/>
              <a:buFont typeface="Quattrocento"/>
              <a:buAutoNum type="romanLcPeriod"/>
            </a:pPr>
            <a:endParaRPr lang="en-US" sz="175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2916"/>
              <a:buFont typeface="Quattrocento"/>
              <a:buAutoNum type="romanLcPeriod"/>
            </a:pPr>
            <a:r>
              <a:rPr lang="en-US" sz="175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Harsh </a:t>
            </a:r>
            <a:r>
              <a:rPr lang="en-US" sz="175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winter</a:t>
            </a:r>
            <a:r>
              <a:rPr lang="en-US" sz="175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and lack of useable supplies resulted in over </a:t>
            </a:r>
            <a:r>
              <a:rPr lang="en-US" sz="175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1</a:t>
            </a:r>
            <a:r>
              <a:rPr lang="en-US" sz="175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million Nazi loses</a:t>
            </a: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0" y="1307169"/>
            <a:ext cx="9143998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2000" b="1" i="0" u="sng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Appeasement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was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ineffective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when dealing with Hitler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endParaRPr lang="en-US" sz="1800" b="1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1800" b="1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Sept 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1940: Germany, Italy, and Japan signed the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Tripartite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Pact (Axis Powers)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endParaRPr lang="en-US" sz="2000" b="1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2000" b="1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U.S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. Neutrality? Biased?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1940: WWI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destroyers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given for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bases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deal with Great Britain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1941: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Lend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-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Lease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Act --&gt; U.S. became the “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Arsenal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of Democracy”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1941: FDR and W. Churchill (Britain) agreed to the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Atlantic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Charter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The Japanese attacked </a:t>
            </a:r>
            <a:r>
              <a:rPr lang="en-US" altLang="en-US" sz="24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Pearl Harbor on December </a:t>
            </a: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7, </a:t>
            </a:r>
            <a:r>
              <a:rPr lang="en-US" altLang="en-US" sz="24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1941, prompting the </a:t>
            </a: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United States to enter the war.</a:t>
            </a:r>
          </a:p>
          <a:p>
            <a:pPr marL="1371600" marR="0" lvl="2" indent="-457200" algn="l" rtl="0"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romanLcPeriod"/>
            </a:pPr>
            <a:endParaRPr lang="en-US" sz="1800" b="0" i="0" u="none" strike="noStrike" cap="none" dirty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73964" y="94128"/>
            <a:ext cx="8733009" cy="1001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Japanese Attack Pearl Harbor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576" y="1360890"/>
            <a:ext cx="6461626" cy="472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98475" y="94129"/>
            <a:ext cx="8147051" cy="851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European Theater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0" y="1307169"/>
            <a:ext cx="9143998" cy="5256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100000"/>
              <a:buFont typeface="Quattrocento"/>
              <a:buAutoNum type="arabicPeriod" startAt="5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December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7</a:t>
            </a:r>
            <a:r>
              <a:rPr lang="en-US" sz="2400" b="1" i="0" u="none" strike="noStrike" cap="none" baseline="30000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th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1941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: Japanese Attack on Pearl Harbor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19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U.S. Pacific Fleet was based at Pearl Harbor in </a:t>
            </a:r>
            <a:r>
              <a:rPr lang="en-US" sz="19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Hawaii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endParaRPr lang="en-US" sz="19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19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Attack </a:t>
            </a:r>
            <a:r>
              <a:rPr lang="en-US" sz="19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was meant to cripple </a:t>
            </a:r>
            <a:r>
              <a:rPr lang="en-US" sz="19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U.S. fleet</a:t>
            </a:r>
            <a:r>
              <a:rPr lang="en-US" sz="19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so couldn’t interfere with Japan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endParaRPr lang="en-US" sz="19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19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Six </a:t>
            </a:r>
            <a:r>
              <a:rPr lang="en-US" sz="19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aircraft carriers and 353 Japanese planes attacked in </a:t>
            </a:r>
            <a:r>
              <a:rPr lang="en-US" sz="19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two waves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endParaRPr lang="en-US" sz="19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19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2,403 </a:t>
            </a:r>
            <a:r>
              <a:rPr lang="en-US" sz="19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died (1,177 killed on the U.S.S. Arizona)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97368"/>
              <a:buFont typeface="Quattrocento"/>
              <a:buAutoNum type="alphaLcPeriod"/>
            </a:pPr>
            <a:endParaRPr lang="en-US" sz="185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97368"/>
              <a:buFont typeface="Quattrocento"/>
              <a:buAutoNum type="alphaLcPeriod"/>
            </a:pPr>
            <a:r>
              <a:rPr lang="en-US" sz="185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U.S</a:t>
            </a:r>
            <a:r>
              <a:rPr lang="en-US" sz="185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. declared war on Japan the next day “…Date that will live in </a:t>
            </a:r>
            <a:r>
              <a:rPr lang="en-US" sz="185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Infamy</a:t>
            </a:r>
            <a:r>
              <a:rPr lang="en-US" sz="185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…”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endParaRPr lang="en-US" sz="1900" b="1" i="0" u="sng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1900" b="1" i="0" u="sng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Germany</a:t>
            </a:r>
            <a:r>
              <a:rPr lang="en-US" sz="19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19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&amp; </a:t>
            </a:r>
            <a:r>
              <a:rPr lang="en-US" sz="19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Italy</a:t>
            </a:r>
            <a:r>
              <a:rPr lang="en-US" sz="19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declared war on the U.S. on Dec 8, 1941 (Tripartite Pact)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endParaRPr lang="en-US" sz="1900" b="0" i="0" u="none" strike="noStrike" cap="none" dirty="0" smtClean="0">
              <a:solidFill>
                <a:srgbClr val="FF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100000"/>
              <a:buFont typeface="Quattrocento"/>
              <a:buAutoNum type="alphaLcPeriod"/>
            </a:pPr>
            <a:r>
              <a:rPr lang="en-US" sz="1900" b="0" i="0" u="none" strike="noStrike" cap="none" dirty="0" smtClean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The </a:t>
            </a:r>
            <a:r>
              <a:rPr lang="en-US" sz="19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U.S. was officially in the </a:t>
            </a:r>
            <a:r>
              <a:rPr lang="en-US" sz="19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war</a:t>
            </a:r>
            <a:r>
              <a:rPr lang="en-US" sz="19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! (</a:t>
            </a:r>
            <a:r>
              <a:rPr lang="en-US" sz="1900" b="1" i="0" u="sng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Isolationism</a:t>
            </a:r>
            <a:r>
              <a:rPr lang="en-US" sz="1900" b="0" i="0" u="none" strike="noStrike" cap="none" dirty="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 was over)</a:t>
            </a:r>
          </a:p>
          <a:p>
            <a:pPr marL="457200" marR="0" lvl="0" indent="-457200" algn="l" rtl="0">
              <a:spcBef>
                <a:spcPts val="2000"/>
              </a:spcBef>
              <a:buClr>
                <a:srgbClr val="6C6351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rgbClr val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ddle">
  <a:themeElements>
    <a:clrScheme name="Saddle">
      <a:dk1>
        <a:srgbClr val="302C24"/>
      </a:dk1>
      <a:lt1>
        <a:srgbClr val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800</Words>
  <Application>Microsoft Office PowerPoint</Application>
  <PresentationFormat>On-screen Show (4:3)</PresentationFormat>
  <Paragraphs>121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An Unfortunate Event</vt:lpstr>
      <vt:lpstr>Times New Roman</vt:lpstr>
      <vt:lpstr>Georgia</vt:lpstr>
      <vt:lpstr>Impact</vt:lpstr>
      <vt:lpstr>Quattrocento</vt:lpstr>
      <vt:lpstr>Arial</vt:lpstr>
      <vt:lpstr>Noto Sans Symbols</vt:lpstr>
      <vt:lpstr>Saddle</vt:lpstr>
      <vt:lpstr>Saddle</vt:lpstr>
      <vt:lpstr>PowerPoint Presentation</vt:lpstr>
      <vt:lpstr>The European Theater</vt:lpstr>
      <vt:lpstr>The European Theater</vt:lpstr>
      <vt:lpstr>The European Theater</vt:lpstr>
      <vt:lpstr>The European Theater</vt:lpstr>
      <vt:lpstr>The European Theater</vt:lpstr>
      <vt:lpstr>The European Theater</vt:lpstr>
      <vt:lpstr>Japanese Attack Pearl Harbor</vt:lpstr>
      <vt:lpstr>The European Theater</vt:lpstr>
      <vt:lpstr>U.S.S. Arizona</vt:lpstr>
      <vt:lpstr>The European Theater</vt:lpstr>
      <vt:lpstr>The European Theater</vt:lpstr>
      <vt:lpstr>The European Theater</vt:lpstr>
      <vt:lpstr>D-Day</vt:lpstr>
      <vt:lpstr>The European Theater</vt:lpstr>
      <vt:lpstr>The European Theater</vt:lpstr>
      <vt:lpstr>PowerPoint Presentation</vt:lpstr>
      <vt:lpstr>The European Theater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McClintock, Shane</dc:creator>
  <cp:lastModifiedBy>McClintock, Shane</cp:lastModifiedBy>
  <cp:revision>13</cp:revision>
  <dcterms:modified xsi:type="dcterms:W3CDTF">2017-03-22T15:07:53Z</dcterms:modified>
</cp:coreProperties>
</file>