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2" r:id="rId6"/>
    <p:sldId id="265" r:id="rId7"/>
    <p:sldId id="266" r:id="rId8"/>
    <p:sldId id="268" r:id="rId9"/>
    <p:sldId id="270" r:id="rId10"/>
    <p:sldId id="273" r:id="rId11"/>
    <p:sldId id="274" r:id="rId12"/>
    <p:sldId id="261" r:id="rId13"/>
    <p:sldId id="262" r:id="rId14"/>
    <p:sldId id="275" r:id="rId15"/>
    <p:sldId id="258" r:id="rId16"/>
    <p:sldId id="260" r:id="rId17"/>
    <p:sldId id="271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86" d="100"/>
          <a:sy n="86" d="100"/>
        </p:scale>
        <p:origin x="738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2/27/2019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2/27/2019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56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A187-2639-4FD1-86DB-CB2F056F7A0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4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56B7-329B-4E98-A7DE-1095F29C9987}" type="datetime1">
              <a:rPr lang="en-US" smtClean="0"/>
              <a:t>2/27/2019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EAD2-84F0-424D-85FA-C85CE5D7B84D}" type="datetime1">
              <a:rPr lang="en-US" smtClean="0"/>
              <a:t>2/27/2019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A335-28DE-461F-86D4-4A540BEA59B0}" type="datetime1">
              <a:rPr lang="en-US" smtClean="0"/>
              <a:t>2/27/2019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F9C1-51F7-4E92-A279-1FFCE980DDD9}" type="datetime1">
              <a:rPr lang="en-US" smtClean="0"/>
              <a:t>2/27/2019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038D-FDC8-4BB1-AD53-DEF36236CCF5}" type="datetime1">
              <a:rPr lang="en-US" smtClean="0"/>
              <a:t>2/27/2019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29E3-7C8F-407D-B4C1-8AD873D40758}" type="datetime1">
              <a:rPr lang="en-US" smtClean="0"/>
              <a:t>2/27/2019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05C7-DA32-47E3-8E60-0B60D86BAF89}" type="datetime1">
              <a:rPr lang="en-US" smtClean="0"/>
              <a:t>2/27/2019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60F-252E-49E9-8B36-9D774100BA25}" type="datetime1">
              <a:rPr lang="en-US" smtClean="0"/>
              <a:t>2/27/2019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DA44-6BB8-4FCD-946A-1E2EFA3D1A5F}" type="datetime1">
              <a:rPr lang="en-US" smtClean="0"/>
              <a:t>2/27/2019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C8DE-E6DB-42D9-BE6D-D9F39E19B42A}" type="datetime1">
              <a:rPr lang="en-US" smtClean="0"/>
              <a:t>2/27/2019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A66FFC4-1542-4DAA-837B-D6921D33E8CC}" type="datetime1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War II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1939-1945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WW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8" y="0"/>
            <a:ext cx="4284601" cy="306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W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929" y="69273"/>
            <a:ext cx="4084193" cy="306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WI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8" y="3776695"/>
            <a:ext cx="4481874" cy="301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earl harb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782" y="4067399"/>
            <a:ext cx="5226340" cy="272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890" y="798823"/>
            <a:ext cx="111667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 June 1944-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5,000 Allied ships </a:t>
            </a:r>
            <a:r>
              <a:rPr lang="en-US" sz="2400" dirty="0" smtClean="0">
                <a:solidFill>
                  <a:srgbClr val="FF0000"/>
                </a:solidFill>
              </a:rPr>
              <a:t>, 130,000 </a:t>
            </a:r>
            <a:r>
              <a:rPr lang="en-US" sz="2400" dirty="0">
                <a:solidFill>
                  <a:srgbClr val="FF0000"/>
                </a:solidFill>
              </a:rPr>
              <a:t>soldiers cross English Channel to coast of </a:t>
            </a:r>
            <a:r>
              <a:rPr lang="en-US" sz="2400" dirty="0" smtClean="0">
                <a:solidFill>
                  <a:srgbClr val="FF0000"/>
                </a:solidFill>
              </a:rPr>
              <a:t>France.</a:t>
            </a:r>
            <a:endParaRPr lang="en-US" sz="2400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Largest </a:t>
            </a:r>
            <a:r>
              <a:rPr lang="en-US" sz="2400" dirty="0">
                <a:solidFill>
                  <a:srgbClr val="FF0000"/>
                </a:solidFill>
              </a:rPr>
              <a:t>sea invasion in history</a:t>
            </a:r>
            <a:r>
              <a:rPr lang="en-US" sz="2400" dirty="0" smtClean="0">
                <a:solidFill>
                  <a:srgbClr val="FF0000"/>
                </a:solidFill>
              </a:rPr>
              <a:t>!!!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Code-named</a:t>
            </a:r>
            <a:r>
              <a:rPr lang="en-US" sz="2400" dirty="0">
                <a:solidFill>
                  <a:srgbClr val="FF0000"/>
                </a:solidFill>
              </a:rPr>
              <a:t>… </a:t>
            </a:r>
            <a:r>
              <a:rPr lang="en-U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D-Day</a:t>
            </a: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10,000</a:t>
            </a:r>
            <a:r>
              <a:rPr lang="en-US" sz="2400" dirty="0">
                <a:solidFill>
                  <a:srgbClr val="FF0000"/>
                </a:solidFill>
              </a:rPr>
              <a:t>+ died when landed but…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By end of the day they had the beaches and could move inland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By July… 850,000 Allied troops had </a:t>
            </a:r>
            <a:r>
              <a:rPr lang="en-US" sz="2400" dirty="0" smtClean="0">
                <a:solidFill>
                  <a:srgbClr val="FF0000"/>
                </a:solidFill>
              </a:rPr>
              <a:t>arrived</a:t>
            </a:r>
          </a:p>
          <a:p>
            <a:pPr lvl="2"/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25 Aug 1944- Allied troops freed Paris from Nazi control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Allied forces push Nazi in from west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USSR pushing Nazi in from east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Allied troops pushing Nazi in from south through Italy</a:t>
            </a:r>
          </a:p>
          <a:p>
            <a:pPr lvl="1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Battle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Bulge </a:t>
            </a:r>
            <a:r>
              <a:rPr lang="en-US" sz="2400" dirty="0"/>
              <a:t>caught Allies by surprise, but quickly regrouped and defeated the Nazi force again</a:t>
            </a:r>
          </a:p>
          <a:p>
            <a:pPr lvl="1"/>
            <a:r>
              <a:rPr lang="en-US" sz="2400" dirty="0"/>
              <a:t>Feb 1945- Nazi’s retreating everywhere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94909" y="429491"/>
            <a:ext cx="529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D-Day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198" name="Picture 6" descr="Image result for d d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751" y="3200401"/>
            <a:ext cx="3451188" cy="180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d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03" y="1735038"/>
            <a:ext cx="28194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4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993" y="245687"/>
            <a:ext cx="2926080" cy="58558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V-E Day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992" y="969818"/>
            <a:ext cx="7539643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April 1945- FDR dies</a:t>
            </a:r>
          </a:p>
          <a:p>
            <a:pPr lvl="1"/>
            <a:r>
              <a:rPr lang="en-US" dirty="0" smtClean="0"/>
              <a:t>VP Harry S. Truman takes over</a:t>
            </a:r>
          </a:p>
          <a:p>
            <a:pPr lvl="1"/>
            <a:r>
              <a:rPr lang="en-US" dirty="0" smtClean="0"/>
              <a:t>Truman quickly picks up war effort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Late April- Soviets reached Berlin, the German capital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Hitler hid in under-ground bunker and…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30 April 1945- Hitler commits suicide</a:t>
            </a:r>
          </a:p>
          <a:p>
            <a:r>
              <a:rPr lang="en-US" dirty="0" smtClean="0"/>
              <a:t>2 May 1945- </a:t>
            </a:r>
          </a:p>
          <a:p>
            <a:pPr lvl="1"/>
            <a:r>
              <a:rPr lang="en-US" dirty="0" smtClean="0"/>
              <a:t>USSR takes Berlin</a:t>
            </a:r>
          </a:p>
          <a:p>
            <a:r>
              <a:rPr lang="en-US" dirty="0" smtClean="0"/>
              <a:t>7 May 1945-</a:t>
            </a:r>
          </a:p>
          <a:p>
            <a:pPr lvl="1"/>
            <a:r>
              <a:rPr lang="en-US" dirty="0" smtClean="0"/>
              <a:t>Nazi leaders sign unconditional surrender @ Eisenhower’s HQ in France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8 May 1945-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Declared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V-E Day</a:t>
            </a:r>
            <a:r>
              <a:rPr lang="en-US" dirty="0" smtClean="0">
                <a:solidFill>
                  <a:srgbClr val="FF0000"/>
                </a:solidFill>
              </a:rPr>
              <a:t>!!!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Victory in Europe Day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War in </a:t>
            </a:r>
            <a:r>
              <a:rPr lang="en-US" u="sng" dirty="0" smtClean="0">
                <a:solidFill>
                  <a:srgbClr val="FF0000"/>
                </a:solidFill>
              </a:rPr>
              <a:t>Europe</a:t>
            </a:r>
            <a:r>
              <a:rPr lang="en-US" dirty="0" smtClean="0">
                <a:solidFill>
                  <a:srgbClr val="FF0000"/>
                </a:solidFill>
              </a:rPr>
              <a:t> finally over!!!</a:t>
            </a:r>
          </a:p>
          <a:p>
            <a:endParaRPr lang="en-US" dirty="0"/>
          </a:p>
        </p:txBody>
      </p:sp>
      <p:pic>
        <p:nvPicPr>
          <p:cNvPr id="2050" name="Picture 2" descr="http://4.bp.blogspot.com/_9Y05z-68P0o/S-YXitGdakI/AAAAAAAAANA/bCT4hEgbqJQ/s1600/Victory+in+Europ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0673" y="223837"/>
            <a:ext cx="4495800" cy="2600325"/>
          </a:xfrm>
          <a:prstGeom prst="rect">
            <a:avLst/>
          </a:prstGeom>
          <a:noFill/>
        </p:spPr>
      </p:pic>
      <p:pic>
        <p:nvPicPr>
          <p:cNvPr id="2054" name="Picture 6" descr="German Surrender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2824162"/>
            <a:ext cx="44196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63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in the Pacific (Asia)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3593" y="231832"/>
            <a:ext cx="9509760" cy="76569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War in the Philippines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1055" y="997527"/>
            <a:ext cx="10238509" cy="5403273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2200" dirty="0" smtClean="0"/>
              <a:t>same </a:t>
            </a:r>
            <a:r>
              <a:rPr lang="en-US" sz="2200" dirty="0"/>
              <a:t>time of Pearl Harbor…</a:t>
            </a:r>
          </a:p>
          <a:p>
            <a:pPr lvl="1"/>
            <a:r>
              <a:rPr lang="en-US" sz="2200" dirty="0"/>
              <a:t>Japanese also attacked </a:t>
            </a:r>
            <a:r>
              <a:rPr lang="en-US" sz="2200" dirty="0" smtClean="0"/>
              <a:t>allied </a:t>
            </a:r>
            <a:r>
              <a:rPr lang="en-US" sz="2200" dirty="0"/>
              <a:t>territories in Pacific</a:t>
            </a:r>
          </a:p>
          <a:p>
            <a:r>
              <a:rPr lang="en-US" sz="2200" dirty="0">
                <a:solidFill>
                  <a:srgbClr val="FF0000"/>
                </a:solidFill>
              </a:rPr>
              <a:t>By spring 1942-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Japanese troops had taken </a:t>
            </a:r>
            <a:r>
              <a:rPr lang="en-US" sz="2200" dirty="0" smtClean="0">
                <a:solidFill>
                  <a:srgbClr val="FF0000"/>
                </a:solidFill>
              </a:rPr>
              <a:t>most of Asia</a:t>
            </a:r>
            <a:endParaRPr lang="en-US" sz="2200" dirty="0">
              <a:solidFill>
                <a:srgbClr val="FF0000"/>
              </a:solidFill>
            </a:endParaRP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Also invaded Philippines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FDR </a:t>
            </a:r>
            <a:r>
              <a:rPr lang="en-US" sz="2200" dirty="0"/>
              <a:t>feared Japanese attack Australia</a:t>
            </a:r>
          </a:p>
          <a:p>
            <a:pPr lvl="2"/>
            <a:r>
              <a:rPr lang="en-US" sz="2200" dirty="0"/>
              <a:t>Ordered MacArthur to go set up Australia</a:t>
            </a:r>
          </a:p>
          <a:p>
            <a:pPr lvl="2"/>
            <a:r>
              <a:rPr lang="en-US" sz="2200" dirty="0"/>
              <a:t>He does, but vows, “I shall return.”</a:t>
            </a:r>
          </a:p>
          <a:p>
            <a:r>
              <a:rPr lang="en-US" sz="2200" dirty="0">
                <a:solidFill>
                  <a:srgbClr val="FF0000"/>
                </a:solidFill>
              </a:rPr>
              <a:t>April 1942- 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70,000 Filipino &amp; US troops forced to surrender after MacArthur leaves</a:t>
            </a:r>
          </a:p>
          <a:p>
            <a:pPr lvl="2"/>
            <a:r>
              <a:rPr lang="en-US" sz="2200" dirty="0">
                <a:solidFill>
                  <a:srgbClr val="FF0000"/>
                </a:solidFill>
              </a:rPr>
              <a:t>Japanese march soldiers 60 miles to prison camp</a:t>
            </a:r>
          </a:p>
          <a:p>
            <a:pPr lvl="2"/>
            <a:r>
              <a:rPr lang="en-US" sz="2200" dirty="0">
                <a:solidFill>
                  <a:srgbClr val="FF0000"/>
                </a:solidFill>
              </a:rPr>
              <a:t>10,000+ die on the way from shootings, beating, beheadings,  or starvation</a:t>
            </a:r>
          </a:p>
          <a:p>
            <a:pPr lvl="2"/>
            <a:r>
              <a:rPr lang="en-US" sz="2200" dirty="0">
                <a:solidFill>
                  <a:srgbClr val="FF0000"/>
                </a:solidFill>
              </a:rPr>
              <a:t>Known as </a:t>
            </a:r>
            <a:r>
              <a:rPr lang="en-US" sz="2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Bataan Death March</a:t>
            </a:r>
          </a:p>
          <a:p>
            <a:endParaRPr lang="en-US" dirty="0"/>
          </a:p>
        </p:txBody>
      </p:sp>
      <p:pic>
        <p:nvPicPr>
          <p:cNvPr id="9218" name="Picture 2" descr="Image result for wwii pacific the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4" y="231832"/>
            <a:ext cx="5523807" cy="45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4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0357" y="313390"/>
            <a:ext cx="4206240" cy="62871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Battle of Midway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136074"/>
            <a:ext cx="10598727" cy="4953830"/>
          </a:xfrm>
        </p:spPr>
        <p:txBody>
          <a:bodyPr>
            <a:normAutofit/>
          </a:bodyPr>
          <a:lstStyle/>
          <a:p>
            <a:r>
              <a:rPr lang="en-US" sz="2200" dirty="0"/>
              <a:t>Despite fall of Philippines…</a:t>
            </a:r>
          </a:p>
          <a:p>
            <a:pPr lvl="1"/>
            <a:r>
              <a:rPr lang="en-US" sz="2200" dirty="0"/>
              <a:t>Allies starting to turn the tide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May </a:t>
            </a:r>
            <a:r>
              <a:rPr lang="en-US" sz="2200" dirty="0">
                <a:solidFill>
                  <a:srgbClr val="FF0000"/>
                </a:solidFill>
              </a:rPr>
              <a:t>1942-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US Navy able to block Japanese advance on Australia</a:t>
            </a:r>
          </a:p>
          <a:p>
            <a:r>
              <a:rPr lang="en-US" sz="2200" dirty="0">
                <a:solidFill>
                  <a:srgbClr val="FF0000"/>
                </a:solidFill>
              </a:rPr>
              <a:t>June 1942-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US Navy gains decisive victory over Japanese fleet threatening Hawaii</a:t>
            </a:r>
          </a:p>
          <a:p>
            <a:pPr lvl="2"/>
            <a:r>
              <a:rPr lang="en-US" sz="2200" dirty="0">
                <a:solidFill>
                  <a:srgbClr val="FF0000"/>
                </a:solidFill>
              </a:rPr>
              <a:t>Called the </a:t>
            </a:r>
            <a:r>
              <a:rPr lang="en-US" sz="2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Battle of Midway</a:t>
            </a:r>
          </a:p>
          <a:p>
            <a:r>
              <a:rPr lang="en-US" sz="2200" dirty="0"/>
              <a:t>w/ Hawaii safe…</a:t>
            </a:r>
          </a:p>
          <a:p>
            <a:pPr lvl="1"/>
            <a:r>
              <a:rPr lang="en-US" sz="2200" dirty="0"/>
              <a:t>Now Allies can go on the attack!</a:t>
            </a:r>
          </a:p>
          <a:p>
            <a:endParaRPr lang="en-US" dirty="0"/>
          </a:p>
        </p:txBody>
      </p:sp>
      <p:pic>
        <p:nvPicPr>
          <p:cNvPr id="10242" name="Picture 2" descr="Image result for battle of mid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55" y="313389"/>
            <a:ext cx="4453081" cy="312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66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212741"/>
            <a:ext cx="7967053" cy="109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6500" dirty="0">
                <a:solidFill>
                  <a:srgbClr val="FF0000"/>
                </a:solidFill>
              </a:rPr>
              <a:t>The Manhattan Project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59327" y="1305990"/>
            <a:ext cx="8763000" cy="9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altLang="en-US" sz="2800" dirty="0">
                <a:solidFill>
                  <a:srgbClr val="FF0000"/>
                </a:solidFill>
              </a:rPr>
              <a:t>*Started in late 1941 with the goal of </a:t>
            </a:r>
          </a:p>
          <a:p>
            <a:pPr algn="l"/>
            <a:r>
              <a:rPr lang="en-US" altLang="en-US" sz="2800" dirty="0">
                <a:solidFill>
                  <a:srgbClr val="FF0000"/>
                </a:solidFill>
              </a:rPr>
              <a:t> developing an atomic bomb before Germany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59327" y="2453376"/>
            <a:ext cx="8077200" cy="138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dirty="0"/>
              <a:t>*In Truman’s presidency, the purpose  expanded to forcing Japan’s surrender and having control over postwar policy</a:t>
            </a:r>
          </a:p>
        </p:txBody>
      </p:sp>
      <p:pic>
        <p:nvPicPr>
          <p:cNvPr id="5" name="Picture 3" descr="C:\AtomicBomb\LittleB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554" y="3629890"/>
            <a:ext cx="4191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92067" y="3169323"/>
            <a:ext cx="277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Little Man</a:t>
            </a:r>
            <a:endParaRPr lang="en-US" dirty="0"/>
          </a:p>
        </p:txBody>
      </p:sp>
      <p:pic>
        <p:nvPicPr>
          <p:cNvPr id="7" name="Picture 2" descr="C:\AtomicBomb\Fat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73" y="4031649"/>
            <a:ext cx="4114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7930" y="3629890"/>
            <a:ext cx="3020291" cy="380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Fat Boy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5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autoUpdateAnimBg="0"/>
      <p:bldP spid="4096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41288" y="341312"/>
            <a:ext cx="58023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altLang="en-US" sz="4800" dirty="0">
                <a:solidFill>
                  <a:srgbClr val="FF0000"/>
                </a:solidFill>
              </a:rPr>
              <a:t>Hiroshima &amp; Nagasaki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572250" y="1144587"/>
            <a:ext cx="4743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altLang="en-US" sz="3600" dirty="0">
                <a:solidFill>
                  <a:srgbClr val="FF0000"/>
                </a:solidFill>
              </a:rPr>
              <a:t>Hiroshima : Aug 6, 1945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800850" y="1785937"/>
            <a:ext cx="4514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altLang="en-US" sz="3600" dirty="0">
                <a:solidFill>
                  <a:srgbClr val="FF0000"/>
                </a:solidFill>
              </a:rPr>
              <a:t>Nagasaki : Aug 9, 1945</a:t>
            </a:r>
          </a:p>
        </p:txBody>
      </p:sp>
      <p:pic>
        <p:nvPicPr>
          <p:cNvPr id="43014" name="Picture 6" descr="C:\AtomicBomb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7" y="3915063"/>
            <a:ext cx="3581400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8" descr="C:\AtomicBomb\happyhiroshi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13" y="1607127"/>
            <a:ext cx="3315844" cy="184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AtomicBomb\chart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19" y="2427288"/>
            <a:ext cx="7689274" cy="391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91891" y="5417127"/>
            <a:ext cx="7550727" cy="78970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  <p:bldP spid="4301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83" y="176415"/>
            <a:ext cx="9509760" cy="1001222"/>
          </a:xfrm>
        </p:spPr>
        <p:txBody>
          <a:bodyPr/>
          <a:lstStyle/>
          <a:p>
            <a:r>
              <a:rPr lang="en-US" dirty="0" smtClean="0"/>
              <a:t>Allied Powers vs Axis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4" y="1177637"/>
            <a:ext cx="11485418" cy="515388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Allied Powers (good Guys)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France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England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United States (eventually)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Axis Powers (bad guys)</a:t>
            </a: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Germany</a:t>
            </a: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Italy</a:t>
            </a: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Japan</a:t>
            </a: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Russia (kind of ….. For now …)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Image result for allied powers of ww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5" y="1177636"/>
            <a:ext cx="5597236" cy="482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7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4320" y="107142"/>
            <a:ext cx="9509760" cy="724131"/>
          </a:xfrm>
        </p:spPr>
        <p:txBody>
          <a:bodyPr/>
          <a:lstStyle/>
          <a:p>
            <a:r>
              <a:rPr lang="en-US" dirty="0" smtClean="0"/>
              <a:t>Prelude to war…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74320" y="831273"/>
            <a:ext cx="11654444" cy="5721927"/>
          </a:xfrm>
        </p:spPr>
        <p:txBody>
          <a:bodyPr>
            <a:normAutofit fontScale="47500" lnSpcReduction="20000"/>
          </a:bodyPr>
          <a:lstStyle/>
          <a:p>
            <a:r>
              <a:rPr lang="en-US" sz="5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countries policy of appeasement quickly goes away</a:t>
            </a:r>
          </a:p>
          <a:p>
            <a:r>
              <a:rPr lang="en-US" sz="5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Nazi  German/ </a:t>
            </a:r>
            <a:r>
              <a:rPr lang="en-US" sz="5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Soviet Non-Aggression </a:t>
            </a:r>
            <a:r>
              <a:rPr lang="en-US" sz="5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Pact</a:t>
            </a:r>
            <a:r>
              <a:rPr lang="en-US" sz="5100" dirty="0">
                <a:solidFill>
                  <a:srgbClr val="FF0000"/>
                </a:solidFill>
              </a:rPr>
              <a:t> </a:t>
            </a:r>
            <a:endParaRPr lang="en-US" sz="5100" dirty="0" smtClean="0">
              <a:solidFill>
                <a:srgbClr val="FF0000"/>
              </a:solidFill>
            </a:endParaRPr>
          </a:p>
          <a:p>
            <a:pPr lvl="1"/>
            <a:r>
              <a:rPr lang="en-US" sz="5100" dirty="0" smtClean="0">
                <a:solidFill>
                  <a:srgbClr val="FF0000"/>
                </a:solidFill>
              </a:rPr>
              <a:t>Agree to not attack each other</a:t>
            </a:r>
          </a:p>
          <a:p>
            <a:pPr lvl="1"/>
            <a:r>
              <a:rPr lang="en-US" sz="5100" dirty="0" smtClean="0">
                <a:solidFill>
                  <a:srgbClr val="FF0000"/>
                </a:solidFill>
              </a:rPr>
              <a:t>Remember, Germany also has alliances with Italy and Japan</a:t>
            </a:r>
          </a:p>
          <a:p>
            <a:pPr lvl="1"/>
            <a:endParaRPr lang="en-US" sz="5100" dirty="0"/>
          </a:p>
          <a:p>
            <a:pPr marL="365760" lvl="1" indent="0">
              <a:buNone/>
            </a:pPr>
            <a:endParaRPr lang="en-US" sz="5100" dirty="0"/>
          </a:p>
          <a:p>
            <a:r>
              <a:rPr lang="en-US" sz="5100" dirty="0" smtClean="0">
                <a:solidFill>
                  <a:srgbClr val="FF0000"/>
                </a:solidFill>
              </a:rPr>
              <a:t>Germany attacks Poland  …. Sept 1939</a:t>
            </a:r>
            <a:endParaRPr lang="en-US" sz="5100" dirty="0">
              <a:solidFill>
                <a:srgbClr val="FF0000"/>
              </a:solidFill>
            </a:endParaRPr>
          </a:p>
          <a:p>
            <a:pPr lvl="1"/>
            <a:r>
              <a:rPr lang="en-US" sz="5100" dirty="0"/>
              <a:t>Poland </a:t>
            </a:r>
            <a:r>
              <a:rPr lang="en-US" sz="5100" dirty="0" smtClean="0"/>
              <a:t>tries to resists</a:t>
            </a:r>
            <a:r>
              <a:rPr lang="en-US" sz="5100" dirty="0"/>
              <a:t>, but…</a:t>
            </a:r>
          </a:p>
          <a:p>
            <a:pPr lvl="1"/>
            <a:r>
              <a:rPr lang="en-US" sz="5100" dirty="0" smtClean="0">
                <a:solidFill>
                  <a:srgbClr val="FF0000"/>
                </a:solidFill>
              </a:rPr>
              <a:t>Nazi </a:t>
            </a:r>
            <a:r>
              <a:rPr lang="en-US" sz="5100" dirty="0">
                <a:solidFill>
                  <a:srgbClr val="FF0000"/>
                </a:solidFill>
              </a:rPr>
              <a:t>attack so fast and devastating, called </a:t>
            </a:r>
            <a:r>
              <a:rPr lang="en-US" sz="5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blitzkrieg</a:t>
            </a:r>
          </a:p>
          <a:p>
            <a:pPr lvl="1"/>
            <a:r>
              <a:rPr lang="en-US" sz="5100" dirty="0">
                <a:solidFill>
                  <a:srgbClr val="FF0000"/>
                </a:solidFill>
              </a:rPr>
              <a:t>Lightning-fast warfare</a:t>
            </a:r>
          </a:p>
          <a:p>
            <a:r>
              <a:rPr lang="en-US" sz="5100" dirty="0"/>
              <a:t>USSR attacks Poland on other </a:t>
            </a:r>
            <a:r>
              <a:rPr lang="en-US" sz="5100" dirty="0" smtClean="0"/>
              <a:t>side</a:t>
            </a:r>
          </a:p>
          <a:p>
            <a:r>
              <a:rPr lang="en-US" sz="5100" dirty="0" smtClean="0"/>
              <a:t>Poland is divided up between German and Russia</a:t>
            </a:r>
          </a:p>
          <a:p>
            <a:r>
              <a:rPr lang="en-US" sz="5100" dirty="0" smtClean="0"/>
              <a:t>War is inevitable now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blitzkri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703" y="3055937"/>
            <a:ext cx="359092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4" y="134851"/>
            <a:ext cx="9509760" cy="90424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Europe falls to Hitler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1260764"/>
            <a:ext cx="11529752" cy="511232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April 1940- Hitler </a:t>
            </a:r>
            <a:r>
              <a:rPr lang="en-US" sz="2800" dirty="0" smtClean="0">
                <a:solidFill>
                  <a:srgbClr val="FF0000"/>
                </a:solidFill>
              </a:rPr>
              <a:t>unleashes </a:t>
            </a:r>
            <a:r>
              <a:rPr lang="en-US" sz="2800" dirty="0">
                <a:solidFill>
                  <a:srgbClr val="FF0000"/>
                </a:solidFill>
              </a:rPr>
              <a:t>blitzkrieg again</a:t>
            </a:r>
          </a:p>
          <a:p>
            <a:r>
              <a:rPr lang="en-US" sz="2800" dirty="0">
                <a:solidFill>
                  <a:srgbClr val="FF0000"/>
                </a:solidFill>
              </a:rPr>
              <a:t>By </a:t>
            </a:r>
            <a:r>
              <a:rPr lang="en-US" sz="2800" dirty="0" smtClean="0">
                <a:solidFill>
                  <a:srgbClr val="FF0000"/>
                </a:solidFill>
              </a:rPr>
              <a:t>May… Hitler controls most of Europe</a:t>
            </a:r>
          </a:p>
          <a:p>
            <a:r>
              <a:rPr lang="en-US" sz="2800" dirty="0" smtClean="0"/>
              <a:t>Nazi Germany and Italy declare war on France</a:t>
            </a:r>
            <a:endParaRPr lang="en-US" sz="2800" dirty="0"/>
          </a:p>
          <a:p>
            <a:pPr lvl="2"/>
            <a:r>
              <a:rPr lang="en-US" sz="2800" dirty="0" smtClean="0"/>
              <a:t>Italy Attacks </a:t>
            </a:r>
            <a:r>
              <a:rPr lang="en-US" sz="2800" dirty="0"/>
              <a:t>France from south</a:t>
            </a:r>
          </a:p>
          <a:p>
            <a:pPr lvl="2"/>
            <a:r>
              <a:rPr lang="en-US" sz="2800" dirty="0">
                <a:solidFill>
                  <a:srgbClr val="FF0000"/>
                </a:solidFill>
              </a:rPr>
              <a:t>Nazi troops take Paris, and France surrenders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By July, </a:t>
            </a:r>
            <a:r>
              <a:rPr lang="en-US" sz="2800" dirty="0" smtClean="0">
                <a:solidFill>
                  <a:srgbClr val="FF0000"/>
                </a:solidFill>
              </a:rPr>
              <a:t>England was the only country not Controlled by the Axis powers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800" dirty="0"/>
              <a:t>New Brit PM, Winston Churchill vows to “fight on,” and “never surrender!”</a:t>
            </a:r>
          </a:p>
          <a:p>
            <a:r>
              <a:rPr lang="en-US" sz="2800" dirty="0" smtClean="0"/>
              <a:t>Hitler </a:t>
            </a:r>
            <a:r>
              <a:rPr lang="en-US" sz="2800" dirty="0"/>
              <a:t>forced to give up plans of attacking Britain across English </a:t>
            </a:r>
            <a:r>
              <a:rPr lang="en-US" sz="2800" dirty="0" smtClean="0"/>
              <a:t>Channel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Britain remained, but Hitler controlled rest of Europe!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011" y="204124"/>
            <a:ext cx="9509760" cy="66871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United States policy early 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945" y="1025237"/>
            <a:ext cx="8894619" cy="4959096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Isolationism strong in US, but…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FDR convinced have to help Allies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asks Americans to stay neutral  even if can’t in heart</a:t>
            </a:r>
          </a:p>
          <a:p>
            <a:r>
              <a:rPr lang="en-US" sz="2400" dirty="0"/>
              <a:t>FDR </a:t>
            </a:r>
            <a:r>
              <a:rPr lang="en-US" sz="2400" dirty="0" smtClean="0"/>
              <a:t>gets congress to allow US to sell arms to allies</a:t>
            </a:r>
            <a:endParaRPr lang="en-US" sz="2400" dirty="0"/>
          </a:p>
          <a:p>
            <a:r>
              <a:rPr lang="en-US" sz="2400" dirty="0" smtClean="0"/>
              <a:t>Also </a:t>
            </a:r>
            <a:r>
              <a:rPr lang="en-US" sz="2400" dirty="0"/>
              <a:t>pushes through the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Lend-Lease Act</a:t>
            </a:r>
            <a:r>
              <a:rPr lang="en-US" sz="2400" dirty="0">
                <a:solidFill>
                  <a:srgbClr val="FF0000"/>
                </a:solidFill>
              </a:rPr>
              <a:t> in 1941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Said US could lend or lease raw materials, equip, soldiers, and weapons</a:t>
            </a:r>
          </a:p>
          <a:p>
            <a:pPr lvl="1"/>
            <a:r>
              <a:rPr lang="en-US" sz="2400" dirty="0" smtClean="0"/>
              <a:t>sent </a:t>
            </a:r>
            <a:r>
              <a:rPr lang="en-US" sz="2400" dirty="0"/>
              <a:t>$50 billion worth of war goods to Allies</a:t>
            </a:r>
          </a:p>
          <a:p>
            <a:endParaRPr lang="en-US" dirty="0"/>
          </a:p>
        </p:txBody>
      </p:sp>
      <p:pic>
        <p:nvPicPr>
          <p:cNvPr id="4098" name="Picture 2" descr="Image result for lend lease a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869" y="4239491"/>
            <a:ext cx="3923608" cy="24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lend lease a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592" y="354677"/>
            <a:ext cx="3482161" cy="253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32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43345" y="204123"/>
            <a:ext cx="9509760" cy="65485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Japans’ role in WWII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3345" y="858981"/>
            <a:ext cx="11236037" cy="5403273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1937- </a:t>
            </a:r>
            <a:r>
              <a:rPr lang="en-US" sz="2400" dirty="0">
                <a:solidFill>
                  <a:srgbClr val="FF0000"/>
                </a:solidFill>
              </a:rPr>
              <a:t>Japan declared all-out war on China</a:t>
            </a:r>
          </a:p>
          <a:p>
            <a:r>
              <a:rPr lang="en-US" sz="2400" dirty="0"/>
              <a:t>1940- Japan sees opportunity to expand further when France falls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Sept 1940- Japan joins Axis of Evil</a:t>
            </a:r>
          </a:p>
          <a:p>
            <a:pPr lvl="1"/>
            <a:r>
              <a:rPr lang="en-US" sz="2400" dirty="0"/>
              <a:t>Immediately invade French Indochina (modern-day Vietnam)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FDR </a:t>
            </a:r>
            <a:r>
              <a:rPr lang="en-US" sz="2400" dirty="0">
                <a:solidFill>
                  <a:srgbClr val="FF0000"/>
                </a:solidFill>
              </a:rPr>
              <a:t>tries to get them to stop by places </a:t>
            </a:r>
            <a:r>
              <a:rPr lang="en-U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embargo</a:t>
            </a:r>
            <a:r>
              <a:rPr lang="en-US" sz="2400" dirty="0">
                <a:solidFill>
                  <a:srgbClr val="FF0000"/>
                </a:solidFill>
              </a:rPr>
              <a:t> on Japan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Forbids any trade of US goods to Japan… including oil!</a:t>
            </a:r>
          </a:p>
          <a:p>
            <a:r>
              <a:rPr lang="en-US" sz="2400" dirty="0"/>
              <a:t>Doesn’t work…</a:t>
            </a:r>
          </a:p>
          <a:p>
            <a:pPr lvl="1"/>
            <a:r>
              <a:rPr lang="en-US" sz="2400" dirty="0"/>
              <a:t>Japan invades oil-rich Dutch East Indies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New military gov’t controlled by Gen. Hideki </a:t>
            </a:r>
            <a:r>
              <a:rPr lang="en-US" sz="2400" dirty="0" err="1">
                <a:solidFill>
                  <a:srgbClr val="FF0000"/>
                </a:solidFill>
              </a:rPr>
              <a:t>Tojo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Japanese strategists know only one who can stop Japan is US Navy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To guarantee success… must destroy US Pacific Fleet at Pearl Harbor in Hawaii</a:t>
            </a:r>
          </a:p>
          <a:p>
            <a:endParaRPr lang="en-US" dirty="0"/>
          </a:p>
        </p:txBody>
      </p:sp>
      <p:pic>
        <p:nvPicPr>
          <p:cNvPr id="5122" name="Picture 2" descr="Image result for to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368" y="1777075"/>
            <a:ext cx="2503014" cy="311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76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75" y="231833"/>
            <a:ext cx="9509760" cy="47474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December 7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, 1941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75" y="831273"/>
            <a:ext cx="11238807" cy="558338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Morning of 7 Dec 1941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Japan </a:t>
            </a:r>
            <a:r>
              <a:rPr lang="en-US" sz="2400" dirty="0">
                <a:solidFill>
                  <a:srgbClr val="FF0000"/>
                </a:solidFill>
              </a:rPr>
              <a:t>launch all-out attack on US Navy base at Pearl Harbor, </a:t>
            </a:r>
            <a:r>
              <a:rPr lang="en-US" sz="2400" dirty="0" smtClean="0">
                <a:solidFill>
                  <a:srgbClr val="FF0000"/>
                </a:solidFill>
              </a:rPr>
              <a:t>Hawaii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2,400 sailors die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Most planes &amp; ships destroyed</a:t>
            </a:r>
          </a:p>
          <a:p>
            <a:r>
              <a:rPr lang="en-US" sz="2400" dirty="0" smtClean="0"/>
              <a:t>FDR </a:t>
            </a:r>
            <a:r>
              <a:rPr lang="en-US" sz="2400" dirty="0"/>
              <a:t>reports this to Congress</a:t>
            </a:r>
          </a:p>
          <a:p>
            <a:pPr lvl="1"/>
            <a:r>
              <a:rPr lang="en-US" sz="2400" dirty="0"/>
              <a:t>Calls for Congress to declare war on Japan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11 Dec 1941-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Hitler &amp; Mussolini declare war on USA to support their ally Japan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USA finally pulled in to WW2!</a:t>
            </a:r>
          </a:p>
          <a:p>
            <a:r>
              <a:rPr lang="en-US" sz="2400" dirty="0"/>
              <a:t>US rushes to prepare for war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FDR &amp; Churchill plan strategy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Agree to concentrate on Europe first, then take on Japan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Also agree to bring in another…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USSR</a:t>
            </a:r>
          </a:p>
          <a:p>
            <a:endParaRPr lang="en-US" dirty="0"/>
          </a:p>
        </p:txBody>
      </p:sp>
      <p:pic>
        <p:nvPicPr>
          <p:cNvPr id="6146" name="Picture 2" descr="Image result for attack on pearl harb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09" y="3920836"/>
            <a:ext cx="3726873" cy="279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7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39" y="190269"/>
            <a:ext cx="9509760" cy="47474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Hitler crosses Russia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739" y="900546"/>
            <a:ext cx="11072552" cy="51290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When Hitler couldn’t take Britain…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22 June 1941- Turns toward USSR</a:t>
            </a:r>
          </a:p>
          <a:p>
            <a:r>
              <a:rPr lang="en-US" dirty="0" smtClean="0"/>
              <a:t>By </a:t>
            </a:r>
            <a:r>
              <a:rPr lang="en-US" dirty="0"/>
              <a:t>December, freezing Russian winter grinds Nazi’s to halt</a:t>
            </a:r>
          </a:p>
          <a:p>
            <a:pPr lvl="1"/>
            <a:r>
              <a:rPr lang="en-US" dirty="0"/>
              <a:t>Only 18 miles from capital, Moscow!!!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Nazi’s </a:t>
            </a:r>
            <a:r>
              <a:rPr lang="en-US" dirty="0">
                <a:solidFill>
                  <a:srgbClr val="FF0000"/>
                </a:solidFill>
              </a:rPr>
              <a:t>spend 2.5 years trying to take </a:t>
            </a:r>
            <a:r>
              <a:rPr lang="en-US" dirty="0" smtClean="0">
                <a:solidFill>
                  <a:srgbClr val="FF0000"/>
                </a:solidFill>
              </a:rPr>
              <a:t>Leningrad (Russia)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>
                <a:solidFill>
                  <a:srgbClr val="FF0000"/>
                </a:solidFill>
              </a:rPr>
              <a:t>1 million+ die (mostly starvation though), but…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City never </a:t>
            </a:r>
            <a:r>
              <a:rPr lang="en-US" dirty="0" smtClean="0">
                <a:solidFill>
                  <a:srgbClr val="FF0000"/>
                </a:solidFill>
              </a:rPr>
              <a:t>falls!</a:t>
            </a:r>
          </a:p>
          <a:p>
            <a:pPr lvl="1"/>
            <a:r>
              <a:rPr lang="en-US" dirty="0" smtClean="0"/>
              <a:t>1943- </a:t>
            </a:r>
            <a:r>
              <a:rPr lang="en-US" dirty="0"/>
              <a:t>USSR defeats Nazi’s in largest ever tank battle</a:t>
            </a:r>
          </a:p>
          <a:p>
            <a:pPr lvl="1"/>
            <a:r>
              <a:rPr lang="en-US" dirty="0"/>
              <a:t>Signals failure of Hitler to take USSR</a:t>
            </a:r>
          </a:p>
          <a:p>
            <a:r>
              <a:rPr lang="en-US" dirty="0">
                <a:solidFill>
                  <a:srgbClr val="FF0000"/>
                </a:solidFill>
              </a:rPr>
              <a:t>Allies helped by sending supplies constantly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Wanted Hitler busy on east while they attack on the west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2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3702" y="245688"/>
            <a:ext cx="9509760" cy="72413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Meanwhile in Africa and southern Europe …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9709" y="1194552"/>
            <a:ext cx="101692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While Germans dealt w/ USSR, Britain &amp; US turn toward North </a:t>
            </a:r>
            <a:r>
              <a:rPr lang="en-US" sz="2400" dirty="0" smtClean="0">
                <a:solidFill>
                  <a:srgbClr val="FF0000"/>
                </a:solidFill>
              </a:rPr>
              <a:t>Africa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Jump-off </a:t>
            </a:r>
            <a:r>
              <a:rPr lang="en-US" sz="2400" dirty="0"/>
              <a:t>point to attack Nazi-controlled Europe from south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May </a:t>
            </a:r>
            <a:r>
              <a:rPr lang="en-US" sz="2400" dirty="0">
                <a:solidFill>
                  <a:srgbClr val="FF0000"/>
                </a:solidFill>
              </a:rPr>
              <a:t>1942-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Allies control N. </a:t>
            </a:r>
            <a:r>
              <a:rPr lang="en-US" sz="2400" dirty="0" smtClean="0">
                <a:solidFill>
                  <a:srgbClr val="FF0000"/>
                </a:solidFill>
              </a:rPr>
              <a:t>Africa</a:t>
            </a:r>
          </a:p>
          <a:p>
            <a:pPr lvl="1"/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Summer 1943-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Allies take Sicily &amp; invade Italy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Italy soon collapses</a:t>
            </a:r>
          </a:p>
          <a:p>
            <a:endParaRPr lang="en-US" sz="2400" dirty="0" smtClean="0"/>
          </a:p>
          <a:p>
            <a:r>
              <a:rPr lang="en-US" sz="2400" dirty="0" smtClean="0"/>
              <a:t>Nazi’s </a:t>
            </a:r>
            <a:r>
              <a:rPr lang="en-US" sz="2400" dirty="0"/>
              <a:t>forced to turn attention to help Italy</a:t>
            </a:r>
          </a:p>
          <a:p>
            <a:pPr lvl="1"/>
            <a:r>
              <a:rPr lang="en-US" sz="2400" dirty="0"/>
              <a:t>While Germany turns to help Italy…</a:t>
            </a:r>
          </a:p>
          <a:p>
            <a:pPr lvl="2"/>
            <a:r>
              <a:rPr lang="en-US" sz="2400" dirty="0"/>
              <a:t>Allies plan another invasion of Europe</a:t>
            </a:r>
          </a:p>
        </p:txBody>
      </p:sp>
      <p:pic>
        <p:nvPicPr>
          <p:cNvPr id="7170" name="Picture 2" descr="Image result for wwII attack on ita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14492"/>
            <a:ext cx="5504823" cy="34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8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Teal 16x9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l banded presentation (widescreen).potx" id="{B406ACAC-00B1-42BF-BB2F-E3D15ABECF6C}" vid="{0B02E048-6427-466F-87B7-97BF0689D5BD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ED65A2C9-CB67-4F36-A412-EEC1AD297F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C2023F-644C-4F7E-8E8C-CDBE4A63C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B0D886-CB8D-4564-A797-C05BC7D513A8}">
  <ds:schemaRefs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a4f35948-e619-41b3-aa29-22878b09cfd2"/>
    <ds:schemaRef ds:uri="40262f94-9f35-4ac3-9a90-690165a166b7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Teal banded presentation (widescreen)</Template>
  <TotalTime>430</TotalTime>
  <Words>1040</Words>
  <Application>Microsoft Office PowerPoint</Application>
  <PresentationFormat>Widescreen</PresentationFormat>
  <Paragraphs>169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Banded Design Teal 16x9</vt:lpstr>
      <vt:lpstr>World War II</vt:lpstr>
      <vt:lpstr>Allied Powers vs Axis Powers</vt:lpstr>
      <vt:lpstr>Prelude to war…</vt:lpstr>
      <vt:lpstr>Europe falls to Hitler </vt:lpstr>
      <vt:lpstr>United States policy early on</vt:lpstr>
      <vt:lpstr>Japans’ role in WWII</vt:lpstr>
      <vt:lpstr>December 7th, 1941</vt:lpstr>
      <vt:lpstr>Hitler crosses Russia</vt:lpstr>
      <vt:lpstr>Meanwhile in Africa and southern Europe … </vt:lpstr>
      <vt:lpstr>PowerPoint Presentation</vt:lpstr>
      <vt:lpstr>V-E Day</vt:lpstr>
      <vt:lpstr>War in the Pacific (Asia)</vt:lpstr>
      <vt:lpstr>War in the Philippines</vt:lpstr>
      <vt:lpstr>Battle of Midway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McClintock, Shane</dc:creator>
  <cp:lastModifiedBy>McClintock, Shane</cp:lastModifiedBy>
  <cp:revision>15</cp:revision>
  <dcterms:created xsi:type="dcterms:W3CDTF">2019-02-25T19:45:20Z</dcterms:created>
  <dcterms:modified xsi:type="dcterms:W3CDTF">2019-02-27T14:52:35Z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