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64" r:id="rId4"/>
    <p:sldId id="270" r:id="rId5"/>
    <p:sldId id="258" r:id="rId6"/>
    <p:sldId id="259" r:id="rId7"/>
    <p:sldId id="263" r:id="rId8"/>
    <p:sldId id="260" r:id="rId9"/>
    <p:sldId id="262" r:id="rId10"/>
    <p:sldId id="269"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075F3-46B5-479D-8241-CBF500E6890F}"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8F2F21-A782-4FFB-9190-2501811441D4}" type="slidenum">
              <a:rPr lang="en-US" smtClean="0"/>
              <a:t>‹#›</a:t>
            </a:fld>
            <a:endParaRPr lang="en-US"/>
          </a:p>
        </p:txBody>
      </p:sp>
    </p:spTree>
    <p:extLst>
      <p:ext uri="{BB962C8B-B14F-4D97-AF65-F5344CB8AC3E}">
        <p14:creationId xmlns:p14="http://schemas.microsoft.com/office/powerpoint/2010/main" val="19098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7B6FE8-FE81-452C-AA53-ED196823C2D7}"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357609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6FE8-FE81-452C-AA53-ED196823C2D7}"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333763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6FE8-FE81-452C-AA53-ED196823C2D7}"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8047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6FE8-FE81-452C-AA53-ED196823C2D7}"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6635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7B6FE8-FE81-452C-AA53-ED196823C2D7}"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03826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7B6FE8-FE81-452C-AA53-ED196823C2D7}"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279650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7B6FE8-FE81-452C-AA53-ED196823C2D7}"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49417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7B6FE8-FE81-452C-AA53-ED196823C2D7}"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13995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B6FE8-FE81-452C-AA53-ED196823C2D7}"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41888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7B6FE8-FE81-452C-AA53-ED196823C2D7}"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422407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7B6FE8-FE81-452C-AA53-ED196823C2D7}"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7D90F-70A6-4681-B9A5-AADD539489DF}" type="slidenum">
              <a:rPr lang="en-US" smtClean="0"/>
              <a:t>‹#›</a:t>
            </a:fld>
            <a:endParaRPr lang="en-US"/>
          </a:p>
        </p:txBody>
      </p:sp>
    </p:spTree>
    <p:extLst>
      <p:ext uri="{BB962C8B-B14F-4D97-AF65-F5344CB8AC3E}">
        <p14:creationId xmlns:p14="http://schemas.microsoft.com/office/powerpoint/2010/main" val="1060957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B6FE8-FE81-452C-AA53-ED196823C2D7}"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7D90F-70A6-4681-B9A5-AADD539489DF}" type="slidenum">
              <a:rPr lang="en-US" smtClean="0"/>
              <a:t>‹#›</a:t>
            </a:fld>
            <a:endParaRPr lang="en-US"/>
          </a:p>
        </p:txBody>
      </p:sp>
    </p:spTree>
    <p:extLst>
      <p:ext uri="{BB962C8B-B14F-4D97-AF65-F5344CB8AC3E}">
        <p14:creationId xmlns:p14="http://schemas.microsoft.com/office/powerpoint/2010/main" val="105402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Tan7Y32gg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1jrw5jterzxwu.cloudfront.net/sites/default/files/article_media/max-d-stanley-trail-of-tear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5738"/>
            <a:ext cx="12192000" cy="72837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6486" y="287383"/>
            <a:ext cx="4290645" cy="1149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smtClean="0">
                <a:latin typeface="AR BLANCA" panose="02000000000000000000" pitchFamily="2" charset="0"/>
              </a:rPr>
              <a:t>Trail of Tears</a:t>
            </a:r>
          </a:p>
          <a:p>
            <a:pPr algn="ctr"/>
            <a:r>
              <a:rPr lang="en-US" sz="2400" dirty="0" smtClean="0">
                <a:latin typeface="AR BLANCA" panose="02000000000000000000" pitchFamily="2" charset="0"/>
              </a:rPr>
              <a:t>1831-1838</a:t>
            </a:r>
            <a:endParaRPr lang="en-US" sz="2400" dirty="0">
              <a:latin typeface="AR BLANCA" panose="02000000000000000000" pitchFamily="2" charset="0"/>
            </a:endParaRPr>
          </a:p>
        </p:txBody>
      </p:sp>
    </p:spTree>
    <p:extLst>
      <p:ext uri="{BB962C8B-B14F-4D97-AF65-F5344CB8AC3E}">
        <p14:creationId xmlns:p14="http://schemas.microsoft.com/office/powerpoint/2010/main" val="2055910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tviewmirror.com/wp-content/uploads/Painting-2-of-Trail-of-T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740"/>
            <a:ext cx="12192000" cy="807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169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1444" y="4396828"/>
            <a:ext cx="1846403" cy="584775"/>
          </a:xfrm>
          <a:prstGeom prst="rect">
            <a:avLst/>
          </a:prstGeom>
        </p:spPr>
        <p:txBody>
          <a:bodyPr wrap="none">
            <a:spAutoFit/>
          </a:bodyPr>
          <a:lstStyle/>
          <a:p>
            <a:r>
              <a:rPr lang="en-US" sz="3200" dirty="0" smtClean="0">
                <a:hlinkClick r:id="rId2"/>
              </a:rPr>
              <a:t>Click Here</a:t>
            </a:r>
            <a:endParaRPr lang="en-US" sz="3200" dirty="0"/>
          </a:p>
        </p:txBody>
      </p:sp>
      <p:sp>
        <p:nvSpPr>
          <p:cNvPr id="3" name="TextBox 2"/>
          <p:cNvSpPr txBox="1"/>
          <p:nvPr/>
        </p:nvSpPr>
        <p:spPr>
          <a:xfrm>
            <a:off x="984739" y="546135"/>
            <a:ext cx="9659815" cy="2862322"/>
          </a:xfrm>
          <a:prstGeom prst="rect">
            <a:avLst/>
          </a:prstGeom>
          <a:noFill/>
        </p:spPr>
        <p:txBody>
          <a:bodyPr wrap="square" rtlCol="0">
            <a:spAutoFit/>
          </a:bodyPr>
          <a:lstStyle/>
          <a:p>
            <a:pPr algn="ctr"/>
            <a:r>
              <a:rPr lang="en-US" sz="7200" dirty="0" smtClean="0"/>
              <a:t>Trail of Tears- The Story of Us</a:t>
            </a:r>
          </a:p>
          <a:p>
            <a:pPr algn="ctr"/>
            <a:r>
              <a:rPr lang="en-US" sz="3600" dirty="0" smtClean="0"/>
              <a:t>(2:11)</a:t>
            </a:r>
            <a:endParaRPr lang="en-US" sz="3600" dirty="0"/>
          </a:p>
        </p:txBody>
      </p:sp>
    </p:spTree>
    <p:extLst>
      <p:ext uri="{BB962C8B-B14F-4D97-AF65-F5344CB8AC3E}">
        <p14:creationId xmlns:p14="http://schemas.microsoft.com/office/powerpoint/2010/main" val="720741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Quote from Andrew Jackson</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a:t>"My friends, circumstances render it impossible that you can flourish in the midst of a civilized community. You have but one remedy within your reach, and that is to remove to the west. And the sooner you do this, the sooner you will commence your career of improvement and prosperity."</a:t>
            </a:r>
          </a:p>
        </p:txBody>
      </p:sp>
    </p:spTree>
    <p:extLst>
      <p:ext uri="{BB962C8B-B14F-4D97-AF65-F5344CB8AC3E}">
        <p14:creationId xmlns:p14="http://schemas.microsoft.com/office/powerpoint/2010/main" val="2862638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475" y="656492"/>
            <a:ext cx="11019693" cy="3785652"/>
          </a:xfrm>
          <a:prstGeom prst="rect">
            <a:avLst/>
          </a:prstGeom>
        </p:spPr>
        <p:txBody>
          <a:bodyPr wrap="square">
            <a:spAutoFit/>
          </a:bodyPr>
          <a:lstStyle/>
          <a:p>
            <a:r>
              <a:rPr lang="en-US" sz="4000" dirty="0">
                <a:solidFill>
                  <a:srgbClr val="222222"/>
                </a:solidFill>
                <a:latin typeface="Helvetica Neue"/>
              </a:rPr>
              <a:t>“Cherokees! The President of the United States has sent me with a powerful army, to cause you, in obedience to the treaty of 1835 [the Treaty of New </a:t>
            </a:r>
            <a:r>
              <a:rPr lang="en-US" sz="4000" dirty="0" err="1">
                <a:solidFill>
                  <a:srgbClr val="222222"/>
                </a:solidFill>
                <a:latin typeface="Helvetica Neue"/>
              </a:rPr>
              <a:t>Echota</a:t>
            </a:r>
            <a:r>
              <a:rPr lang="en-US" sz="4000" dirty="0">
                <a:solidFill>
                  <a:srgbClr val="222222"/>
                </a:solidFill>
                <a:latin typeface="Helvetica Neue"/>
              </a:rPr>
              <a:t>], to join that part of your people who have already established in prosperity on the other side of the Mississippi</a:t>
            </a:r>
            <a:r>
              <a:rPr lang="en-US" sz="4000" dirty="0" smtClean="0">
                <a:solidFill>
                  <a:srgbClr val="222222"/>
                </a:solidFill>
                <a:latin typeface="Helvetica Neue"/>
              </a:rPr>
              <a:t>.”</a:t>
            </a:r>
            <a:r>
              <a:rPr lang="en-US" sz="4000" dirty="0">
                <a:solidFill>
                  <a:srgbClr val="222222"/>
                </a:solidFill>
                <a:latin typeface="Helvetica Neue"/>
              </a:rPr>
              <a:t> </a:t>
            </a:r>
            <a:endParaRPr lang="en-US" sz="4000" dirty="0"/>
          </a:p>
        </p:txBody>
      </p:sp>
      <p:sp>
        <p:nvSpPr>
          <p:cNvPr id="3" name="TextBox 2"/>
          <p:cNvSpPr txBox="1"/>
          <p:nvPr/>
        </p:nvSpPr>
        <p:spPr>
          <a:xfrm>
            <a:off x="5369169" y="5205046"/>
            <a:ext cx="4531882" cy="646331"/>
          </a:xfrm>
          <a:prstGeom prst="rect">
            <a:avLst/>
          </a:prstGeom>
          <a:noFill/>
        </p:spPr>
        <p:txBody>
          <a:bodyPr wrap="none" rtlCol="0">
            <a:spAutoFit/>
          </a:bodyPr>
          <a:lstStyle/>
          <a:p>
            <a:r>
              <a:rPr lang="en-US" sz="3600" dirty="0" smtClean="0"/>
              <a:t>-General Winfield Scott</a:t>
            </a:r>
            <a:endParaRPr lang="en-US" sz="3600" dirty="0"/>
          </a:p>
        </p:txBody>
      </p:sp>
    </p:spTree>
    <p:extLst>
      <p:ext uri="{BB962C8B-B14F-4D97-AF65-F5344CB8AC3E}">
        <p14:creationId xmlns:p14="http://schemas.microsoft.com/office/powerpoint/2010/main" val="1537780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Removal Act</a:t>
            </a:r>
            <a:endParaRPr lang="en-US" dirty="0"/>
          </a:p>
        </p:txBody>
      </p:sp>
      <p:sp>
        <p:nvSpPr>
          <p:cNvPr id="3" name="Content Placeholder 2"/>
          <p:cNvSpPr>
            <a:spLocks noGrp="1"/>
          </p:cNvSpPr>
          <p:nvPr>
            <p:ph idx="1"/>
          </p:nvPr>
        </p:nvSpPr>
        <p:spPr/>
        <p:txBody>
          <a:bodyPr>
            <a:normAutofit/>
          </a:bodyPr>
          <a:lstStyle/>
          <a:p>
            <a:pPr lvl="0"/>
            <a:r>
              <a:rPr lang="en-US" dirty="0" smtClean="0"/>
              <a:t>As </a:t>
            </a:r>
            <a:r>
              <a:rPr lang="en-US" dirty="0"/>
              <a:t>people moved west, conflicts with </a:t>
            </a:r>
            <a:r>
              <a:rPr lang="en-US" i="1" dirty="0" smtClean="0"/>
              <a:t>Native Americans</a:t>
            </a:r>
            <a:r>
              <a:rPr lang="en-US" dirty="0" smtClean="0"/>
              <a:t> </a:t>
            </a:r>
            <a:r>
              <a:rPr lang="en-US" dirty="0"/>
              <a:t>were increasing. </a:t>
            </a:r>
          </a:p>
          <a:p>
            <a:pPr lvl="0"/>
            <a:r>
              <a:rPr lang="en-US" dirty="0"/>
              <a:t>President Andrew Jackson was known as a </a:t>
            </a:r>
            <a:r>
              <a:rPr lang="en-US" i="1" dirty="0" smtClean="0"/>
              <a:t>strong </a:t>
            </a:r>
            <a:r>
              <a:rPr lang="en-US" dirty="0" smtClean="0"/>
              <a:t>president </a:t>
            </a:r>
            <a:r>
              <a:rPr lang="en-US" dirty="0"/>
              <a:t>who believed Americans had a right to their land.</a:t>
            </a:r>
          </a:p>
          <a:p>
            <a:pPr lvl="0"/>
            <a:r>
              <a:rPr lang="en-US" dirty="0"/>
              <a:t>In </a:t>
            </a:r>
            <a:r>
              <a:rPr lang="en-US" i="1" dirty="0" smtClean="0"/>
              <a:t>1830</a:t>
            </a:r>
            <a:r>
              <a:rPr lang="en-US" dirty="0" smtClean="0"/>
              <a:t>, </a:t>
            </a:r>
            <a:r>
              <a:rPr lang="en-US" dirty="0"/>
              <a:t>he signed the </a:t>
            </a:r>
            <a:r>
              <a:rPr lang="en-US" i="1" dirty="0" smtClean="0"/>
              <a:t>Indian Removal Act</a:t>
            </a:r>
            <a:r>
              <a:rPr lang="en-US" dirty="0" smtClean="0"/>
              <a:t>. </a:t>
            </a:r>
            <a:r>
              <a:rPr lang="en-US" dirty="0"/>
              <a:t>This statement stated that Native Americans in the south had to </a:t>
            </a:r>
            <a:r>
              <a:rPr lang="en-US" i="1" dirty="0" smtClean="0"/>
              <a:t>move west</a:t>
            </a:r>
            <a:r>
              <a:rPr lang="en-US" dirty="0" smtClean="0"/>
              <a:t> </a:t>
            </a:r>
            <a:r>
              <a:rPr lang="en-US" dirty="0"/>
              <a:t>towards the Mississippi River.</a:t>
            </a:r>
          </a:p>
          <a:p>
            <a:pPr lvl="0"/>
            <a:r>
              <a:rPr lang="en-US" dirty="0"/>
              <a:t>They would be </a:t>
            </a:r>
            <a:r>
              <a:rPr lang="en-US" i="1" dirty="0" smtClean="0"/>
              <a:t>relocated</a:t>
            </a:r>
            <a:r>
              <a:rPr lang="en-US" dirty="0" smtClean="0"/>
              <a:t> </a:t>
            </a:r>
            <a:r>
              <a:rPr lang="en-US" dirty="0"/>
              <a:t>to the </a:t>
            </a:r>
            <a:r>
              <a:rPr lang="en-US" i="1" dirty="0" smtClean="0"/>
              <a:t>Indian Territory</a:t>
            </a:r>
            <a:r>
              <a:rPr lang="en-US" dirty="0" smtClean="0"/>
              <a:t>.</a:t>
            </a:r>
            <a:endParaRPr lang="en-US" dirty="0"/>
          </a:p>
          <a:p>
            <a:endParaRPr lang="en-US" dirty="0"/>
          </a:p>
        </p:txBody>
      </p:sp>
    </p:spTree>
    <p:extLst>
      <p:ext uri="{BB962C8B-B14F-4D97-AF65-F5344CB8AC3E}">
        <p14:creationId xmlns:p14="http://schemas.microsoft.com/office/powerpoint/2010/main" val="125555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2492" y="0"/>
            <a:ext cx="10607039" cy="923330"/>
          </a:xfrm>
          <a:prstGeom prst="rect">
            <a:avLst/>
          </a:prstGeom>
          <a:noFill/>
        </p:spPr>
        <p:txBody>
          <a:bodyPr wrap="square" rtlCol="0">
            <a:spAutoFit/>
          </a:bodyPr>
          <a:lstStyle/>
          <a:p>
            <a:r>
              <a:rPr lang="en-US" sz="5400" dirty="0" smtClean="0"/>
              <a:t>Relocation of the Five Tribes</a:t>
            </a:r>
            <a:endParaRPr lang="en-US" sz="5400" dirty="0"/>
          </a:p>
        </p:txBody>
      </p:sp>
      <p:pic>
        <p:nvPicPr>
          <p:cNvPr id="4098" name="Picture 2" descr="https://historymyths.files.wordpress.com/2011/10/map-indian-remov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492" y="683973"/>
            <a:ext cx="8085908" cy="6522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7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7" y="222069"/>
            <a:ext cx="10607039" cy="923330"/>
          </a:xfrm>
          <a:prstGeom prst="rect">
            <a:avLst/>
          </a:prstGeom>
          <a:noFill/>
        </p:spPr>
        <p:txBody>
          <a:bodyPr wrap="square" rtlCol="0">
            <a:spAutoFit/>
          </a:bodyPr>
          <a:lstStyle/>
          <a:p>
            <a:r>
              <a:rPr lang="en-US" sz="5400" dirty="0" smtClean="0"/>
              <a:t>Cherokee Relocation</a:t>
            </a:r>
            <a:endParaRPr lang="en-US" sz="5400" dirty="0"/>
          </a:p>
        </p:txBody>
      </p:sp>
      <p:sp>
        <p:nvSpPr>
          <p:cNvPr id="3" name="TextBox 2"/>
          <p:cNvSpPr txBox="1"/>
          <p:nvPr/>
        </p:nvSpPr>
        <p:spPr>
          <a:xfrm>
            <a:off x="4712233" y="6366606"/>
            <a:ext cx="7362721" cy="369332"/>
          </a:xfrm>
          <a:prstGeom prst="rect">
            <a:avLst/>
          </a:prstGeom>
          <a:noFill/>
        </p:spPr>
        <p:txBody>
          <a:bodyPr wrap="none" rtlCol="0">
            <a:spAutoFit/>
          </a:bodyPr>
          <a:lstStyle/>
          <a:p>
            <a:r>
              <a:rPr lang="en-US" dirty="0" smtClean="0"/>
              <a:t>Notice the size difference between their original land and their new territory.</a:t>
            </a:r>
            <a:endParaRPr lang="en-US" dirty="0"/>
          </a:p>
        </p:txBody>
      </p:sp>
      <p:pic>
        <p:nvPicPr>
          <p:cNvPr id="3074" name="Picture 2" descr="http://georgiainfo.galileo.usg.edu/gastudiesimages/Trail%20of%20Tears%20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247" y="1042307"/>
            <a:ext cx="10188259" cy="542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26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609600"/>
            <a:ext cx="11113477" cy="4401205"/>
          </a:xfrm>
          <a:prstGeom prst="rect">
            <a:avLst/>
          </a:prstGeom>
        </p:spPr>
        <p:txBody>
          <a:bodyPr wrap="square">
            <a:spAutoFit/>
          </a:bodyPr>
          <a:lstStyle/>
          <a:p>
            <a:r>
              <a:rPr lang="en-US" sz="4000" i="1" dirty="0">
                <a:solidFill>
                  <a:srgbClr val="464646"/>
                </a:solidFill>
                <a:latin typeface="arial" panose="020B0604020202020204" pitchFamily="34" charset="0"/>
              </a:rPr>
              <a:t>" Long time we travel on way to new land. People feel bad when they leave Old Nation. </a:t>
            </a:r>
            <a:r>
              <a:rPr lang="en-US" sz="4000" i="1" dirty="0" err="1">
                <a:solidFill>
                  <a:srgbClr val="464646"/>
                </a:solidFill>
                <a:latin typeface="arial" panose="020B0604020202020204" pitchFamily="34" charset="0"/>
              </a:rPr>
              <a:t>Womens</a:t>
            </a:r>
            <a:r>
              <a:rPr lang="en-US" sz="4000" i="1" dirty="0">
                <a:solidFill>
                  <a:srgbClr val="464646"/>
                </a:solidFill>
                <a:latin typeface="arial" panose="020B0604020202020204" pitchFamily="34" charset="0"/>
              </a:rPr>
              <a:t> cry and make sad wails. Children cry and many men cry...but they say nothing and just put heads down and keep on go towards West. Many days pass and people die very much."</a:t>
            </a:r>
            <a:endParaRPr lang="en-US" sz="4000" dirty="0"/>
          </a:p>
        </p:txBody>
      </p:sp>
      <p:sp>
        <p:nvSpPr>
          <p:cNvPr id="3" name="TextBox 2"/>
          <p:cNvSpPr txBox="1"/>
          <p:nvPr/>
        </p:nvSpPr>
        <p:spPr>
          <a:xfrm>
            <a:off x="4149969" y="5487405"/>
            <a:ext cx="7057291" cy="1077218"/>
          </a:xfrm>
          <a:prstGeom prst="rect">
            <a:avLst/>
          </a:prstGeom>
          <a:noFill/>
        </p:spPr>
        <p:txBody>
          <a:bodyPr wrap="square" rtlCol="0">
            <a:spAutoFit/>
          </a:bodyPr>
          <a:lstStyle/>
          <a:p>
            <a:r>
              <a:rPr lang="en-US" sz="3200" dirty="0" smtClean="0"/>
              <a:t>-</a:t>
            </a:r>
            <a:r>
              <a:rPr lang="en-US" sz="3200" dirty="0" err="1" smtClean="0"/>
              <a:t>Quatie</a:t>
            </a:r>
            <a:r>
              <a:rPr lang="en-US" sz="3200" dirty="0" smtClean="0"/>
              <a:t> Ross, A Cherokee Survivor of the Trial of Tears</a:t>
            </a:r>
            <a:endParaRPr lang="en-US" sz="3200" dirty="0"/>
          </a:p>
        </p:txBody>
      </p:sp>
    </p:spTree>
    <p:extLst>
      <p:ext uri="{BB962C8B-B14F-4D97-AF65-F5344CB8AC3E}">
        <p14:creationId xmlns:p14="http://schemas.microsoft.com/office/powerpoint/2010/main" val="182153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eerandolphcounty.com/wp-content/themes/infocus/lib/scripts/timthumb/thumb.php?src=http://www.seerandolphcounty.com/wp-content/uploads/2013/07/Trail-of-Tears.png&amp;w=614&amp;h=37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18" y="-607155"/>
            <a:ext cx="12388118" cy="746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9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ytimg.com/vi/HX7Cbdglihw/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38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300</Words>
  <Application>Microsoft Office PowerPoint</Application>
  <PresentationFormat>Widescreen</PresentationFormat>
  <Paragraphs>19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 BLANCA</vt:lpstr>
      <vt:lpstr>Arial</vt:lpstr>
      <vt:lpstr>Arial</vt:lpstr>
      <vt:lpstr>Calibri</vt:lpstr>
      <vt:lpstr>Calibri Light</vt:lpstr>
      <vt:lpstr>Helvetica Neue</vt:lpstr>
      <vt:lpstr>Office Theme</vt:lpstr>
      <vt:lpstr>PowerPoint Presentation</vt:lpstr>
      <vt:lpstr>A Quote from Andrew Jackson</vt:lpstr>
      <vt:lpstr>PowerPoint Presentation</vt:lpstr>
      <vt:lpstr>Indian Removal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Mozilo</dc:creator>
  <cp:lastModifiedBy>McClintock, Shane</cp:lastModifiedBy>
  <cp:revision>12</cp:revision>
  <dcterms:created xsi:type="dcterms:W3CDTF">2016-01-22T04:04:26Z</dcterms:created>
  <dcterms:modified xsi:type="dcterms:W3CDTF">2018-11-02T17:03:05Z</dcterms:modified>
</cp:coreProperties>
</file>