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56" r:id="rId2"/>
    <p:sldId id="286" r:id="rId3"/>
    <p:sldId id="257" r:id="rId4"/>
    <p:sldId id="258" r:id="rId5"/>
    <p:sldId id="259" r:id="rId6"/>
    <p:sldId id="288" r:id="rId7"/>
    <p:sldId id="260" r:id="rId8"/>
    <p:sldId id="261" r:id="rId9"/>
    <p:sldId id="262" r:id="rId10"/>
    <p:sldId id="263" r:id="rId11"/>
    <p:sldId id="290" r:id="rId12"/>
    <p:sldId id="264" r:id="rId13"/>
    <p:sldId id="265" r:id="rId14"/>
    <p:sldId id="266" r:id="rId15"/>
    <p:sldId id="267" r:id="rId16"/>
    <p:sldId id="268" r:id="rId17"/>
    <p:sldId id="269" r:id="rId18"/>
    <p:sldId id="270" r:id="rId19"/>
    <p:sldId id="271" r:id="rId20"/>
    <p:sldId id="280" r:id="rId21"/>
    <p:sldId id="272" r:id="rId22"/>
    <p:sldId id="273" r:id="rId23"/>
    <p:sldId id="274" r:id="rId24"/>
    <p:sldId id="275" r:id="rId25"/>
    <p:sldId id="276" r:id="rId26"/>
    <p:sldId id="277" r:id="rId27"/>
    <p:sldId id="278" r:id="rId28"/>
    <p:sldId id="279" r:id="rId29"/>
    <p:sldId id="281" r:id="rId30"/>
    <p:sldId id="282" r:id="rId31"/>
    <p:sldId id="283" r:id="rId32"/>
    <p:sldId id="284" r:id="rId3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Untitled Section" id="{4222D19C-05FD-417A-AB2C-DC8C7B850F40}">
          <p14:sldIdLst>
            <p14:sldId id="256"/>
            <p14:sldId id="286"/>
            <p14:sldId id="257"/>
            <p14:sldId id="258"/>
            <p14:sldId id="259"/>
            <p14:sldId id="288"/>
            <p14:sldId id="260"/>
            <p14:sldId id="261"/>
            <p14:sldId id="262"/>
            <p14:sldId id="263"/>
            <p14:sldId id="290"/>
            <p14:sldId id="264"/>
            <p14:sldId id="265"/>
            <p14:sldId id="266"/>
            <p14:sldId id="267"/>
            <p14:sldId id="268"/>
            <p14:sldId id="269"/>
            <p14:sldId id="270"/>
            <p14:sldId id="271"/>
            <p14:sldId id="280"/>
            <p14:sldId id="272"/>
            <p14:sldId id="273"/>
            <p14:sldId id="274"/>
            <p14:sldId id="275"/>
            <p14:sldId id="276"/>
            <p14:sldId id="277"/>
            <p14:sldId id="278"/>
            <p14:sldId id="279"/>
            <p14:sldId id="281"/>
            <p14:sldId id="282"/>
            <p14:sldId id="283"/>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0C007-6A23-4C3C-BB97-C402A5433A5A}" type="datetimeFigureOut">
              <a:rPr lang="en-US" smtClean="0"/>
              <a:t>12/13/2016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A6C35-6542-4FF6-80E0-2BFD2DE7CFB6}" type="slidenum">
              <a:rPr lang="en-US" smtClean="0"/>
              <a:t>‹#›</a:t>
            </a:fld>
            <a:endParaRPr lang="en-US"/>
          </a:p>
        </p:txBody>
      </p:sp>
    </p:spTree>
    <p:extLst>
      <p:ext uri="{BB962C8B-B14F-4D97-AF65-F5344CB8AC3E}">
        <p14:creationId xmlns:p14="http://schemas.microsoft.com/office/powerpoint/2010/main" val="96577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0" u="none" strike="noStrike" cap="none">
                <a:solidFill>
                  <a:schemeClr val="dk1"/>
                </a:solidFill>
                <a:latin typeface="Calibri"/>
                <a:ea typeface="Calibri"/>
                <a:cs typeface="Calibri"/>
                <a:sym typeface="Calibri"/>
              </a:rPr>
              <a:t>S</a:t>
            </a: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
        <p:nvSpPr>
          <p:cNvPr id="114" name="Shape 11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5" name="Shape 11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The period lasting roughly from 1600 to 1800 is often referred to as the Age of Absolutism. Monarchs during this time exercised complete authority and did not share power with a council or cabinet.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Absolutism was tied to the concept of “Divine Right of Kings”—the idea that monarchs had been appointed by God and were responsible only to God. Thus, no one could question their judgment. Historians often identify James I of England as one of the first absolutist rulers. Not only did James believe that monarchs should hold total power (a belief that led him to clash with Parliament on several occasions), but he also wrote extensively about the Divine Right of Kings. In his work </a:t>
            </a:r>
            <a:r>
              <a:rPr lang="en-US" sz="1200" b="0" i="1" u="none" strike="noStrike" cap="none">
                <a:solidFill>
                  <a:schemeClr val="dk1"/>
                </a:solidFill>
                <a:latin typeface="Calibri"/>
                <a:ea typeface="Calibri"/>
                <a:cs typeface="Calibri"/>
                <a:sym typeface="Calibri"/>
              </a:rPr>
              <a:t>The True Law of Free Monarchies</a:t>
            </a:r>
            <a:r>
              <a:rPr lang="en-US" sz="1200" b="0" i="0" u="none" strike="noStrike" cap="none">
                <a:solidFill>
                  <a:schemeClr val="dk1"/>
                </a:solidFill>
                <a:latin typeface="Calibri"/>
                <a:ea typeface="Calibri"/>
                <a:cs typeface="Calibri"/>
                <a:sym typeface="Calibri"/>
              </a:rPr>
              <a:t>,</a:t>
            </a:r>
            <a:r>
              <a:rPr lang="en-US" sz="1200" b="0" i="1" u="none" strike="noStrike" cap="none">
                <a:solidFill>
                  <a:schemeClr val="dk1"/>
                </a:solidFill>
                <a:latin typeface="Calibri"/>
                <a:ea typeface="Calibri"/>
                <a:cs typeface="Calibri"/>
                <a:sym typeface="Calibri"/>
              </a:rPr>
              <a:t> </a:t>
            </a:r>
            <a:r>
              <a:rPr lang="en-US" sz="1200" b="0" i="0" u="none" strike="noStrike" cap="none">
                <a:solidFill>
                  <a:schemeClr val="dk1"/>
                </a:solidFill>
                <a:latin typeface="Calibri"/>
                <a:ea typeface="Calibri"/>
                <a:cs typeface="Calibri"/>
                <a:sym typeface="Calibri"/>
              </a:rPr>
              <a:t>he stated that “Kings are called gods…because they sit upon God his throne in the earth and have the count of their administration to give unto him.”</a:t>
            </a:r>
          </a:p>
        </p:txBody>
      </p:sp>
    </p:spTree>
    <p:extLst>
      <p:ext uri="{BB962C8B-B14F-4D97-AF65-F5344CB8AC3E}">
        <p14:creationId xmlns:p14="http://schemas.microsoft.com/office/powerpoint/2010/main" val="244440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0" name="Shape 13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7014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0" u="none" strike="noStrike" cap="none">
                <a:solidFill>
                  <a:schemeClr val="dk1"/>
                </a:solidFill>
                <a:latin typeface="Calibri"/>
                <a:ea typeface="Calibri"/>
                <a:cs typeface="Calibri"/>
                <a:sym typeface="Calibri"/>
              </a:rPr>
              <a:t>S</a:t>
            </a:r>
            <a:fld id="{00000000-1234-1234-1234-123412341234}" type="slidenum">
              <a:rPr lang="en-US" sz="1200" b="0" i="0" u="none" strike="noStrike" cap="none">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
        <p:nvSpPr>
          <p:cNvPr id="172" name="Shape 17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3" name="Shape 17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Each estate had one vote in the Estates General, despite the fact that the First and Second Estates only represented three percent of the population of France. In addition, since the first two estates always voted together, if the Third Estate disagreed with them there was little it could do with its single vote.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When the Estates General convened in Versailles in May 1789, the First and Second Estates had about 300 delegates each, while the Third Estate had about 600 delegates. A controversy over voting arose almost immediately, as the Third Estate demanded that rather than having one vote per estate, each delegate be given a vote. This would have allowed the Third Estate the opportunity to gain a majority. The king, however, rejected this proposal.</a:t>
            </a:r>
          </a:p>
        </p:txBody>
      </p:sp>
    </p:spTree>
    <p:extLst>
      <p:ext uri="{BB962C8B-B14F-4D97-AF65-F5344CB8AC3E}">
        <p14:creationId xmlns:p14="http://schemas.microsoft.com/office/powerpoint/2010/main" val="4237146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9EB5FFD8-BFDC-42C2-B6EF-1E54093A80F5}" type="datetimeFigureOut">
              <a:rPr lang="en-US"/>
              <a:pPr>
                <a:defRPr/>
              </a:pPr>
              <a:t>12/13/2016</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4994340-1825-452F-B6EC-2AA78A4D679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D755AA-5615-4025-8BC7-5C291AFE950A}" type="datetimeFigureOut">
              <a:rPr lang="en-US"/>
              <a:pPr>
                <a:defRPr/>
              </a:pPr>
              <a:t>12/13/2016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B20D7D-F119-4F76-8D6A-323CE5ED056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2FED842C-810A-49E0-8996-A633A69958A3}"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8947F04D-FA93-4A5E-9407-95244E600F0F}" type="datetimeFigureOut">
              <a:rPr lang="en-US"/>
              <a:pPr>
                <a:defRPr/>
              </a:pPr>
              <a:t>12/13/2016</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85800" y="609600"/>
            <a:ext cx="77724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685800" y="1981200"/>
            <a:ext cx="3809999" cy="4114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a:spLocks noGrp="1"/>
          </p:cNvSpPr>
          <p:nvPr>
            <p:ph type="clipArt" idx="2"/>
          </p:nvPr>
        </p:nvSpPr>
        <p:spPr>
          <a:xfrm>
            <a:off x="4648200" y="1981200"/>
            <a:ext cx="3809999" cy="4114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685800" y="6248400"/>
            <a:ext cx="1904999" cy="4572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248400"/>
            <a:ext cx="2895600" cy="4572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248400"/>
            <a:ext cx="1904999" cy="4572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19022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26A0CE-31C5-4D25-AD7E-6E240FE07DEF}" type="datetimeFigureOut">
              <a:rPr lang="en-US"/>
              <a:pPr>
                <a:defRPr/>
              </a:pPr>
              <a:t>12/13/2016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DDD255CD-7E3C-47A4-9816-2F7F0553596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AD2F95BC-2C66-42FE-B9D6-37A2D76E6777}" type="datetimeFigureOut">
              <a:rPr lang="en-US"/>
              <a:pPr>
                <a:defRPr/>
              </a:pPr>
              <a:t>12/13/2016</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D026C8BD-DA12-4FB6-91D6-6ACFFF18EA5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206829AE-2ECB-4621-9CE7-F59D3025832E}" type="datetimeFigureOut">
              <a:rPr lang="en-US"/>
              <a:pPr>
                <a:defRPr/>
              </a:pPr>
              <a:t>12/13/2016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2FCF7EA-644D-4C1D-B839-AFE27CFE855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A0CA429E-E264-4CE3-B374-AD1930189F39}" type="datetimeFigureOut">
              <a:rPr lang="en-US"/>
              <a:pPr>
                <a:defRPr/>
              </a:pPr>
              <a:t>12/13/2016</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69BCAECE-A2C6-4CD3-9DD5-B84A28BD465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58F08A8-ACAF-498F-BF49-1B25A62EF6B4}" type="datetimeFigureOut">
              <a:rPr lang="en-US"/>
              <a:pPr>
                <a:defRPr/>
              </a:pPr>
              <a:t>12/13/2016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1617BA90-0DA4-47AA-B6EE-2895BAA407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76799453-D887-4063-A5E1-2B8898C89489}" type="datetimeFigureOut">
              <a:rPr lang="en-US"/>
              <a:pPr>
                <a:defRPr/>
              </a:pPr>
              <a:t>12/13/2016</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DCEEE696-59ED-42C9-A0A4-FEB0B83DFB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591008ED-375B-4229-ACD3-0CE27CA9C02C}"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723CD1DD-57CD-4591-9B34-402DD899C7A0}" type="datetimeFigureOut">
              <a:rPr lang="en-US"/>
              <a:pPr>
                <a:defRPr/>
              </a:pPr>
              <a:t>12/13/2016</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B4906E62-9288-4F69-88DE-5861AFE9C2D7}"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9B357EF5-81E1-437C-A0DE-256BCC14AB17}" type="datetimeFigureOut">
              <a:rPr lang="en-US"/>
              <a:pPr>
                <a:defRPr/>
              </a:pPr>
              <a:t>12/13/2016</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89B1C272-3FF4-4047-A9A8-2C996F4EADD5}" type="datetimeFigureOut">
              <a:rPr lang="en-US"/>
              <a:pPr>
                <a:defRPr/>
              </a:pPr>
              <a:t>12/13/2016</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AAD80E1A-D5A6-4E93-8B32-08B656C102F6}"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hangingPunct="1"/>
            <a:r>
              <a:rPr lang="en-US" sz="2400" cap="none" dirty="0" smtClean="0"/>
              <a:t> </a:t>
            </a:r>
          </a:p>
        </p:txBody>
      </p:sp>
      <p:sp>
        <p:nvSpPr>
          <p:cNvPr id="13314" name="Title 1"/>
          <p:cNvSpPr>
            <a:spLocks noGrp="1"/>
          </p:cNvSpPr>
          <p:nvPr>
            <p:ph type="ctrTitle"/>
          </p:nvPr>
        </p:nvSpPr>
        <p:spPr>
          <a:xfrm>
            <a:off x="685800" y="381000"/>
            <a:ext cx="7772400" cy="1836738"/>
          </a:xfrm>
        </p:spPr>
        <p:txBody>
          <a:bodyPr/>
          <a:lstStyle/>
          <a:p>
            <a:pPr eaLnBrk="1" hangingPunct="1"/>
            <a:r>
              <a:rPr lang="en-US" sz="5400" smtClean="0"/>
              <a:t>The French Revolution and Rise of Napoleon </a:t>
            </a:r>
          </a:p>
        </p:txBody>
      </p:sp>
      <p:sp>
        <p:nvSpPr>
          <p:cNvPr id="2" name="Rectangle 1"/>
          <p:cNvSpPr/>
          <p:nvPr/>
        </p:nvSpPr>
        <p:spPr>
          <a:xfrm>
            <a:off x="4447607" y="3244334"/>
            <a:ext cx="248786" cy="369332"/>
          </a:xfrm>
          <a:prstGeom prst="rect">
            <a:avLst/>
          </a:prstGeom>
        </p:spPr>
        <p:txBody>
          <a:bodyPr wrap="none">
            <a:spAutoFit/>
          </a:bodyPr>
          <a:lstStyle/>
          <a:p>
            <a:r>
              <a:rPr lang="en-US"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b="1" smtClean="0">
                <a:solidFill>
                  <a:srgbClr val="7B9899"/>
                </a:solidFill>
              </a:rPr>
              <a:t>The Third Estate</a:t>
            </a:r>
          </a:p>
        </p:txBody>
      </p:sp>
      <p:sp>
        <p:nvSpPr>
          <p:cNvPr id="3" name="Content Placeholder 2"/>
          <p:cNvSpPr>
            <a:spLocks noGrp="1"/>
          </p:cNvSpPr>
          <p:nvPr>
            <p:ph sz="quarter" idx="1"/>
          </p:nvPr>
        </p:nvSpPr>
        <p:spPr>
          <a:xfrm>
            <a:off x="301752" y="1431059"/>
            <a:ext cx="8503920" cy="4877695"/>
          </a:xfrm>
        </p:spPr>
        <p:txBody>
          <a:bodyPr>
            <a:noAutofit/>
          </a:bodyPr>
          <a:lstStyle/>
          <a:p>
            <a:pPr marL="274320" indent="-274320" eaLnBrk="1" fontAlgn="auto" hangingPunct="1">
              <a:spcAft>
                <a:spcPts val="0"/>
              </a:spcAft>
              <a:buFont typeface="Wingdings 2"/>
              <a:buChar char=""/>
              <a:defRPr/>
            </a:pPr>
            <a:r>
              <a:rPr lang="en-US" sz="4000" dirty="0" smtClean="0"/>
              <a:t>The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“Bourgeoisie,” </a:t>
            </a:r>
            <a:r>
              <a:rPr lang="en-US" sz="4000" dirty="0" smtClean="0"/>
              <a:t>which is French for “middle class.”  (Even though it was the lowest class in French society).</a:t>
            </a:r>
            <a:endParaRPr lang="en-US" sz="4000" dirty="0"/>
          </a:p>
          <a:p>
            <a:pPr marL="274320" indent="-274320" eaLnBrk="1" fontAlgn="auto" hangingPunct="1">
              <a:spcAft>
                <a:spcPts val="0"/>
              </a:spcAft>
              <a:buFont typeface="Wingdings 2"/>
              <a:buChar char=""/>
              <a:defRPr/>
            </a:pPr>
            <a:r>
              <a:rPr lang="en-US" sz="4000" dirty="0" smtClean="0"/>
              <a:t>Made up of peasants, artisans and commoners.</a:t>
            </a:r>
            <a:endParaRPr lang="en-US" sz="4000" dirty="0"/>
          </a:p>
          <a:p>
            <a:pPr marL="274320" indent="-274320" eaLnBrk="1" fontAlgn="auto" hangingPunct="1">
              <a:spcAft>
                <a:spcPts val="0"/>
              </a:spcAft>
              <a:buFont typeface="Wingdings 2"/>
              <a:buChar char=""/>
              <a:defRPr/>
            </a:pPr>
            <a:r>
              <a:rPr lang="en-US" sz="4000" dirty="0" smtClean="0"/>
              <a:t>Paid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100%</a:t>
            </a:r>
            <a:r>
              <a:rPr lang="en-US" sz="4000" dirty="0" smtClean="0"/>
              <a:t> of the taxes in France.</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152400" y="1752600"/>
            <a:ext cx="2666999" cy="44195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One vote per estate</a:t>
            </a:r>
          </a:p>
          <a:p>
            <a:pPr marL="342900" marR="0" lvl="0" indent="-342900" algn="l" rtl="0">
              <a:spcBef>
                <a:spcPts val="48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Clergy and nobility usually joined together to outvote the Third Estate</a:t>
            </a:r>
          </a:p>
          <a:p>
            <a:pPr marL="342900" marR="0" lvl="0" indent="-342900" algn="l" rtl="0">
              <a:spcBef>
                <a:spcPts val="48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Met in Versailles in May 1789</a:t>
            </a:r>
          </a:p>
          <a:p>
            <a:pPr marL="342900" marR="0" lvl="0" indent="-342900" algn="l" rtl="0">
              <a:spcBef>
                <a:spcPts val="48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Voting controversy</a:t>
            </a:r>
          </a:p>
        </p:txBody>
      </p:sp>
      <p:sp>
        <p:nvSpPr>
          <p:cNvPr id="176" name="Shape 176"/>
          <p:cNvSpPr txBox="1">
            <a:spLocks noGrp="1"/>
          </p:cNvSpPr>
          <p:nvPr>
            <p:ph type="title"/>
          </p:nvPr>
        </p:nvSpPr>
        <p:spPr>
          <a:xfrm>
            <a:off x="685800" y="311499"/>
            <a:ext cx="7772400" cy="67324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dirty="0">
                <a:solidFill>
                  <a:schemeClr val="dk1"/>
                </a:solidFill>
                <a:latin typeface="Calibri"/>
                <a:ea typeface="Calibri"/>
                <a:cs typeface="Calibri"/>
                <a:sym typeface="Calibri"/>
              </a:rPr>
              <a:t>The Estates General</a:t>
            </a:r>
          </a:p>
        </p:txBody>
      </p:sp>
      <p:pic>
        <p:nvPicPr>
          <p:cNvPr id="177" name="Shape 177" descr="S:\Publishing\powerpoint\World history\ZP922\pix\estates general.jpg"/>
          <p:cNvPicPr preferRelativeResize="0"/>
          <p:nvPr/>
        </p:nvPicPr>
        <p:blipFill rotWithShape="1">
          <a:blip r:embed="rId3">
            <a:alphaModFix/>
          </a:blip>
          <a:srcRect/>
          <a:stretch/>
        </p:blipFill>
        <p:spPr>
          <a:xfrm>
            <a:off x="2895600" y="1981200"/>
            <a:ext cx="5867400" cy="3281363"/>
          </a:xfrm>
          <a:prstGeom prst="rect">
            <a:avLst/>
          </a:prstGeom>
          <a:noFill/>
          <a:ln>
            <a:noFill/>
          </a:ln>
        </p:spPr>
      </p:pic>
      <p:sp>
        <p:nvSpPr>
          <p:cNvPr id="178" name="Shape 178"/>
          <p:cNvSpPr txBox="1"/>
          <p:nvPr/>
        </p:nvSpPr>
        <p:spPr>
          <a:xfrm>
            <a:off x="3581400" y="5334000"/>
            <a:ext cx="4572000" cy="36671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a:solidFill>
                  <a:schemeClr val="dk1"/>
                </a:solidFill>
                <a:latin typeface="Calibri"/>
                <a:ea typeface="Calibri"/>
                <a:cs typeface="Calibri"/>
                <a:sym typeface="Calibri"/>
              </a:rPr>
              <a:t>A meeting of the Estates General</a:t>
            </a:r>
          </a:p>
        </p:txBody>
      </p:sp>
    </p:spTree>
    <p:extLst>
      <p:ext uri="{BB962C8B-B14F-4D97-AF65-F5344CB8AC3E}">
        <p14:creationId xmlns:p14="http://schemas.microsoft.com/office/powerpoint/2010/main" val="57679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z="3600" b="1" smtClean="0">
                <a:solidFill>
                  <a:srgbClr val="7B9899"/>
                </a:solidFill>
              </a:rPr>
              <a:t>The National Assembly</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4000" dirty="0" smtClean="0"/>
              <a:t>Louis XVI restored the National Assembly and gave the Third Estate a say in government, but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 real power.</a:t>
            </a:r>
            <a:endParaRPr lang="en-US" sz="4000" dirty="0" smtClean="0"/>
          </a:p>
          <a:p>
            <a:pPr marL="274320" indent="-274320" eaLnBrk="1" fontAlgn="auto" hangingPunct="1">
              <a:spcAft>
                <a:spcPts val="0"/>
              </a:spcAft>
              <a:buFont typeface="Wingdings 2"/>
              <a:buChar char=""/>
              <a:defRPr/>
            </a:pPr>
            <a:endParaRPr lang="en-US" dirty="0"/>
          </a:p>
          <a:p>
            <a:pPr marL="0" indent="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z="3600" b="1" smtClean="0">
                <a:solidFill>
                  <a:srgbClr val="7B9899"/>
                </a:solidFill>
              </a:rPr>
              <a:t>Storming the Bastille</a:t>
            </a:r>
          </a:p>
        </p:txBody>
      </p:sp>
      <p:sp>
        <p:nvSpPr>
          <p:cNvPr id="3" name="Content Placeholder 2"/>
          <p:cNvSpPr>
            <a:spLocks noGrp="1"/>
          </p:cNvSpPr>
          <p:nvPr>
            <p:ph sz="quarter" idx="1"/>
          </p:nvPr>
        </p:nvSpPr>
        <p:spPr>
          <a:xfrm>
            <a:off x="301752" y="1310126"/>
            <a:ext cx="8503920" cy="4857540"/>
          </a:xfrm>
        </p:spPr>
        <p:txBody>
          <a:bodyPr>
            <a:noAutofit/>
          </a:bodyPr>
          <a:lstStyle/>
          <a:p>
            <a:pPr marL="274320" indent="-274320" eaLnBrk="1" fontAlgn="auto" hangingPunct="1">
              <a:spcAft>
                <a:spcPts val="0"/>
              </a:spcAft>
              <a:buFont typeface="Wingdings 2"/>
              <a:buChar char=""/>
              <a:defRPr/>
            </a:pPr>
            <a:r>
              <a:rPr lang="en-US" sz="2800" dirty="0" smtClean="0"/>
              <a:t>The people were upset with the King.</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On July 14, 1789 they stormed the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Bastille</a:t>
            </a:r>
            <a:r>
              <a:rPr lang="en-US" sz="2800" dirty="0" smtClean="0"/>
              <a:t>, which was a prison that held hundreds of political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dissidents</a:t>
            </a:r>
            <a:r>
              <a:rPr lang="en-US" sz="2800" dirty="0" smtClean="0"/>
              <a:t> captive.</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The Bastille was destroyed, and the people continued to fight against the absolute monarchy of Louis VXI.</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dirty="0" smtClean="0"/>
              <a:t>The French Revolution had begun.</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b="1" smtClean="0">
                <a:solidFill>
                  <a:srgbClr val="7B9899"/>
                </a:solidFill>
              </a:rPr>
              <a:t>Phase I of the French Revolution</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1789</a:t>
            </a:r>
            <a:r>
              <a:rPr lang="en-US" sz="4000" dirty="0" smtClean="0"/>
              <a:t>: </a:t>
            </a:r>
            <a:r>
              <a:rPr lang="en-US" sz="4000" u="sng" dirty="0" smtClean="0"/>
              <a:t>Declaration of the Rights of Man </a:t>
            </a:r>
            <a:r>
              <a:rPr lang="en-US" sz="4000" dirty="0" smtClean="0"/>
              <a:t>– Document that declares France a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democracy</a:t>
            </a:r>
            <a:r>
              <a:rPr lang="en-US" sz="4000" dirty="0" smtClean="0"/>
              <a:t> and emphasizes liberty, brotherhood, and equality for all citizens.</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b="1" smtClean="0">
                <a:solidFill>
                  <a:srgbClr val="7B9899"/>
                </a:solidFill>
              </a:rPr>
              <a:t>Phase I of the French Revolution</a:t>
            </a:r>
            <a:endParaRPr lang="en-US" smtClean="0">
              <a:solidFill>
                <a:srgbClr val="7B9899"/>
              </a:solidFill>
            </a:endParaRPr>
          </a:p>
        </p:txBody>
      </p:sp>
      <p:sp>
        <p:nvSpPr>
          <p:cNvPr id="3" name="Content Placeholder 2"/>
          <p:cNvSpPr>
            <a:spLocks noGrp="1"/>
          </p:cNvSpPr>
          <p:nvPr>
            <p:ph sz="quarter" idx="1"/>
          </p:nvPr>
        </p:nvSpPr>
        <p:spPr>
          <a:xfrm>
            <a:off x="301752" y="1354667"/>
            <a:ext cx="8503920" cy="4744381"/>
          </a:xfrm>
        </p:spPr>
        <p:txBody>
          <a:bodyPr>
            <a:noAutofit/>
          </a:bodyPr>
          <a:lstStyle/>
          <a:p>
            <a:pPr marL="274320" indent="-274320" eaLnBrk="1" fontAlgn="auto" hangingPunct="1">
              <a:spcAft>
                <a:spcPts val="0"/>
              </a:spcAft>
              <a:buFont typeface="Wingdings 2"/>
              <a:buChar char=""/>
              <a:defRPr/>
            </a:pPr>
            <a:r>
              <a:rPr lang="en-US" sz="3200" dirty="0" smtClean="0"/>
              <a:t>1791 – The French constitution is written.  </a:t>
            </a:r>
          </a:p>
          <a:p>
            <a:pPr marL="274320" indent="-274320" eaLnBrk="1" fontAlgn="auto" hangingPunct="1">
              <a:spcAft>
                <a:spcPts val="0"/>
              </a:spcAft>
              <a:buFont typeface="Wingdings 2"/>
              <a:buChar char=""/>
              <a:defRPr/>
            </a:pPr>
            <a:endParaRPr lang="en-US" sz="3200" dirty="0"/>
          </a:p>
          <a:p>
            <a:pPr marL="274320" indent="-274320" eaLnBrk="1" fontAlgn="auto" hangingPunct="1">
              <a:spcAft>
                <a:spcPts val="0"/>
              </a:spcAft>
              <a:buFont typeface="Wingdings 2"/>
              <a:buChar char=""/>
              <a:defRPr/>
            </a:pPr>
            <a:r>
              <a:rPr lang="en-US" sz="3200" dirty="0" smtClean="0"/>
              <a:t>This document includes arrangements for a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limited monarchy </a:t>
            </a:r>
            <a:r>
              <a:rPr lang="en-US" sz="3200" dirty="0" smtClean="0"/>
              <a:t>and a government for the people, however does not include an “elastic clause.”</a:t>
            </a:r>
          </a:p>
          <a:p>
            <a:pPr marL="274320" indent="-274320" eaLnBrk="1" fontAlgn="auto" hangingPunct="1">
              <a:spcAft>
                <a:spcPts val="0"/>
              </a:spcAft>
              <a:buFont typeface="Wingdings 2"/>
              <a:buChar char=""/>
              <a:defRPr/>
            </a:pPr>
            <a:endParaRPr lang="en-US" sz="3200" dirty="0"/>
          </a:p>
          <a:p>
            <a:pPr marL="274320" indent="-274320" eaLnBrk="1" fontAlgn="auto" hangingPunct="1">
              <a:spcAft>
                <a:spcPts val="0"/>
              </a:spcAft>
              <a:buFont typeface="Wingdings 2"/>
              <a:buChar char=""/>
              <a:defRPr/>
            </a:pPr>
            <a:r>
              <a:rPr lang="en-US" sz="3200" dirty="0" smtClean="0"/>
              <a:t>The original constitution only lasted until 1792 because the people wanted more change.</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b="1" smtClean="0">
                <a:solidFill>
                  <a:srgbClr val="7B9899"/>
                </a:solidFill>
              </a:rPr>
              <a:t>New Political Groups</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Char char=""/>
              <a:defRPr/>
            </a:pPr>
            <a:r>
              <a:rPr lang="en-US" sz="3600" dirty="0" smtClean="0"/>
              <a:t>France had three political groups:  Conservatives, moderates and radicals.</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Conservatives favored the monarchy and wanted few changes.</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Moderates wanted minor changes</a:t>
            </a:r>
          </a:p>
          <a:p>
            <a:pPr marL="0" indent="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b="1" smtClean="0">
                <a:solidFill>
                  <a:srgbClr val="7B9899"/>
                </a:solidFill>
              </a:rPr>
              <a:t>New Political Groups</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3600" dirty="0"/>
              <a:t>Radicals opposed the idea of monarchy and wanted many </a:t>
            </a:r>
            <a:r>
              <a:rPr lang="en-US" sz="3600" dirty="0" smtClean="0"/>
              <a:t>changes.  </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The </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majority of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people in France </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supported the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Radicals.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b="1" smtClean="0">
                <a:solidFill>
                  <a:srgbClr val="7B9899"/>
                </a:solidFill>
              </a:rPr>
              <a:t>The Rise of Robespierre</a:t>
            </a:r>
          </a:p>
        </p:txBody>
      </p:sp>
      <p:sp>
        <p:nvSpPr>
          <p:cNvPr id="3" name="Content Placeholder 2"/>
          <p:cNvSpPr>
            <a:spLocks noGrp="1"/>
          </p:cNvSpPr>
          <p:nvPr>
            <p:ph sz="quarter" idx="1"/>
          </p:nvPr>
        </p:nvSpPr>
        <p:spPr>
          <a:xfrm>
            <a:off x="301752" y="1219200"/>
            <a:ext cx="8503920" cy="4879848"/>
          </a:xfrm>
        </p:spPr>
        <p:txBody>
          <a:bodyPr>
            <a:noAutofit/>
          </a:bodyPr>
          <a:lstStyle/>
          <a:p>
            <a:pPr marL="274320" indent="-274320" eaLnBrk="1" fontAlgn="auto" hangingPunct="1">
              <a:spcAft>
                <a:spcPts val="0"/>
              </a:spcAft>
              <a:buFont typeface="Wingdings 2"/>
              <a:buChar char=""/>
              <a:defRPr/>
            </a:pPr>
            <a:r>
              <a:rPr lang="en-US" sz="2800" dirty="0" smtClean="0"/>
              <a:t>1793: </a:t>
            </a:r>
            <a:r>
              <a:rPr lang="en-US" sz="2800" dirty="0" err="1" smtClean="0"/>
              <a:t>Maximilien</a:t>
            </a:r>
            <a:r>
              <a:rPr lang="en-US" sz="2800" dirty="0" smtClean="0"/>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Robespierre</a:t>
            </a:r>
            <a:r>
              <a:rPr lang="en-US" sz="2800" dirty="0" smtClean="0"/>
              <a:t>- Leader of the Jacobins.</a:t>
            </a:r>
          </a:p>
          <a:p>
            <a:pPr marL="0" indent="0" eaLnBrk="1" fontAlgn="auto" hangingPunct="1">
              <a:spcAft>
                <a:spcPts val="0"/>
              </a:spcAft>
              <a:buFont typeface="Wingdings 2"/>
              <a:buNone/>
              <a:defRPr/>
            </a:pPr>
            <a:endParaRPr lang="en-US" sz="2800" dirty="0"/>
          </a:p>
          <a:p>
            <a:pPr marL="274320" indent="-274320" eaLnBrk="1" fontAlgn="auto" hangingPunct="1">
              <a:spcAft>
                <a:spcPts val="0"/>
              </a:spcAft>
              <a:buFont typeface="Wingdings 2"/>
              <a:buChar char=""/>
              <a:defRPr/>
            </a:pPr>
            <a:r>
              <a:rPr lang="en-US" sz="2800" dirty="0" smtClean="0"/>
              <a:t>Jacobins:  Radical group who wanted to rebuild France.</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Radical changes called for the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execution</a:t>
            </a:r>
            <a:r>
              <a:rPr lang="en-US" sz="2800" dirty="0" smtClean="0"/>
              <a:t> of the King and Queen.</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Robespierre and the Jacobins created the French Republic</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b="1" smtClean="0">
                <a:solidFill>
                  <a:srgbClr val="7B9899"/>
                </a:solidFill>
              </a:rPr>
              <a:t>The Reign of Terror</a:t>
            </a:r>
          </a:p>
        </p:txBody>
      </p:sp>
      <p:sp>
        <p:nvSpPr>
          <p:cNvPr id="3" name="Content Placeholder 2"/>
          <p:cNvSpPr>
            <a:spLocks noGrp="1"/>
          </p:cNvSpPr>
          <p:nvPr>
            <p:ph sz="quarter" idx="1"/>
          </p:nvPr>
        </p:nvSpPr>
        <p:spPr/>
        <p:txBody>
          <a:bodyPr>
            <a:normAutofit fontScale="92500" lnSpcReduction="10000"/>
          </a:bodyPr>
          <a:lstStyle/>
          <a:p>
            <a:pPr marL="274320" indent="-274320" eaLnBrk="1" fontAlgn="auto" hangingPunct="1">
              <a:spcAft>
                <a:spcPts val="0"/>
              </a:spcAft>
              <a:buFont typeface="Wingdings 2"/>
              <a:buChar char=""/>
              <a:defRPr/>
            </a:pPr>
            <a:r>
              <a:rPr lang="en-US" sz="3200" dirty="0" smtClean="0"/>
              <a:t>Robespierre was the chief architect of the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Reign of Terror</a:t>
            </a:r>
            <a:r>
              <a:rPr lang="en-US" sz="3200" dirty="0" smtClean="0"/>
              <a:t>:  Radical campaign of executing all who were against the Revolution (Conservatives, Moderates).</a:t>
            </a:r>
          </a:p>
          <a:p>
            <a:pPr marL="274320" indent="-274320" eaLnBrk="1" fontAlgn="auto" hangingPunct="1">
              <a:spcAft>
                <a:spcPts val="0"/>
              </a:spcAft>
              <a:buFont typeface="Wingdings 2"/>
              <a:buChar char=""/>
              <a:defRPr/>
            </a:pPr>
            <a:endParaRPr lang="en-US" sz="3200" dirty="0"/>
          </a:p>
          <a:p>
            <a:pPr marL="274320" indent="-274320" eaLnBrk="1" fontAlgn="auto" hangingPunct="1">
              <a:spcAft>
                <a:spcPts val="0"/>
              </a:spcAft>
              <a:buFont typeface="Wingdings 2"/>
              <a:buChar char=""/>
              <a:defRPr/>
            </a:pPr>
            <a:r>
              <a:rPr lang="en-US" sz="3200" dirty="0" smtClean="0"/>
              <a:t>He was referred to by the people as “the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uncorruptable</a:t>
            </a:r>
            <a:r>
              <a:rPr lang="en-US" sz="3200" dirty="0" smtClean="0"/>
              <a:t>.”</a:t>
            </a:r>
          </a:p>
          <a:p>
            <a:pPr marL="274320" indent="-274320" eaLnBrk="1" fontAlgn="auto" hangingPunct="1">
              <a:spcAft>
                <a:spcPts val="0"/>
              </a:spcAft>
              <a:buFont typeface="Wingdings 2"/>
              <a:buChar char=""/>
              <a:defRPr/>
            </a:pPr>
            <a:endParaRPr lang="en-US" sz="3200" dirty="0"/>
          </a:p>
          <a:p>
            <a:pPr marL="274320" indent="-274320" eaLnBrk="1" fontAlgn="auto" hangingPunct="1">
              <a:spcAft>
                <a:spcPts val="0"/>
              </a:spcAft>
              <a:buFont typeface="Wingdings 2"/>
              <a:buChar char=""/>
              <a:defRPr/>
            </a:pPr>
            <a:r>
              <a:rPr lang="en-US" sz="3200" dirty="0" smtClean="0"/>
              <a:t>Used the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Guillotine</a:t>
            </a:r>
            <a:r>
              <a:rPr lang="en-US" sz="3200" dirty="0" smtClean="0"/>
              <a:t> and beheaded approximately 40,000 people.</a:t>
            </a:r>
          </a:p>
          <a:p>
            <a:pPr marL="274320" indent="-274320" eaLnBrk="1" fontAlgn="auto" hangingPunct="1">
              <a:spcAft>
                <a:spcPts val="0"/>
              </a:spcAft>
              <a:buFont typeface="Wingdings 2"/>
              <a:buChar char=""/>
              <a:defRPr/>
            </a:pPr>
            <a:endParaRPr lang="en-US" dirty="0"/>
          </a:p>
          <a:p>
            <a:pPr marL="0" indent="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304800" y="1676400"/>
            <a:ext cx="3809999" cy="48767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Absolute monarchs didn’t share power with a counsel or parliament</a:t>
            </a:r>
          </a:p>
          <a:p>
            <a:pPr marL="342900" marR="0" lvl="0" indent="-342900" algn="l" rtl="0">
              <a:spcBef>
                <a:spcPts val="48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“Divine Right of Kings”</a:t>
            </a:r>
          </a:p>
          <a:p>
            <a:pPr marL="342900" marR="0" lvl="0" indent="-342900" algn="l" rtl="0">
              <a:spcBef>
                <a:spcPts val="48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Similar to the modern idea of Dictatorship</a:t>
            </a:r>
          </a:p>
        </p:txBody>
      </p:sp>
      <p:sp>
        <p:nvSpPr>
          <p:cNvPr id="118" name="Shape 118"/>
          <p:cNvSpPr txBox="1">
            <a:spLocks noGrp="1"/>
          </p:cNvSpPr>
          <p:nvPr>
            <p:ph type="title"/>
          </p:nvPr>
        </p:nvSpPr>
        <p:spPr>
          <a:xfrm>
            <a:off x="533400" y="6858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Absolutism</a:t>
            </a:r>
          </a:p>
        </p:txBody>
      </p:sp>
      <p:sp>
        <p:nvSpPr>
          <p:cNvPr id="119" name="Shape 119"/>
          <p:cNvSpPr txBox="1"/>
          <p:nvPr/>
        </p:nvSpPr>
        <p:spPr>
          <a:xfrm>
            <a:off x="4648200" y="6096000"/>
            <a:ext cx="4038599" cy="36671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a:solidFill>
                  <a:schemeClr val="dk1"/>
                </a:solidFill>
                <a:latin typeface="Calibri"/>
                <a:ea typeface="Calibri"/>
                <a:cs typeface="Calibri"/>
                <a:sym typeface="Calibri"/>
              </a:rPr>
              <a:t>King James I of England</a:t>
            </a:r>
          </a:p>
        </p:txBody>
      </p:sp>
      <p:pic>
        <p:nvPicPr>
          <p:cNvPr id="120" name="Shape 120" descr="S:\Publishing\powerpoint\World history\ZP922\pix\james i.jpg"/>
          <p:cNvPicPr preferRelativeResize="0"/>
          <p:nvPr/>
        </p:nvPicPr>
        <p:blipFill rotWithShape="1">
          <a:blip r:embed="rId3">
            <a:alphaModFix/>
          </a:blip>
          <a:srcRect/>
          <a:stretch/>
        </p:blipFill>
        <p:spPr>
          <a:xfrm>
            <a:off x="4648200" y="1600200"/>
            <a:ext cx="4076699" cy="4445000"/>
          </a:xfrm>
          <a:prstGeom prst="rect">
            <a:avLst/>
          </a:prstGeom>
          <a:noFill/>
          <a:ln>
            <a:noFill/>
          </a:ln>
        </p:spPr>
      </p:pic>
    </p:spTree>
    <p:extLst>
      <p:ext uri="{BB962C8B-B14F-4D97-AF65-F5344CB8AC3E}">
        <p14:creationId xmlns:p14="http://schemas.microsoft.com/office/powerpoint/2010/main" val="3582354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06463"/>
          </a:xfrm>
        </p:spPr>
        <p:txBody>
          <a:bodyPr>
            <a:normAutofit fontScale="90000"/>
          </a:bodyPr>
          <a:lstStyle/>
          <a:p>
            <a:pPr eaLnBrk="1" fontAlgn="auto" hangingPunct="1">
              <a:spcAft>
                <a:spcPts val="0"/>
              </a:spcAft>
              <a:defRPr/>
            </a:pPr>
            <a:r>
              <a:rPr lang="en-US" b="1" dirty="0" smtClean="0"/>
              <a:t>Execution of Louis XVI and Marie Antoinette</a:t>
            </a:r>
            <a:endParaRPr lang="en-US" b="1" dirty="0"/>
          </a:p>
        </p:txBody>
      </p:sp>
      <p:sp>
        <p:nvSpPr>
          <p:cNvPr id="3" name="Content Placeholder 2"/>
          <p:cNvSpPr>
            <a:spLocks noGrp="1"/>
          </p:cNvSpPr>
          <p:nvPr>
            <p:ph sz="quarter" idx="1"/>
          </p:nvPr>
        </p:nvSpPr>
        <p:spPr>
          <a:xfrm>
            <a:off x="301752" y="1134532"/>
            <a:ext cx="8503920" cy="4964516"/>
          </a:xfrm>
        </p:spPr>
        <p:txBody>
          <a:bodyPr>
            <a:noAutofit/>
          </a:bodyPr>
          <a:lstStyle/>
          <a:p>
            <a:pPr marL="274320" indent="-274320" eaLnBrk="1" fontAlgn="auto" hangingPunct="1">
              <a:spcAft>
                <a:spcPts val="0"/>
              </a:spcAft>
              <a:buFont typeface="Wingdings 2"/>
              <a:buChar char=""/>
              <a:defRPr/>
            </a:pPr>
            <a:r>
              <a:rPr lang="en-US" sz="2800" dirty="0" smtClean="0"/>
              <a:t>In January of 1793, Louis XVI was put on trial for being a traitor to France. </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He was sentenced to death with a single vote and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swiftly beheaded by guillotine </a:t>
            </a:r>
            <a:r>
              <a:rPr lang="en-US" sz="2800" dirty="0" smtClean="0"/>
              <a:t>on a foggy morning. </a:t>
            </a:r>
          </a:p>
          <a:p>
            <a:pPr marL="274320" indent="-274320" eaLnBrk="1" fontAlgn="auto" hangingPunct="1">
              <a:spcAft>
                <a:spcPts val="0"/>
              </a:spcAft>
              <a:buFont typeface="Wingdings 2"/>
              <a:buChar char=""/>
              <a:defRPr/>
            </a:pPr>
            <a:r>
              <a:rPr lang="en-US" sz="2800" dirty="0" smtClean="0"/>
              <a:t>His last words were drowned out by the screams from the crowd.</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In the same fashion, his wife, Marie Antoinette was executed in October of that year.</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b="1" smtClean="0">
                <a:solidFill>
                  <a:srgbClr val="7B9899"/>
                </a:solidFill>
              </a:rPr>
              <a:t>The Reign of Terror</a:t>
            </a:r>
          </a:p>
        </p:txBody>
      </p:sp>
      <p:sp>
        <p:nvSpPr>
          <p:cNvPr id="3" name="Content Placeholder 2"/>
          <p:cNvSpPr>
            <a:spLocks noGrp="1"/>
          </p:cNvSpPr>
          <p:nvPr>
            <p:ph sz="quarter" idx="1"/>
          </p:nvPr>
        </p:nvSpPr>
        <p:spPr/>
        <p:txBody>
          <a:bodyPr>
            <a:normAutofit fontScale="85000" lnSpcReduction="10000"/>
          </a:bodyPr>
          <a:lstStyle/>
          <a:p>
            <a:pPr marL="274320" indent="-274320" eaLnBrk="1" fontAlgn="auto" hangingPunct="1">
              <a:spcAft>
                <a:spcPts val="0"/>
              </a:spcAft>
              <a:buFont typeface="Wingdings 2"/>
              <a:buChar char=""/>
              <a:defRPr/>
            </a:pPr>
            <a:r>
              <a:rPr lang="en-US" sz="3200" dirty="0" smtClean="0"/>
              <a:t>By 1795, members of Robespierre’s political party were afraid that the Reign of Terror was taken too far.  They were afraid for their own lives.</a:t>
            </a:r>
          </a:p>
          <a:p>
            <a:pPr marL="0" indent="0" eaLnBrk="1" fontAlgn="auto" hangingPunct="1">
              <a:spcAft>
                <a:spcPts val="0"/>
              </a:spcAft>
              <a:buFont typeface="Wingdings 2"/>
              <a:buNone/>
              <a:defRPr/>
            </a:pPr>
            <a:endParaRPr lang="en-US" sz="3200" dirty="0" smtClean="0"/>
          </a:p>
          <a:p>
            <a:pPr marL="274320" indent="-274320" eaLnBrk="1" fontAlgn="auto" hangingPunct="1">
              <a:spcAft>
                <a:spcPts val="0"/>
              </a:spcAft>
              <a:buFont typeface="Wingdings 2"/>
              <a:buChar char=""/>
              <a:defRPr/>
            </a:pPr>
            <a:r>
              <a:rPr lang="en-US" sz="3200" dirty="0" smtClean="0"/>
              <a:t>Robespierre was arrested and put on trial for the Reign of Terror.  He was executed by more moderate members of his own party.</a:t>
            </a:r>
          </a:p>
          <a:p>
            <a:pPr marL="274320" indent="-274320" eaLnBrk="1" fontAlgn="auto" hangingPunct="1">
              <a:spcAft>
                <a:spcPts val="0"/>
              </a:spcAft>
              <a:buFont typeface="Wingdings 2"/>
              <a:buChar char=""/>
              <a:defRPr/>
            </a:pPr>
            <a:endParaRPr lang="en-US" sz="3200" dirty="0"/>
          </a:p>
          <a:p>
            <a:pPr marL="274320" indent="-274320" eaLnBrk="1" fontAlgn="auto" hangingPunct="1">
              <a:spcAft>
                <a:spcPts val="0"/>
              </a:spcAft>
              <a:buFont typeface="Wingdings 2"/>
              <a:buChar char=""/>
              <a:defRPr/>
            </a:pPr>
            <a:r>
              <a:rPr lang="en-US" sz="3200" dirty="0" smtClean="0"/>
              <a:t>In 1795, a new constitution was written.  A small group made up of 5 men called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Directory” </a:t>
            </a:r>
            <a:r>
              <a:rPr lang="en-US" sz="3200" dirty="0" smtClean="0"/>
              <a:t>would stabilize and rebuild France.</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3600" b="1" smtClean="0">
                <a:solidFill>
                  <a:srgbClr val="7B9899"/>
                </a:solidFill>
              </a:rPr>
              <a:t>The Rise of Napoleon</a:t>
            </a:r>
          </a:p>
        </p:txBody>
      </p:sp>
      <p:sp>
        <p:nvSpPr>
          <p:cNvPr id="31746" name="Content Placeholder 2"/>
          <p:cNvSpPr>
            <a:spLocks noGrp="1"/>
          </p:cNvSpPr>
          <p:nvPr>
            <p:ph sz="quarter" idx="1"/>
          </p:nvPr>
        </p:nvSpPr>
        <p:spPr>
          <a:xfrm>
            <a:off x="301625" y="1527175"/>
            <a:ext cx="8504238" cy="4572000"/>
          </a:xfrm>
        </p:spPr>
        <p:txBody>
          <a:bodyPr/>
          <a:lstStyle/>
          <a:p>
            <a:pPr marL="0" indent="0" algn="ctr" eaLnBrk="1" hangingPunct="1">
              <a:buFont typeface="Wingdings 2" pitchFamily="18" charset="2"/>
              <a:buNone/>
            </a:pPr>
            <a:endParaRPr lang="en-US" sz="4400" b="1" smtClean="0"/>
          </a:p>
          <a:p>
            <a:pPr marL="0" indent="0" algn="ctr" eaLnBrk="1" hangingPunct="1">
              <a:buFont typeface="Wingdings 2" pitchFamily="18" charset="2"/>
              <a:buNone/>
            </a:pPr>
            <a:r>
              <a:rPr lang="en-US" sz="4400" b="1" smtClean="0"/>
              <a:t>What led to the Rise of Napoleon?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3600" b="1" smtClean="0">
                <a:solidFill>
                  <a:srgbClr val="7B9899"/>
                </a:solidFill>
              </a:rPr>
              <a:t>France 1796-1799</a:t>
            </a:r>
          </a:p>
        </p:txBody>
      </p:sp>
      <p:sp>
        <p:nvSpPr>
          <p:cNvPr id="3" name="Content Placeholder 2"/>
          <p:cNvSpPr>
            <a:spLocks noGrp="1"/>
          </p:cNvSpPr>
          <p:nvPr>
            <p:ph sz="quarter" idx="1"/>
          </p:nvPr>
        </p:nvSpPr>
        <p:spPr>
          <a:xfrm>
            <a:off x="301752" y="1527048"/>
            <a:ext cx="8842248" cy="4572000"/>
          </a:xfrm>
        </p:spPr>
        <p:txBody>
          <a:bodyPr>
            <a:normAutofit/>
          </a:bodyPr>
          <a:lstStyle/>
          <a:p>
            <a:pPr marL="274320" indent="-274320" eaLnBrk="1" fontAlgn="auto" hangingPunct="1">
              <a:spcAft>
                <a:spcPts val="0"/>
              </a:spcAft>
              <a:buFont typeface="Wingdings 2"/>
              <a:buChar char=""/>
              <a:defRPr/>
            </a:pPr>
            <a:r>
              <a:rPr lang="en-US" sz="3600" dirty="0" smtClean="0"/>
              <a:t>France was ruled under the Directory (5 man government)</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In 1799, Napoleon staged a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coup d’état </a:t>
            </a:r>
            <a:r>
              <a:rPr lang="en-US" sz="3600" dirty="0" smtClean="0"/>
              <a:t>(sudden takeover of the government)</a:t>
            </a:r>
          </a:p>
          <a:p>
            <a:pPr marL="0" indent="0" eaLnBrk="1" fontAlgn="auto" hangingPunct="1">
              <a:spcAft>
                <a:spcPts val="0"/>
              </a:spcAft>
              <a:buFont typeface="Wingdings 2"/>
              <a:buNone/>
              <a:defRPr/>
            </a:pPr>
            <a:endParaRPr lang="en-US" dirty="0"/>
          </a:p>
          <a:p>
            <a:pPr marL="274320" indent="-274320" eaLnBrk="1" fontAlgn="auto" hangingPunct="1">
              <a:spcAft>
                <a:spcPts val="0"/>
              </a:spcAft>
              <a:buFont typeface="Wingdings 2"/>
              <a:buChar cha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z="3600" b="1" smtClean="0">
                <a:solidFill>
                  <a:srgbClr val="7B9899"/>
                </a:solidFill>
              </a:rPr>
              <a:t>Napoleon’s Achievements</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3600" dirty="0" smtClean="0"/>
              <a:t>Napoleon created a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French empire </a:t>
            </a:r>
            <a:r>
              <a:rPr lang="en-US" sz="3600" dirty="0" smtClean="0"/>
              <a:t>that encompassed Austria, Prussia, Spain, Portugal and Italy (all of which conquered by his army).</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Sold the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Louisiana Territory </a:t>
            </a:r>
            <a:r>
              <a:rPr lang="en-US" sz="3600" dirty="0" smtClean="0"/>
              <a:t>to the United States.</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z="3600" b="1" smtClean="0">
                <a:solidFill>
                  <a:srgbClr val="7B9899"/>
                </a:solidFill>
              </a:rPr>
              <a:t>Napoleon’s Achievements</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2800" dirty="0" smtClean="0"/>
              <a:t>Napoleon was crowned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emperor</a:t>
            </a:r>
            <a:r>
              <a:rPr lang="en-US" sz="2800" dirty="0" smtClean="0"/>
              <a:t> in 1804</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Napoleonic Code</a:t>
            </a:r>
            <a:r>
              <a:rPr lang="en-US" sz="2800" dirty="0" smtClean="0"/>
              <a:t>: System of Law used as a model today (Equality to men and fair tax code)</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Created National bank, common currency and public high schools.</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2800" dirty="0" smtClean="0"/>
              <a:t>His rule was based on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Nationalism</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z="3600" b="1" smtClean="0">
                <a:solidFill>
                  <a:srgbClr val="7B9899"/>
                </a:solidFill>
              </a:rPr>
              <a:t>The Fall of Napoleon</a:t>
            </a:r>
          </a:p>
        </p:txBody>
      </p:sp>
      <p:sp>
        <p:nvSpPr>
          <p:cNvPr id="3" name="Content Placeholder 2"/>
          <p:cNvSpPr>
            <a:spLocks noGrp="1"/>
          </p:cNvSpPr>
          <p:nvPr>
            <p:ph sz="quarter" idx="1"/>
          </p:nvPr>
        </p:nvSpPr>
        <p:spPr>
          <a:xfrm>
            <a:off x="301752" y="1286933"/>
            <a:ext cx="8503920" cy="5232399"/>
          </a:xfrm>
        </p:spPr>
        <p:txBody>
          <a:bodyPr>
            <a:normAutofit fontScale="92500"/>
          </a:bodyPr>
          <a:lstStyle/>
          <a:p>
            <a:pPr marL="274320" indent="-274320" eaLnBrk="1" fontAlgn="auto" hangingPunct="1">
              <a:spcAft>
                <a:spcPts val="0"/>
              </a:spcAft>
              <a:buFont typeface="Wingdings 2"/>
              <a:buChar char=""/>
              <a:defRPr/>
            </a:pPr>
            <a:r>
              <a:rPr lang="en-US" dirty="0" smtClean="0"/>
              <a:t>Napoleon made several mistakes brought on by his thirst for power and territory:</a:t>
            </a:r>
          </a:p>
          <a:p>
            <a:pPr marL="274320" indent="-274320" eaLnBrk="1" fontAlgn="auto" hangingPunct="1">
              <a:spcAft>
                <a:spcPts val="0"/>
              </a:spcAft>
              <a:buFont typeface="Wingdings 2"/>
              <a:buChar char=""/>
              <a:defRPr/>
            </a:pPr>
            <a:endParaRPr lang="en-US" dirty="0"/>
          </a:p>
          <a:p>
            <a:pPr marL="514350" indent="-514350" eaLnBrk="1" fontAlgn="auto" hangingPunct="1">
              <a:spcAft>
                <a:spcPts val="0"/>
              </a:spcAft>
              <a:buFont typeface="Wingdings 2"/>
              <a:buAutoNum type="arabicPeriod"/>
              <a:defRPr/>
            </a:pPr>
            <a:r>
              <a:rPr lang="en-US" dirty="0" smtClean="0"/>
              <a:t>Invasion of Russia: Led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600,000</a:t>
            </a:r>
            <a:r>
              <a:rPr lang="en-US" dirty="0" smtClean="0"/>
              <a:t> soldiers  and 50,000 horses into Russia in 1812.</a:t>
            </a:r>
          </a:p>
          <a:p>
            <a:pPr marL="514350" indent="-514350" eaLnBrk="1" fontAlgn="auto" hangingPunct="1">
              <a:spcAft>
                <a:spcPts val="0"/>
              </a:spcAft>
              <a:buFont typeface="Wingdings 2"/>
              <a:buAutoNum type="arabicPeriod"/>
              <a:defRPr/>
            </a:pPr>
            <a:endParaRPr lang="en-US" dirty="0"/>
          </a:p>
          <a:p>
            <a:pPr marL="514350" indent="-514350" eaLnBrk="1" fontAlgn="auto" hangingPunct="1">
              <a:spcAft>
                <a:spcPts val="0"/>
              </a:spcAft>
              <a:buFont typeface="Wingdings 2"/>
              <a:buAutoNum type="arabicPeriod"/>
              <a:defRPr/>
            </a:pPr>
            <a:r>
              <a:rPr lang="en-US" dirty="0" smtClean="0"/>
              <a:t>Russians retreated, burning all of their own crops and taking all food from their villages along the way. This is called the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“scorched Earth” </a:t>
            </a:r>
            <a:r>
              <a:rPr lang="en-US" dirty="0" smtClean="0"/>
              <a:t>strategy.</a:t>
            </a:r>
          </a:p>
          <a:p>
            <a:pPr marL="0" indent="0" eaLnBrk="1" fontAlgn="auto" hangingPunct="1">
              <a:spcAft>
                <a:spcPts val="0"/>
              </a:spcAft>
              <a:buFont typeface="Wingdings 2"/>
              <a:buNone/>
              <a:defRPr/>
            </a:pPr>
            <a:endParaRPr lang="en-US" dirty="0" smtClean="0"/>
          </a:p>
          <a:p>
            <a:pPr marL="514350" indent="-514350" eaLnBrk="1" fontAlgn="auto" hangingPunct="1">
              <a:spcAft>
                <a:spcPts val="0"/>
              </a:spcAft>
              <a:buFont typeface="Wingdings 2"/>
              <a:buAutoNum type="arabicPeriod"/>
              <a:defRPr/>
            </a:pPr>
            <a:r>
              <a:rPr lang="en-US" dirty="0" smtClean="0"/>
              <a:t>Thousands of French soldiers starved to death and/or froze during the winter.  Result- French defeat.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z="3200" b="1" smtClean="0">
                <a:solidFill>
                  <a:srgbClr val="7B9899"/>
                </a:solidFill>
              </a:rPr>
              <a:t>The Fall of Napoleon</a:t>
            </a:r>
            <a:endParaRPr lang="en-US" smtClean="0">
              <a:solidFill>
                <a:srgbClr val="7B9899"/>
              </a:solidFill>
            </a:endParaRPr>
          </a:p>
        </p:txBody>
      </p:sp>
      <p:sp>
        <p:nvSpPr>
          <p:cNvPr id="3" name="Content Placeholder 2"/>
          <p:cNvSpPr>
            <a:spLocks noGrp="1"/>
          </p:cNvSpPr>
          <p:nvPr>
            <p:ph sz="quarter" idx="1"/>
          </p:nvPr>
        </p:nvSpPr>
        <p:spPr/>
        <p:txBody>
          <a:bodyPr>
            <a:normAutofit fontScale="92500" lnSpcReduction="10000"/>
          </a:bodyPr>
          <a:lstStyle/>
          <a:p>
            <a:pPr marL="274320" indent="-274320" eaLnBrk="1" fontAlgn="auto" hangingPunct="1">
              <a:spcAft>
                <a:spcPts val="0"/>
              </a:spcAft>
              <a:buFont typeface="Wingdings 2"/>
              <a:buChar char=""/>
              <a:defRPr/>
            </a:pPr>
            <a:r>
              <a:rPr lang="en-US" sz="3200" dirty="0" smtClean="0"/>
              <a:t>After the French were defeated by the Russians, Napoleon was forced into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exile</a:t>
            </a:r>
            <a:r>
              <a:rPr lang="en-US" sz="3200" dirty="0" smtClean="0"/>
              <a:t> on the island of Elba.</a:t>
            </a:r>
          </a:p>
          <a:p>
            <a:pPr marL="274320" indent="-274320" eaLnBrk="1" fontAlgn="auto" hangingPunct="1">
              <a:spcAft>
                <a:spcPts val="0"/>
              </a:spcAft>
              <a:buFont typeface="Wingdings 2"/>
              <a:buChar char=""/>
              <a:defRPr/>
            </a:pPr>
            <a:endParaRPr lang="en-US" sz="3200" dirty="0"/>
          </a:p>
          <a:p>
            <a:pPr marL="274320" indent="-274320" eaLnBrk="1" fontAlgn="auto" hangingPunct="1">
              <a:spcAft>
                <a:spcPts val="0"/>
              </a:spcAft>
              <a:buFont typeface="Wingdings 2"/>
              <a:buChar char=""/>
              <a:defRPr/>
            </a:pPr>
            <a:r>
              <a:rPr lang="en-US" sz="3200" dirty="0" smtClean="0"/>
              <a:t>With Napoleon in captivity, Louis XVIII took the throne of France in 1814.</a:t>
            </a:r>
          </a:p>
          <a:p>
            <a:pPr marL="274320" indent="-274320" eaLnBrk="1" fontAlgn="auto" hangingPunct="1">
              <a:spcAft>
                <a:spcPts val="0"/>
              </a:spcAft>
              <a:buFont typeface="Wingdings 2"/>
              <a:buChar char=""/>
              <a:defRPr/>
            </a:pPr>
            <a:endParaRPr lang="en-US" sz="3200" dirty="0"/>
          </a:p>
          <a:p>
            <a:pPr marL="274320" indent="-274320" eaLnBrk="1" fontAlgn="auto" hangingPunct="1">
              <a:spcAft>
                <a:spcPts val="0"/>
              </a:spcAft>
              <a:buFont typeface="Wingdings 2"/>
              <a:buChar char=""/>
              <a:defRPr/>
            </a:pPr>
            <a:r>
              <a:rPr lang="en-US" sz="3200" dirty="0" smtClean="0"/>
              <a:t>The government and economy under Louis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declined</a:t>
            </a:r>
            <a:r>
              <a:rPr lang="en-US" sz="3200" dirty="0" smtClean="0"/>
              <a:t>, and Napoleon saw his chance to return.  He escapes Elba and returns to Paris.</a:t>
            </a:r>
          </a:p>
          <a:p>
            <a:pPr marL="274320" indent="-274320" eaLnBrk="1" fontAlgn="auto" hangingPunct="1">
              <a:spcAft>
                <a:spcPts val="0"/>
              </a:spcAft>
              <a:buFont typeface="Wingdings 2"/>
              <a:buChar char=""/>
              <a:defRPr/>
            </a:pPr>
            <a:endParaRPr lang="en-US" dirty="0"/>
          </a:p>
          <a:p>
            <a:pPr marL="0" indent="0" eaLnBrk="1" fontAlgn="auto" hangingPunct="1">
              <a:spcAft>
                <a:spcPts val="0"/>
              </a:spcAft>
              <a:buFont typeface="Wingdings 2"/>
              <a:buNone/>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b="1" smtClean="0">
                <a:solidFill>
                  <a:srgbClr val="7B9899"/>
                </a:solidFill>
              </a:rPr>
              <a:t>The Final Defeat of Napoleon</a:t>
            </a:r>
          </a:p>
        </p:txBody>
      </p:sp>
      <p:sp>
        <p:nvSpPr>
          <p:cNvPr id="3" name="Content Placeholder 2"/>
          <p:cNvSpPr>
            <a:spLocks noGrp="1"/>
          </p:cNvSpPr>
          <p:nvPr>
            <p:ph sz="quarter" idx="1"/>
          </p:nvPr>
        </p:nvSpPr>
        <p:spPr/>
        <p:txBody>
          <a:bodyPr>
            <a:noAutofit/>
          </a:bodyPr>
          <a:lstStyle/>
          <a:p>
            <a:pPr marL="274320" indent="-274320" eaLnBrk="1" fontAlgn="auto" hangingPunct="1">
              <a:spcAft>
                <a:spcPts val="0"/>
              </a:spcAft>
              <a:buFont typeface="Wingdings 2"/>
              <a:buChar char=""/>
              <a:defRPr/>
            </a:pPr>
            <a:r>
              <a:rPr lang="en-US" sz="3600" dirty="0" smtClean="0"/>
              <a:t>After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 months </a:t>
            </a:r>
            <a:r>
              <a:rPr lang="en-US" sz="3600" dirty="0" smtClean="0"/>
              <a:t>in exile, in 1815, Napoleon returned to France to rebuild an Empire.</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That same year, he led an army against the Allied Armies (Great Britain under the command of the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Duke of Wellington</a:t>
            </a:r>
            <a:r>
              <a:rPr lang="en-US" sz="3600" dirty="0" smtClean="0"/>
              <a:t>, and Prussia)</a:t>
            </a:r>
            <a:endParaRPr 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z="3600" b="1" smtClean="0">
                <a:solidFill>
                  <a:srgbClr val="7B9899"/>
                </a:solidFill>
              </a:rPr>
              <a:t>Battle of Waterloo</a:t>
            </a:r>
          </a:p>
        </p:txBody>
      </p:sp>
      <p:sp>
        <p:nvSpPr>
          <p:cNvPr id="3" name="Content Placeholder 2"/>
          <p:cNvSpPr>
            <a:spLocks noGrp="1"/>
          </p:cNvSpPr>
          <p:nvPr>
            <p:ph sz="quarter" idx="1"/>
          </p:nvPr>
        </p:nvSpPr>
        <p:spPr/>
        <p:txBody>
          <a:bodyPr>
            <a:normAutofit fontScale="92500"/>
          </a:bodyPr>
          <a:lstStyle/>
          <a:p>
            <a:pPr marL="274320" indent="-274320" eaLnBrk="1" fontAlgn="auto" hangingPunct="1">
              <a:spcAft>
                <a:spcPts val="0"/>
              </a:spcAft>
              <a:buFont typeface="Wingdings 2"/>
              <a:buChar char=""/>
              <a:defRPr/>
            </a:pPr>
            <a:r>
              <a:rPr lang="en-US" sz="4000" dirty="0" smtClean="0"/>
              <a:t>The allied armies (Britain and Prussia)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defeat France</a:t>
            </a:r>
            <a:r>
              <a:rPr lang="en-US" sz="4000" dirty="0" smtClean="0"/>
              <a:t>.  Napoleon is once again exiled to island called St. Helena, where he dies in 1821.</a:t>
            </a:r>
          </a:p>
          <a:p>
            <a:pPr marL="274320" indent="-274320" eaLnBrk="1" fontAlgn="auto" hangingPunct="1">
              <a:spcAft>
                <a:spcPts val="0"/>
              </a:spcAft>
              <a:buFont typeface="Wingdings 2"/>
              <a:buChar char=""/>
              <a:defRPr/>
            </a:pPr>
            <a:endParaRPr lang="en-US" sz="4000" dirty="0"/>
          </a:p>
          <a:p>
            <a:pPr marL="274320" indent="-274320" eaLnBrk="1" fontAlgn="auto" hangingPunct="1">
              <a:spcAft>
                <a:spcPts val="0"/>
              </a:spcAft>
              <a:buFont typeface="Wingdings 2"/>
              <a:buChar char=""/>
              <a:defRPr/>
            </a:pPr>
            <a:r>
              <a:rPr lang="en-US" sz="4000" dirty="0" smtClean="0"/>
              <a:t>The Battle of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Waterloo</a:t>
            </a:r>
            <a:r>
              <a:rPr lang="en-US" sz="4000" dirty="0" smtClean="0"/>
              <a:t> was a defeat for France.</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0"/>
            <a:ext cx="8534400" cy="1033463"/>
          </a:xfrm>
        </p:spPr>
        <p:txBody>
          <a:bodyPr>
            <a:normAutofit fontScale="90000"/>
          </a:bodyPr>
          <a:lstStyle/>
          <a:p>
            <a:pPr eaLnBrk="1" fontAlgn="auto" hangingPunct="1">
              <a:spcAft>
                <a:spcPts val="0"/>
              </a:spcAft>
              <a:defRPr/>
            </a:pPr>
            <a:r>
              <a:rPr lang="en-US" sz="3600" b="1" dirty="0" smtClean="0"/>
              <a:t>How did the French Revolution begin</a:t>
            </a:r>
            <a:r>
              <a:rPr lang="en-US" sz="3600" dirty="0" smtClean="0"/>
              <a:t>?</a:t>
            </a:r>
            <a:endParaRPr lang="en-US" sz="3600" dirty="0"/>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4400" dirty="0" smtClean="0"/>
              <a:t>The French were inspired by the </a:t>
            </a: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American Revolution</a:t>
            </a:r>
            <a:r>
              <a:rPr lang="en-US" sz="4400" dirty="0" smtClean="0"/>
              <a:t>.</a:t>
            </a:r>
          </a:p>
          <a:p>
            <a:pPr marL="274320" indent="-274320" eaLnBrk="1" fontAlgn="auto" hangingPunct="1">
              <a:spcAft>
                <a:spcPts val="0"/>
              </a:spcAft>
              <a:buFont typeface="Wingdings 2"/>
              <a:buChar char=""/>
              <a:defRPr/>
            </a:pPr>
            <a:endParaRPr lang="en-US" sz="4400" dirty="0"/>
          </a:p>
          <a:p>
            <a:pPr marL="274320" indent="-274320" eaLnBrk="1" fontAlgn="auto" hangingPunct="1">
              <a:spcAft>
                <a:spcPts val="0"/>
              </a:spcAft>
              <a:buFont typeface="Wingdings 2"/>
              <a:buChar char=""/>
              <a:defRPr/>
            </a:pP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Enlightenment</a:t>
            </a:r>
            <a:r>
              <a:rPr lang="en-US" sz="4400" dirty="0" smtClean="0"/>
              <a:t> ideas</a:t>
            </a:r>
            <a:endParaRPr lang="en-US"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01625" y="228600"/>
            <a:ext cx="8534400" cy="668338"/>
          </a:xfrm>
        </p:spPr>
        <p:txBody>
          <a:bodyPr/>
          <a:lstStyle/>
          <a:p>
            <a:pPr eaLnBrk="1" hangingPunct="1"/>
            <a:r>
              <a:rPr lang="en-US" sz="3600" b="1" smtClean="0">
                <a:solidFill>
                  <a:srgbClr val="7B9899"/>
                </a:solidFill>
              </a:rPr>
              <a:t>The Congress of Vienna</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3600" dirty="0" smtClean="0"/>
              <a:t>Leaders from Austria, Russia, England and France gathered  in 1814 to think of ways of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fixing Europe’s problems</a:t>
            </a:r>
            <a:r>
              <a:rPr lang="en-US" sz="3600" dirty="0" smtClean="0"/>
              <a:t>.</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The Prince of Austria,  </a:t>
            </a:r>
            <a:r>
              <a:rPr lang="en-US" sz="3600" dirty="0" err="1" smtClean="0"/>
              <a:t>Klemens</a:t>
            </a:r>
            <a:r>
              <a:rPr lang="en-US" sz="3600" dirty="0" smtClean="0"/>
              <a:t>  Wenzel von Metternich, presided over the meeting.</a:t>
            </a:r>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z="3600" b="1" smtClean="0">
                <a:solidFill>
                  <a:srgbClr val="7B9899"/>
                </a:solidFill>
              </a:rPr>
              <a:t>Goals of the Congress of Vienna</a:t>
            </a:r>
          </a:p>
        </p:txBody>
      </p:sp>
      <p:sp>
        <p:nvSpPr>
          <p:cNvPr id="3" name="Content Placeholder 2"/>
          <p:cNvSpPr>
            <a:spLocks noGrp="1"/>
          </p:cNvSpPr>
          <p:nvPr>
            <p:ph sz="quarter" idx="1"/>
          </p:nvPr>
        </p:nvSpPr>
        <p:spPr>
          <a:xfrm>
            <a:off x="301752" y="1206500"/>
            <a:ext cx="8503920" cy="4892548"/>
          </a:xfrm>
        </p:spPr>
        <p:txBody>
          <a:bodyPr>
            <a:noAutofit/>
          </a:bodyPr>
          <a:lstStyle/>
          <a:p>
            <a:pPr marL="274320" indent="-274320" eaLnBrk="1" fontAlgn="auto" hangingPunct="1">
              <a:lnSpc>
                <a:spcPct val="150000"/>
              </a:lnSpc>
              <a:spcAft>
                <a:spcPts val="0"/>
              </a:spcAft>
              <a:buFont typeface="Wingdings 2"/>
              <a:buChar char=""/>
              <a:defRPr/>
            </a:pPr>
            <a:r>
              <a:rPr lang="en-US" sz="2800" dirty="0" smtClean="0"/>
              <a:t>Create a lasting peace; establish the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balance of power</a:t>
            </a:r>
          </a:p>
          <a:p>
            <a:pPr marL="274320" indent="-274320" eaLnBrk="1" fontAlgn="auto" hangingPunct="1">
              <a:lnSpc>
                <a:spcPct val="150000"/>
              </a:lnSpc>
              <a:spcAft>
                <a:spcPts val="0"/>
              </a:spcAft>
              <a:buFont typeface="Wingdings 2"/>
              <a:buChar char=""/>
              <a:defRPr/>
            </a:pPr>
            <a:r>
              <a:rPr lang="en-US" sz="2800" dirty="0" smtClean="0"/>
              <a:t>Re-draw the map of Europe and surround France with strong countries.</a:t>
            </a:r>
          </a:p>
          <a:p>
            <a:pPr marL="274320" indent="-274320" eaLnBrk="1" fontAlgn="auto" hangingPunct="1">
              <a:lnSpc>
                <a:spcPct val="150000"/>
              </a:lnSpc>
              <a:spcAft>
                <a:spcPts val="0"/>
              </a:spcAft>
              <a:buFont typeface="Wingdings 2"/>
              <a:buChar char=""/>
              <a:defRPr/>
            </a:pPr>
            <a:r>
              <a:rPr lang="en-US" sz="2800" dirty="0" smtClean="0"/>
              <a:t>All land conquered by Napoleon is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returned.</a:t>
            </a:r>
          </a:p>
          <a:p>
            <a:pPr marL="274320" indent="-274320" eaLnBrk="1" fontAlgn="auto" hangingPunct="1">
              <a:lnSpc>
                <a:spcPct val="150000"/>
              </a:lnSpc>
              <a:spcAft>
                <a:spcPts val="0"/>
              </a:spcAft>
              <a:buFont typeface="Wingdings 2"/>
              <a:buChar char=""/>
              <a:defRPr/>
            </a:pPr>
            <a:r>
              <a:rPr lang="en-US" sz="2800" dirty="0" smtClean="0"/>
              <a:t>Britain gains colonial territories in Africa and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control of the seas</a:t>
            </a:r>
            <a:r>
              <a:rPr lang="en-US" sz="2800" dirty="0" smtClean="0"/>
              <a:t>.</a:t>
            </a:r>
          </a:p>
          <a:p>
            <a:pPr marL="274320" indent="-274320" eaLnBrk="1" fontAlgn="auto" hangingPunct="1">
              <a:lnSpc>
                <a:spcPct val="150000"/>
              </a:lnSpc>
              <a:spcAft>
                <a:spcPts val="0"/>
              </a:spcAft>
              <a:buFont typeface="Wingdings 2"/>
              <a:buChar char=""/>
              <a:defRPr/>
            </a:pPr>
            <a:r>
              <a:rPr lang="en-US" sz="2800" dirty="0" smtClean="0"/>
              <a:t>Restoring Monarchs to power in France and Spain.</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b="1" smtClean="0">
                <a:solidFill>
                  <a:srgbClr val="7B9899"/>
                </a:solidFill>
              </a:rPr>
              <a:t>Problems after the Congress</a:t>
            </a:r>
          </a:p>
        </p:txBody>
      </p:sp>
      <p:sp>
        <p:nvSpPr>
          <p:cNvPr id="3" name="Content Placeholder 2"/>
          <p:cNvSpPr>
            <a:spLocks noGrp="1"/>
          </p:cNvSpPr>
          <p:nvPr>
            <p:ph sz="quarter" idx="1"/>
          </p:nvPr>
        </p:nvSpPr>
        <p:spPr/>
        <p:txBody>
          <a:bodyPr>
            <a:noAutofit/>
          </a:bodyPr>
          <a:lstStyle/>
          <a:p>
            <a:pPr marL="274320" indent="-274320" eaLnBrk="1" fontAlgn="auto" hangingPunct="1">
              <a:spcAft>
                <a:spcPts val="0"/>
              </a:spcAft>
              <a:buFont typeface="Wingdings 2"/>
              <a:buChar char=""/>
              <a:defRPr/>
            </a:pPr>
            <a:r>
              <a:rPr lang="en-US" sz="3600" dirty="0" smtClean="0"/>
              <a:t>Re-drew </a:t>
            </a:r>
            <a:r>
              <a:rPr lang="en-US" sz="3600" smtClean="0"/>
              <a:t>map of Europe </a:t>
            </a:r>
            <a:r>
              <a:rPr lang="en-US" sz="3600" dirty="0" smtClean="0"/>
              <a:t>without concern for common cultures.</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Nations split.</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Increase in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European Nationalism </a:t>
            </a:r>
            <a:r>
              <a:rPr lang="en-US" sz="3600" dirty="0" smtClean="0"/>
              <a:t>which eventually led to more revolutions.</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b="1" smtClean="0">
                <a:solidFill>
                  <a:srgbClr val="7B9899"/>
                </a:solidFill>
              </a:rPr>
              <a:t>CAUSES of the French Revolution</a:t>
            </a:r>
          </a:p>
        </p:txBody>
      </p:sp>
      <p:sp>
        <p:nvSpPr>
          <p:cNvPr id="3" name="Content Placeholder 2"/>
          <p:cNvSpPr>
            <a:spLocks noGrp="1"/>
          </p:cNvSpPr>
          <p:nvPr>
            <p:ph sz="quarter" idx="1"/>
          </p:nvPr>
        </p:nvSpPr>
        <p:spPr>
          <a:xfrm>
            <a:off x="301752" y="1625599"/>
            <a:ext cx="8503920" cy="4250267"/>
          </a:xfrm>
        </p:spPr>
        <p:txBody>
          <a:bodyPr>
            <a:noAutofit/>
          </a:bodyPr>
          <a:lstStyle/>
          <a:p>
            <a:pPr marL="274320" indent="-274320" eaLnBrk="1" fontAlgn="auto" hangingPunct="1">
              <a:spcAft>
                <a:spcPts val="0"/>
              </a:spcAft>
              <a:buFont typeface="Wingdings 2"/>
              <a:buChar char=""/>
              <a:defRPr/>
            </a:pPr>
            <a:r>
              <a:rPr lang="en-US" sz="3600" dirty="0" smtClean="0"/>
              <a:t>In 1789, the French government was bankrupt.</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The result, was increased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taxes</a:t>
            </a:r>
            <a:r>
              <a:rPr lang="en-US" sz="3600" dirty="0" smtClean="0"/>
              <a:t> for French citizens.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01625" y="0"/>
            <a:ext cx="8534400" cy="998538"/>
          </a:xfrm>
        </p:spPr>
        <p:txBody>
          <a:bodyPr/>
          <a:lstStyle/>
          <a:p>
            <a:pPr eaLnBrk="1" hangingPunct="1"/>
            <a:r>
              <a:rPr lang="en-US" b="1" smtClean="0">
                <a:solidFill>
                  <a:srgbClr val="7B9899"/>
                </a:solidFill>
              </a:rPr>
              <a:t>CAUSES of the French Revolution</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r>
              <a:rPr lang="en-US" sz="3200" dirty="0"/>
              <a:t>This created a cycle of low wages, high prices and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great inequality</a:t>
            </a:r>
            <a:r>
              <a:rPr lang="en-US" sz="3200" dirty="0"/>
              <a:t> among French social classes.</a:t>
            </a:r>
          </a:p>
          <a:p>
            <a:pPr marL="274320" indent="-274320" eaLnBrk="1" fontAlgn="auto" hangingPunct="1">
              <a:spcAft>
                <a:spcPts val="0"/>
              </a:spcAft>
              <a:buFont typeface="Wingdings 2"/>
              <a:buChar char=""/>
              <a:defRPr/>
            </a:pPr>
            <a:endParaRPr lang="en-US" sz="3200" dirty="0" smtClean="0"/>
          </a:p>
          <a:p>
            <a:pPr marL="274320" indent="-274320" eaLnBrk="1" fontAlgn="auto" hangingPunct="1">
              <a:spcAft>
                <a:spcPts val="0"/>
              </a:spcAft>
              <a:buFont typeface="Wingdings 2"/>
              <a:buChar char=""/>
              <a:defRPr/>
            </a:pPr>
            <a:r>
              <a:rPr lang="en-US" sz="3200" dirty="0" smtClean="0"/>
              <a:t>Approximately 2% of the population controlled 99% </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Financial Difficulties</a:t>
            </a:r>
          </a:p>
        </p:txBody>
      </p:sp>
      <p:sp>
        <p:nvSpPr>
          <p:cNvPr id="133" name="Shape 13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Need for tax reform</a:t>
            </a:r>
          </a:p>
          <a:p>
            <a:pPr marL="742950" marR="0" lvl="1" indent="-285750" algn="l" rtl="0">
              <a:lnSpc>
                <a:spcPct val="90000"/>
              </a:lnSpc>
              <a:spcBef>
                <a:spcPts val="56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Nobles didn’t want to pay taxes.  They never had to before.</a:t>
            </a:r>
          </a:p>
          <a:p>
            <a:pPr marL="742950" marR="0" lvl="1" indent="-285750" algn="l" rtl="0">
              <a:lnSpc>
                <a:spcPct val="90000"/>
              </a:lnSpc>
              <a:spcBef>
                <a:spcPts val="56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Peasants and bourgeoisie were upset because they paid all the taxes</a:t>
            </a:r>
          </a:p>
          <a:p>
            <a:pPr marL="342900" marR="0" lvl="0" indent="-342900" algn="l" rtl="0">
              <a:lnSpc>
                <a:spcPct val="90000"/>
              </a:lnSpc>
              <a:spcBef>
                <a:spcPts val="640"/>
              </a:spcBef>
              <a:spcAft>
                <a:spcPts val="0"/>
              </a:spcAft>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Government had large debts with heavy interest</a:t>
            </a:r>
          </a:p>
          <a:p>
            <a:pPr marL="742950" marR="0" lvl="1" indent="-285750" algn="l" rtl="0">
              <a:lnSpc>
                <a:spcPct val="90000"/>
              </a:lnSpc>
              <a:spcBef>
                <a:spcPts val="56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Extravagant spending on courts</a:t>
            </a:r>
          </a:p>
          <a:p>
            <a:pPr marL="742950" marR="0" lvl="1" indent="-285750" algn="l" rtl="0">
              <a:lnSpc>
                <a:spcPct val="90000"/>
              </a:lnSpc>
              <a:spcBef>
                <a:spcPts val="56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Over ambitious wars</a:t>
            </a:r>
          </a:p>
        </p:txBody>
      </p:sp>
      <p:pic>
        <p:nvPicPr>
          <p:cNvPr id="134" name="Shape 134"/>
          <p:cNvPicPr preferRelativeResize="0"/>
          <p:nvPr/>
        </p:nvPicPr>
        <p:blipFill rotWithShape="1">
          <a:blip r:embed="rId3">
            <a:alphaModFix/>
          </a:blip>
          <a:srcRect b="11294"/>
          <a:stretch/>
        </p:blipFill>
        <p:spPr>
          <a:xfrm>
            <a:off x="6705600" y="4627417"/>
            <a:ext cx="2133599" cy="2230582"/>
          </a:xfrm>
          <a:prstGeom prst="rect">
            <a:avLst/>
          </a:prstGeom>
          <a:noFill/>
          <a:ln>
            <a:noFill/>
          </a:ln>
        </p:spPr>
      </p:pic>
    </p:spTree>
    <p:extLst>
      <p:ext uri="{BB962C8B-B14F-4D97-AF65-F5344CB8AC3E}">
        <p14:creationId xmlns:p14="http://schemas.microsoft.com/office/powerpoint/2010/main" val="209811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z="4400" b="1" smtClean="0">
                <a:solidFill>
                  <a:srgbClr val="7B9899"/>
                </a:solidFill>
              </a:rPr>
              <a:t>French Society</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3600" dirty="0" smtClean="0"/>
              <a:t>Three Estates:  Society was divided into three classes of people; The First, Second, and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Third</a:t>
            </a:r>
            <a:r>
              <a:rPr lang="en-US" sz="3600" dirty="0" smtClean="0"/>
              <a:t> Estates.</a:t>
            </a:r>
          </a:p>
          <a:p>
            <a:pPr marL="0" indent="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4000" b="1" smtClean="0">
                <a:solidFill>
                  <a:srgbClr val="7B9899"/>
                </a:solidFill>
              </a:rPr>
              <a:t>The First Estate</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3600" dirty="0" smtClean="0"/>
              <a:t>Made up of the Clergy, operated schools and hospitals, and helped the poor .</a:t>
            </a:r>
          </a:p>
          <a:p>
            <a:pPr marL="274320" indent="-274320" eaLnBrk="1" fontAlgn="auto" hangingPunct="1">
              <a:spcAft>
                <a:spcPts val="0"/>
              </a:spcAft>
              <a:buFont typeface="Wingdings 2"/>
              <a:buChar char=""/>
              <a:defRPr/>
            </a:pPr>
            <a:endParaRPr lang="en-US" sz="3600" dirty="0"/>
          </a:p>
          <a:p>
            <a:pPr marL="274320" indent="-274320" eaLnBrk="1" fontAlgn="auto" hangingPunct="1">
              <a:spcAft>
                <a:spcPts val="0"/>
              </a:spcAft>
              <a:buFont typeface="Wingdings 2"/>
              <a:buChar char=""/>
              <a:defRPr/>
            </a:pPr>
            <a:r>
              <a:rPr lang="en-US" sz="3600" dirty="0" smtClean="0"/>
              <a:t>They paid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 taxes</a:t>
            </a:r>
            <a:r>
              <a:rPr lang="en-US" sz="3600" dirty="0" smtClean="0"/>
              <a:t>.</a:t>
            </a:r>
          </a:p>
          <a:p>
            <a:pPr marL="0" indent="0" eaLnBrk="1" fontAlgn="auto" hangingPunct="1">
              <a:spcAft>
                <a:spcPts val="0"/>
              </a:spcAft>
              <a:buFont typeface="Wingdings 2"/>
              <a:buNone/>
              <a:defRPr/>
            </a:pPr>
            <a:endParaRPr lang="en-US" dirty="0"/>
          </a:p>
          <a:p>
            <a:pPr marL="0" indent="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301625" y="398463"/>
            <a:ext cx="8534400" cy="685800"/>
          </a:xfrm>
        </p:spPr>
        <p:txBody>
          <a:bodyPr/>
          <a:lstStyle/>
          <a:p>
            <a:pPr eaLnBrk="1" hangingPunct="1"/>
            <a:r>
              <a:rPr lang="en-US" b="1" smtClean="0">
                <a:solidFill>
                  <a:srgbClr val="7B9899"/>
                </a:solidFill>
              </a:rPr>
              <a:t>The Second Estate</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Font typeface="Wingdings 2"/>
              <a:buChar char=""/>
              <a:defRPr/>
            </a:pPr>
            <a:r>
              <a:rPr lang="en-US" sz="4000" dirty="0" smtClean="0"/>
              <a:t>Made up of the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nobility</a:t>
            </a:r>
            <a:r>
              <a:rPr lang="en-US" sz="4000" dirty="0" smtClean="0"/>
              <a:t>, highest positions in the Church, military and government. </a:t>
            </a:r>
          </a:p>
          <a:p>
            <a:pPr marL="274320" indent="-274320" eaLnBrk="1" fontAlgn="auto" hangingPunct="1">
              <a:spcAft>
                <a:spcPts val="0"/>
              </a:spcAft>
              <a:buFont typeface="Wingdings 2"/>
              <a:buChar char=""/>
              <a:defRPr/>
            </a:pPr>
            <a:endParaRPr lang="en-US" sz="4000" dirty="0"/>
          </a:p>
          <a:p>
            <a:pPr marL="274320" indent="-274320" eaLnBrk="1" fontAlgn="auto" hangingPunct="1">
              <a:spcAft>
                <a:spcPts val="0"/>
              </a:spcAft>
              <a:buFont typeface="Wingdings 2"/>
              <a:buChar char=""/>
              <a:defRPr/>
            </a:pPr>
            <a:r>
              <a:rPr lang="en-US" sz="4000" dirty="0" smtClean="0"/>
              <a:t>Also did not have to pay taxes.</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Civic.thmx</Template>
  <TotalTime>632</TotalTime>
  <Words>1570</Words>
  <Application>Microsoft Office PowerPoint</Application>
  <PresentationFormat>On-screen Show (4:3)</PresentationFormat>
  <Paragraphs>168</Paragraphs>
  <Slides>32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Georgia</vt:lpstr>
      <vt:lpstr>Wingdings</vt:lpstr>
      <vt:lpstr>Wingdings 2</vt:lpstr>
      <vt:lpstr>Civic</vt:lpstr>
      <vt:lpstr>The French Revolution and Rise of Napoleon </vt:lpstr>
      <vt:lpstr>Absolutism</vt:lpstr>
      <vt:lpstr>How did the French Revolution begin?</vt:lpstr>
      <vt:lpstr>CAUSES of the French Revolution</vt:lpstr>
      <vt:lpstr>CAUSES of the French Revolution</vt:lpstr>
      <vt:lpstr>Financial Difficulties</vt:lpstr>
      <vt:lpstr>French Society</vt:lpstr>
      <vt:lpstr>The First Estate</vt:lpstr>
      <vt:lpstr>The Second Estate</vt:lpstr>
      <vt:lpstr>The Third Estate</vt:lpstr>
      <vt:lpstr>The Estates General</vt:lpstr>
      <vt:lpstr>The National Assembly</vt:lpstr>
      <vt:lpstr>Storming the Bastille</vt:lpstr>
      <vt:lpstr>Phase I of the French Revolution</vt:lpstr>
      <vt:lpstr>Phase I of the French Revolution</vt:lpstr>
      <vt:lpstr>New Political Groups</vt:lpstr>
      <vt:lpstr>New Political Groups</vt:lpstr>
      <vt:lpstr>The Rise of Robespierre</vt:lpstr>
      <vt:lpstr>The Reign of Terror</vt:lpstr>
      <vt:lpstr>Execution of Louis XVI and Marie Antoinette</vt:lpstr>
      <vt:lpstr>The Reign of Terror</vt:lpstr>
      <vt:lpstr>The Rise of Napoleon</vt:lpstr>
      <vt:lpstr>France 1796-1799</vt:lpstr>
      <vt:lpstr>Napoleon’s Achievements</vt:lpstr>
      <vt:lpstr>Napoleon’s Achievements</vt:lpstr>
      <vt:lpstr>The Fall of Napoleon</vt:lpstr>
      <vt:lpstr>The Fall of Napoleon</vt:lpstr>
      <vt:lpstr>The Final Defeat of Napoleon</vt:lpstr>
      <vt:lpstr>Battle of Waterloo</vt:lpstr>
      <vt:lpstr>The Congress of Vienna</vt:lpstr>
      <vt:lpstr>Goals of the Congress of Vienna</vt:lpstr>
      <vt:lpstr>Problems after the Congress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French Revolution</dc:title>
  <dc:creator>Steven Curcio</dc:creator>
  <cp:lastModifiedBy>McClintock, Shane</cp:lastModifiedBy>
  <cp:revision>51</cp:revision>
  <dcterms:created xsi:type="dcterms:W3CDTF">2014-02-04T12:48:46Z</dcterms:created>
  <dcterms:modified xsi:type="dcterms:W3CDTF">2016-12-13T14:26:54Z</dcterms:modified>
</cp:coreProperties>
</file>