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1"/>
  </p:notesMasterIdLst>
  <p:handoutMasterIdLst>
    <p:handoutMasterId r:id="rId32"/>
  </p:handoutMasterIdLst>
  <p:sldIdLst>
    <p:sldId id="282" r:id="rId5"/>
    <p:sldId id="283" r:id="rId6"/>
    <p:sldId id="291" r:id="rId7"/>
    <p:sldId id="298" r:id="rId8"/>
    <p:sldId id="299" r:id="rId9"/>
    <p:sldId id="300" r:id="rId10"/>
    <p:sldId id="301" r:id="rId11"/>
    <p:sldId id="302" r:id="rId12"/>
    <p:sldId id="304" r:id="rId13"/>
    <p:sldId id="305" r:id="rId14"/>
    <p:sldId id="297" r:id="rId15"/>
    <p:sldId id="284"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31" autoAdjust="0"/>
  </p:normalViewPr>
  <p:slideViewPr>
    <p:cSldViewPr snapToGrid="0">
      <p:cViewPr varScale="1">
        <p:scale>
          <a:sx n="91" d="100"/>
          <a:sy n="91" d="100"/>
        </p:scale>
        <p:origin x="534" y="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288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ZA" smtClean="0"/>
              <a:t>2019/12/04</a:t>
            </a:fld>
            <a:endParaRPr lang="en-ZA"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ZA" smtClean="0"/>
              <a:t>‹#›</a:t>
            </a:fld>
            <a:endParaRPr lang="en-ZA"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ZA" smtClean="0"/>
              <a:t>2019/12/04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ZA" smtClean="0"/>
              <a:t>‹#›</a:t>
            </a:fld>
            <a:endParaRPr lang="en-ZA"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Battle of Fort Sumter</a:t>
            </a:r>
          </a:p>
          <a:p>
            <a:r>
              <a:rPr lang="en-US" dirty="0" smtClean="0"/>
              <a:t>5:05</a:t>
            </a:r>
          </a:p>
          <a:p>
            <a:r>
              <a:rPr lang="en-US" dirty="0" smtClean="0"/>
              <a:t>Ken burns- on explosion</a:t>
            </a:r>
            <a:endParaRPr lang="en-US" dirty="0"/>
          </a:p>
        </p:txBody>
      </p:sp>
      <p:sp>
        <p:nvSpPr>
          <p:cNvPr id="4" name="Slide Number Placeholder 3"/>
          <p:cNvSpPr>
            <a:spLocks noGrp="1"/>
          </p:cNvSpPr>
          <p:nvPr>
            <p:ph type="sldNum" sz="quarter" idx="10"/>
          </p:nvPr>
        </p:nvSpPr>
        <p:spPr/>
        <p:txBody>
          <a:bodyPr/>
          <a:lstStyle/>
          <a:p>
            <a:fld id="{9BC69968-C60B-45D0-9B15-07E68638E094}" type="slidenum">
              <a:rPr lang="en-US" smtClean="0"/>
              <a:pPr/>
              <a:t>8</a:t>
            </a:fld>
            <a:endParaRPr lang="en-US"/>
          </a:p>
        </p:txBody>
      </p:sp>
    </p:spTree>
    <p:extLst>
      <p:ext uri="{BB962C8B-B14F-4D97-AF65-F5344CB8AC3E}">
        <p14:creationId xmlns:p14="http://schemas.microsoft.com/office/powerpoint/2010/main" val="1681588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Civil War Life 1/3</a:t>
            </a:r>
            <a:r>
              <a:rPr lang="en-US" baseline="0" dirty="0" smtClean="0"/>
              <a:t> (8:53)</a:t>
            </a:r>
            <a:endParaRPr lang="en-US" dirty="0"/>
          </a:p>
        </p:txBody>
      </p:sp>
      <p:sp>
        <p:nvSpPr>
          <p:cNvPr id="4" name="Slide Number Placeholder 3"/>
          <p:cNvSpPr>
            <a:spLocks noGrp="1"/>
          </p:cNvSpPr>
          <p:nvPr>
            <p:ph type="sldNum" sz="quarter" idx="10"/>
          </p:nvPr>
        </p:nvSpPr>
        <p:spPr/>
        <p:txBody>
          <a:bodyPr/>
          <a:lstStyle/>
          <a:p>
            <a:fld id="{3E194D14-BE4A-467D-B122-DB10E4C26086}" type="slidenum">
              <a:rPr lang="en-US" smtClean="0"/>
              <a:t>10</a:t>
            </a:fld>
            <a:endParaRPr lang="en-US"/>
          </a:p>
        </p:txBody>
      </p:sp>
    </p:spTree>
    <p:extLst>
      <p:ext uri="{BB962C8B-B14F-4D97-AF65-F5344CB8AC3E}">
        <p14:creationId xmlns:p14="http://schemas.microsoft.com/office/powerpoint/2010/main" val="1144146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Ken Burns (45-)</a:t>
            </a:r>
            <a:endParaRPr lang="en-US" dirty="0"/>
          </a:p>
        </p:txBody>
      </p:sp>
      <p:sp>
        <p:nvSpPr>
          <p:cNvPr id="4" name="Slide Number Placeholder 3"/>
          <p:cNvSpPr>
            <a:spLocks noGrp="1"/>
          </p:cNvSpPr>
          <p:nvPr>
            <p:ph type="sldNum" sz="quarter" idx="10"/>
          </p:nvPr>
        </p:nvSpPr>
        <p:spPr/>
        <p:txBody>
          <a:bodyPr/>
          <a:lstStyle/>
          <a:p>
            <a:fld id="{EFEF27AF-61DD-4FD0-8C7B-0081EE6189CA}" type="slidenum">
              <a:rPr lang="en-US" smtClean="0"/>
              <a:t>19</a:t>
            </a:fld>
            <a:endParaRPr lang="en-US"/>
          </a:p>
        </p:txBody>
      </p:sp>
    </p:spTree>
    <p:extLst>
      <p:ext uri="{BB962C8B-B14F-4D97-AF65-F5344CB8AC3E}">
        <p14:creationId xmlns:p14="http://schemas.microsoft.com/office/powerpoint/2010/main" val="1567334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Chamberlain's Charge at Battle of Gettysburg </a:t>
            </a:r>
            <a:r>
              <a:rPr lang="en-US" b="1" baseline="0" dirty="0" smtClean="0"/>
              <a:t>(5:06)</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Civil War in Four Minutes: The Battle of Gettysburg (5:00)</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On word art: ken burns </a:t>
            </a:r>
            <a:r>
              <a:rPr lang="en-US" b="1" dirty="0" err="1" smtClean="0"/>
              <a:t>gettsburg</a:t>
            </a:r>
            <a:r>
              <a:rPr lang="en-US" b="1" dirty="0" smtClean="0"/>
              <a:t>- start at 10:55 (32:30</a:t>
            </a:r>
            <a:r>
              <a:rPr lang="en-US" b="1" baseline="0" dirty="0" smtClean="0"/>
              <a:t> for 3</a:t>
            </a:r>
            <a:r>
              <a:rPr lang="en-US" b="1" baseline="30000" dirty="0" smtClean="0"/>
              <a:t>rd</a:t>
            </a:r>
            <a:r>
              <a:rPr lang="en-US" b="1" baseline="0" dirty="0" smtClean="0"/>
              <a:t> day)</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8BDD449B-B06B-4494-AA6F-30B8617F4DCD}" type="slidenum">
              <a:rPr lang="en-US" smtClean="0"/>
              <a:t>21</a:t>
            </a:fld>
            <a:endParaRPr lang="en-US"/>
          </a:p>
        </p:txBody>
      </p:sp>
    </p:spTree>
    <p:extLst>
      <p:ext uri="{BB962C8B-B14F-4D97-AF65-F5344CB8AC3E}">
        <p14:creationId xmlns:p14="http://schemas.microsoft.com/office/powerpoint/2010/main" val="251900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Ken Burns (6</a:t>
            </a:r>
            <a:r>
              <a:rPr lang="en-US" dirty="0" smtClean="0">
                <a:sym typeface="Wingdings" pitchFamily="2" charset="2"/>
              </a:rPr>
              <a:t>:00)</a:t>
            </a:r>
            <a:r>
              <a:rPr lang="en-US" baseline="0" dirty="0" smtClean="0">
                <a:sym typeface="Wingdings" pitchFamily="2" charset="2"/>
              </a:rPr>
              <a:t> Pix; Gettysburg Address (2:49) Doc</a:t>
            </a:r>
            <a:endParaRPr lang="en-US" dirty="0"/>
          </a:p>
        </p:txBody>
      </p:sp>
      <p:sp>
        <p:nvSpPr>
          <p:cNvPr id="4" name="Slide Number Placeholder 3"/>
          <p:cNvSpPr>
            <a:spLocks noGrp="1"/>
          </p:cNvSpPr>
          <p:nvPr>
            <p:ph type="sldNum" sz="quarter" idx="10"/>
          </p:nvPr>
        </p:nvSpPr>
        <p:spPr/>
        <p:txBody>
          <a:bodyPr/>
          <a:lstStyle/>
          <a:p>
            <a:fld id="{8BDD449B-B06B-4494-AA6F-30B8617F4DCD}" type="slidenum">
              <a:rPr lang="en-US" smtClean="0"/>
              <a:t>23</a:t>
            </a:fld>
            <a:endParaRPr lang="en-US"/>
          </a:p>
        </p:txBody>
      </p:sp>
    </p:spTree>
    <p:extLst>
      <p:ext uri="{BB962C8B-B14F-4D97-AF65-F5344CB8AC3E}">
        <p14:creationId xmlns:p14="http://schemas.microsoft.com/office/powerpoint/2010/main" val="4252124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Blood and Glory: The Civil War in Color: Lee's Reluctant Surrender | History (1:52) – on</a:t>
            </a:r>
            <a:r>
              <a:rPr lang="en-US" b="1" baseline="0" dirty="0" smtClean="0"/>
              <a:t> burst</a:t>
            </a:r>
            <a:endParaRPr lang="en-US" b="1" dirty="0" smtClean="0"/>
          </a:p>
          <a:p>
            <a:endParaRPr lang="en-US" dirty="0"/>
          </a:p>
        </p:txBody>
      </p:sp>
      <p:sp>
        <p:nvSpPr>
          <p:cNvPr id="4" name="Slide Number Placeholder 3"/>
          <p:cNvSpPr>
            <a:spLocks noGrp="1"/>
          </p:cNvSpPr>
          <p:nvPr>
            <p:ph type="sldNum" sz="quarter" idx="10"/>
          </p:nvPr>
        </p:nvSpPr>
        <p:spPr/>
        <p:txBody>
          <a:bodyPr/>
          <a:lstStyle/>
          <a:p>
            <a:fld id="{8BDD449B-B06B-4494-AA6F-30B8617F4DCD}" type="slidenum">
              <a:rPr lang="en-US" smtClean="0"/>
              <a:t>26</a:t>
            </a:fld>
            <a:endParaRPr lang="en-US"/>
          </a:p>
        </p:txBody>
      </p:sp>
    </p:spTree>
    <p:extLst>
      <p:ext uri="{BB962C8B-B14F-4D97-AF65-F5344CB8AC3E}">
        <p14:creationId xmlns:p14="http://schemas.microsoft.com/office/powerpoint/2010/main" val="2635216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tx1"/>
                </a:solidFill>
                <a:latin typeface="+mj-lt"/>
              </a:defRPr>
            </a:lvl1pPr>
          </a:lstStyle>
          <a:p>
            <a:r>
              <a:rPr lang="en-US" dirty="0"/>
              <a:t>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11904" y="4650539"/>
            <a:ext cx="3401478" cy="1192038"/>
          </a:xfrm>
          <a:solidFill>
            <a:schemeClr val="tx1"/>
          </a:solidFill>
        </p:spPr>
        <p:txBody>
          <a:bodyPr lIns="252000" tIns="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916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3572900" y="1511476"/>
            <a:ext cx="2916000" cy="46792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6713800" y="1511475"/>
            <a:ext cx="2916000" cy="4679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ZA"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65438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1764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290450" y="1512000"/>
            <a:ext cx="1764000" cy="4679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4148900" y="1512000"/>
            <a:ext cx="1764000" cy="4679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6007350" y="1507535"/>
            <a:ext cx="1764000" cy="4679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7865800" y="1507535"/>
            <a:ext cx="1764000" cy="46837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ZA" dirty="0"/>
              <a:t>Add a footer</a:t>
            </a:r>
          </a:p>
        </p:txBody>
      </p:sp>
      <p:sp>
        <p:nvSpPr>
          <p:cNvPr id="6" name="Slide Number Placeholder 5">
            <a:extLst>
              <a:ext uri="{FF2B5EF4-FFF2-40B4-BE49-F238E27FC236}">
                <a16:creationId xmlns:a16="http://schemas.microsoft.com/office/drawing/2014/main" id="{B5A8293F-A5B5-4FCC-BF27-A25B1BAFF245}"/>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974837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solidFill>
              </a:defRPr>
            </a:lvl1pPr>
          </a:lstStyle>
          <a:p>
            <a:r>
              <a:rPr lang="en-ZA" dirty="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9198116"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ZA" dirty="0"/>
              <a:t>Add a footer</a:t>
            </a:r>
          </a:p>
        </p:txBody>
      </p:sp>
      <p:sp>
        <p:nvSpPr>
          <p:cNvPr id="4" name="Slide Number Placeholder 3">
            <a:extLst>
              <a:ext uri="{FF2B5EF4-FFF2-40B4-BE49-F238E27FC236}">
                <a16:creationId xmlns:a16="http://schemas.microsoft.com/office/drawing/2014/main" id="{8E801980-CBAE-4A50-886D-54D7BB2E1947}"/>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505855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DF756E-F310-4229-ACDD-055D299A95FB}"/>
              </a:ext>
            </a:extLst>
          </p:cNvPr>
          <p:cNvSpPr/>
          <p:nvPr userDrawn="1"/>
        </p:nvSpPr>
        <p:spPr>
          <a:xfrm>
            <a:off x="6297105" y="424206"/>
            <a:ext cx="5505254" cy="57314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2" name="Slide Number Placeholder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a:lstStyle/>
          <a:p>
            <a:fld id="{19B51A1E-902D-48AF-9020-955120F399B6}" type="slidenum">
              <a:rPr lang="en-ZA" smtClean="0"/>
              <a:pPr/>
              <a:t>‹#›</a:t>
            </a:fld>
            <a:endParaRPr lang="en-ZA" dirty="0"/>
          </a:p>
        </p:txBody>
      </p:sp>
      <p:sp>
        <p:nvSpPr>
          <p:cNvPr id="9" name="Subtitle 2">
            <a:extLst>
              <a:ext uri="{FF2B5EF4-FFF2-40B4-BE49-F238E27FC236}">
                <a16:creationId xmlns:a16="http://schemas.microsoft.com/office/drawing/2014/main" id="{07666241-4AF6-458A-A571-6C6C291D72F1}"/>
              </a:ext>
            </a:extLst>
          </p:cNvPr>
          <p:cNvSpPr>
            <a:spLocks noGrp="1"/>
          </p:cNvSpPr>
          <p:nvPr>
            <p:ph type="subTitle" idx="1"/>
          </p:nvPr>
        </p:nvSpPr>
        <p:spPr>
          <a:xfrm>
            <a:off x="6532775" y="3639199"/>
            <a:ext cx="5053936"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6" name="Title 5">
            <a:extLst>
              <a:ext uri="{FF2B5EF4-FFF2-40B4-BE49-F238E27FC236}">
                <a16:creationId xmlns:a16="http://schemas.microsoft.com/office/drawing/2014/main" id="{6F4F2BBF-F210-4954-9C73-A0030AACDDFE}"/>
              </a:ext>
            </a:extLst>
          </p:cNvPr>
          <p:cNvSpPr>
            <a:spLocks noGrp="1"/>
          </p:cNvSpPr>
          <p:nvPr>
            <p:ph type="title" hasCustomPrompt="1"/>
          </p:nvPr>
        </p:nvSpPr>
        <p:spPr>
          <a:xfrm>
            <a:off x="6532775" y="993303"/>
            <a:ext cx="5053936" cy="2513468"/>
          </a:xfrm>
        </p:spPr>
        <p:txBody>
          <a:bodyPr/>
          <a:lstStyle>
            <a:lvl1pPr>
              <a:defRPr sz="540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2777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ZA"/>
              <a:t>Add a footer</a:t>
            </a:r>
            <a:endParaRPr lang="en-ZA" dirty="0"/>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10" name="Content Placeholder 2">
            <a:extLst>
              <a:ext uri="{FF2B5EF4-FFF2-40B4-BE49-F238E27FC236}">
                <a16:creationId xmlns:a16="http://schemas.microsoft.com/office/drawing/2014/main" id="{FD1EE834-4B70-4715-8346-1C0298347EE0}"/>
              </a:ext>
            </a:extLst>
          </p:cNvPr>
          <p:cNvSpPr>
            <a:spLocks noGrp="1"/>
          </p:cNvSpPr>
          <p:nvPr>
            <p:ph idx="1"/>
          </p:nvPr>
        </p:nvSpPr>
        <p:spPr>
          <a:xfrm>
            <a:off x="432000" y="1046375"/>
            <a:ext cx="9198000" cy="5130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0088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ZA"/>
              <a:t>Add a footer</a:t>
            </a:r>
            <a:endParaRPr lang="en-ZA" dirty="0"/>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7" name="Content Placeholder 2">
            <a:extLst>
              <a:ext uri="{FF2B5EF4-FFF2-40B4-BE49-F238E27FC236}">
                <a16:creationId xmlns:a16="http://schemas.microsoft.com/office/drawing/2014/main" id="{EAE43F4C-1A64-4197-A44B-E6EB874E243B}"/>
              </a:ext>
            </a:extLst>
          </p:cNvPr>
          <p:cNvSpPr>
            <a:spLocks noGrp="1"/>
          </p:cNvSpPr>
          <p:nvPr>
            <p:ph sz="half" idx="1"/>
          </p:nvPr>
        </p:nvSpPr>
        <p:spPr>
          <a:xfrm>
            <a:off x="432000" y="1046376"/>
            <a:ext cx="4435831" cy="5130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a:extLst>
              <a:ext uri="{FF2B5EF4-FFF2-40B4-BE49-F238E27FC236}">
                <a16:creationId xmlns:a16="http://schemas.microsoft.com/office/drawing/2014/main" id="{D7B3F5B8-DC28-4878-AC9F-D434D7542D8F}"/>
              </a:ext>
            </a:extLst>
          </p:cNvPr>
          <p:cNvSpPr>
            <a:spLocks noGrp="1"/>
          </p:cNvSpPr>
          <p:nvPr>
            <p:ph sz="half" idx="2"/>
          </p:nvPr>
        </p:nvSpPr>
        <p:spPr>
          <a:xfrm>
            <a:off x="5194169" y="1046376"/>
            <a:ext cx="4435831" cy="5130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439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ZA"/>
              <a:t>Add a footer</a:t>
            </a:r>
            <a:endParaRPr lang="en-ZA" dirty="0"/>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7" name="Text Placeholder 2">
            <a:extLst>
              <a:ext uri="{FF2B5EF4-FFF2-40B4-BE49-F238E27FC236}">
                <a16:creationId xmlns:a16="http://schemas.microsoft.com/office/drawing/2014/main" id="{CB97B01E-88B2-448F-BD96-A1AAFA39AC1E}"/>
              </a:ext>
            </a:extLst>
          </p:cNvPr>
          <p:cNvSpPr>
            <a:spLocks noGrp="1"/>
          </p:cNvSpPr>
          <p:nvPr>
            <p:ph type="body" idx="1"/>
          </p:nvPr>
        </p:nvSpPr>
        <p:spPr>
          <a:xfrm>
            <a:off x="432000" y="1068420"/>
            <a:ext cx="4434840" cy="823912"/>
          </a:xfrm>
          <a:solidFill>
            <a:schemeClr val="tx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4">
            <a:extLst>
              <a:ext uri="{FF2B5EF4-FFF2-40B4-BE49-F238E27FC236}">
                <a16:creationId xmlns:a16="http://schemas.microsoft.com/office/drawing/2014/main" id="{40BADDE2-4EE6-41B4-804C-EBF680128B40}"/>
              </a:ext>
            </a:extLst>
          </p:cNvPr>
          <p:cNvSpPr>
            <a:spLocks noGrp="1"/>
          </p:cNvSpPr>
          <p:nvPr>
            <p:ph type="body" sz="quarter" idx="3"/>
          </p:nvPr>
        </p:nvSpPr>
        <p:spPr>
          <a:xfrm>
            <a:off x="5195160" y="1068420"/>
            <a:ext cx="4434840" cy="823912"/>
          </a:xfrm>
          <a:solidFill>
            <a:schemeClr val="tx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9" name="Content Placeholder 3">
            <a:extLst>
              <a:ext uri="{FF2B5EF4-FFF2-40B4-BE49-F238E27FC236}">
                <a16:creationId xmlns:a16="http://schemas.microsoft.com/office/drawing/2014/main" id="{BB0A14E0-899D-4594-BC9E-AE89BF0D3AB7}"/>
              </a:ext>
            </a:extLst>
          </p:cNvPr>
          <p:cNvSpPr>
            <a:spLocks noGrp="1"/>
          </p:cNvSpPr>
          <p:nvPr>
            <p:ph sz="half" idx="2"/>
          </p:nvPr>
        </p:nvSpPr>
        <p:spPr>
          <a:xfrm>
            <a:off x="432001" y="2096752"/>
            <a:ext cx="4434840" cy="40929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5">
            <a:extLst>
              <a:ext uri="{FF2B5EF4-FFF2-40B4-BE49-F238E27FC236}">
                <a16:creationId xmlns:a16="http://schemas.microsoft.com/office/drawing/2014/main" id="{2C699014-D902-4E9A-80CD-8D2BCFE67097}"/>
              </a:ext>
            </a:extLst>
          </p:cNvPr>
          <p:cNvSpPr>
            <a:spLocks noGrp="1"/>
          </p:cNvSpPr>
          <p:nvPr>
            <p:ph sz="quarter" idx="4"/>
          </p:nvPr>
        </p:nvSpPr>
        <p:spPr>
          <a:xfrm>
            <a:off x="5195160" y="2096752"/>
            <a:ext cx="4434840" cy="40929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346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a:lstStyle/>
          <a:p>
            <a:r>
              <a:rPr lang="en-ZA"/>
              <a:t>Add a footer</a:t>
            </a:r>
            <a:endParaRPr lang="en-ZA" dirty="0"/>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anchor="b"/>
          <a:lstStyle>
            <a:lvl1pPr>
              <a:defRPr sz="2800"/>
            </a:lvl1pPr>
          </a:lstStyle>
          <a:p>
            <a:r>
              <a:rPr lang="en-US" smtClean="0"/>
              <a:t>Click to edit Master title style</a:t>
            </a:r>
            <a:endParaRPr lang="en-US"/>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p:nvPr>
        </p:nvSpPr>
        <p:spPr>
          <a:xfrm>
            <a:off x="432001" y="2057400"/>
            <a:ext cx="3159612" cy="4126584"/>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0" name="Content Placeholder 2">
            <a:extLst>
              <a:ext uri="{FF2B5EF4-FFF2-40B4-BE49-F238E27FC236}">
                <a16:creationId xmlns:a16="http://schemas.microsoft.com/office/drawing/2014/main" id="{79F53EF1-D412-467C-B7CE-30536F140AE1}"/>
              </a:ext>
            </a:extLst>
          </p:cNvPr>
          <p:cNvSpPr>
            <a:spLocks noGrp="1"/>
          </p:cNvSpPr>
          <p:nvPr>
            <p:ph idx="1"/>
          </p:nvPr>
        </p:nvSpPr>
        <p:spPr>
          <a:xfrm>
            <a:off x="3770722" y="457201"/>
            <a:ext cx="6023727" cy="5726784"/>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2000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a:lstStyle/>
          <a:p>
            <a:r>
              <a:rPr lang="en-ZA"/>
              <a:t>Add a footer</a:t>
            </a:r>
            <a:endParaRPr lang="en-ZA" dirty="0"/>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anchor="b"/>
          <a:lstStyle>
            <a:lvl1pPr>
              <a:defRPr sz="2800"/>
            </a:lvl1pPr>
          </a:lstStyle>
          <a:p>
            <a:r>
              <a:rPr lang="en-US" smtClean="0"/>
              <a:t>Click to edit Master title style</a:t>
            </a:r>
            <a:endParaRPr lang="en-US"/>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p:nvPr>
        </p:nvSpPr>
        <p:spPr>
          <a:xfrm>
            <a:off x="432001" y="2057400"/>
            <a:ext cx="3159612" cy="4126584"/>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2" name="Picture Placeholder 2">
            <a:extLst>
              <a:ext uri="{FF2B5EF4-FFF2-40B4-BE49-F238E27FC236}">
                <a16:creationId xmlns:a16="http://schemas.microsoft.com/office/drawing/2014/main" id="{10319378-269C-406E-9B84-FCF22DA02EFF}"/>
              </a:ext>
            </a:extLst>
          </p:cNvPr>
          <p:cNvSpPr>
            <a:spLocks noGrp="1"/>
          </p:cNvSpPr>
          <p:nvPr>
            <p:ph type="pic" idx="1"/>
          </p:nvPr>
        </p:nvSpPr>
        <p:spPr>
          <a:xfrm>
            <a:off x="3788021" y="457201"/>
            <a:ext cx="5949868" cy="57267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302147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ZA"/>
              <a:t>Add a footer</a:t>
            </a:r>
            <a:endParaRPr lang="en-ZA" dirty="0"/>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5377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bwMode="auto">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mj-lt"/>
              </a:defRPr>
            </a:lvl1pPr>
          </a:lstStyle>
          <a:p>
            <a:r>
              <a:rPr lang="en-US" dirty="0"/>
              <a:t>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Slide Number Placeholder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218115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ZA" dirty="0"/>
              <a:t>Add a footer</a:t>
            </a:r>
          </a:p>
        </p:txBody>
      </p:sp>
      <p:sp>
        <p:nvSpPr>
          <p:cNvPr id="3" name="Slide Number Placeholder 2">
            <a:extLst>
              <a:ext uri="{FF2B5EF4-FFF2-40B4-BE49-F238E27FC236}">
                <a16:creationId xmlns:a16="http://schemas.microsoft.com/office/drawing/2014/main" id="{2310D190-B83D-438A-91BC-470C41B22A29}"/>
              </a:ext>
            </a:extLst>
          </p:cNvPr>
          <p:cNvSpPr>
            <a:spLocks noGrp="1"/>
          </p:cNvSpPr>
          <p:nvPr>
            <p:ph type="sldNum" sz="quarter" idx="1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13976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Large Image">
    <p:bg>
      <p:bgPr>
        <a:solidFill>
          <a:schemeClr val="bg1"/>
        </a:solidFill>
        <a:effectLst/>
      </p:bgPr>
    </p:bg>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mj-lt"/>
              </a:defRPr>
            </a:lvl1pPr>
          </a:lstStyle>
          <a:p>
            <a:r>
              <a:rPr lang="en-US" dirty="0"/>
              <a:t>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Slide Number Placeholder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409473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6" y="1807950"/>
            <a:ext cx="5184913" cy="432000"/>
          </a:xfrm>
        </p:spPr>
        <p:txBody>
          <a:bodyPr/>
          <a:lstStyle>
            <a:lvl1pPr algn="r">
              <a:defRPr>
                <a:solidFill>
                  <a:schemeClr val="tx1"/>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445000" y="2908300"/>
            <a:ext cx="5184800" cy="3283700"/>
          </a:xfrm>
          <a:solidFill>
            <a:schemeClr val="bg1"/>
          </a:solidFill>
        </p:spPr>
        <p:txBody>
          <a:bodyPr lIns="180000" tIns="252000" rIns="25200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3823393" y="1343906"/>
            <a:ext cx="3736800" cy="3933645"/>
          </a:xfrm>
          <a:solidFill>
            <a:schemeClr val="bg1"/>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a:lstStyle/>
          <a:p>
            <a:fld id="{19B51A1E-902D-48AF-9020-955120F399B6}" type="slidenum">
              <a:rPr lang="en-ZA" smtClean="0"/>
              <a:pPr/>
              <a:t>‹#›</a:t>
            </a:fld>
            <a:endParaRPr lang="en-ZA" dirty="0"/>
          </a:p>
        </p:txBody>
      </p:sp>
      <p:sp>
        <p:nvSpPr>
          <p:cNvPr id="9" name="Picture Placeholder 6">
            <a:extLst>
              <a:ext uri="{FF2B5EF4-FFF2-40B4-BE49-F238E27FC236}">
                <a16:creationId xmlns:a16="http://schemas.microsoft.com/office/drawing/2014/main"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6" name="Title 5">
            <a:extLst>
              <a:ext uri="{FF2B5EF4-FFF2-40B4-BE49-F238E27FC236}">
                <a16:creationId xmlns:a16="http://schemas.microsoft.com/office/drawing/2014/main" id="{7F4F1543-153D-4F77-A4A9-C9BBA1C2052E}"/>
              </a:ext>
            </a:extLst>
          </p:cNvPr>
          <p:cNvSpPr>
            <a:spLocks noGrp="1"/>
          </p:cNvSpPr>
          <p:nvPr>
            <p:ph type="title"/>
          </p:nvPr>
        </p:nvSpPr>
        <p:spPr>
          <a:xfrm>
            <a:off x="432000" y="432000"/>
            <a:ext cx="9131100" cy="432000"/>
          </a:xfrm>
        </p:spPr>
        <p:txBody>
          <a:bodyPr/>
          <a:lstStyle/>
          <a:p>
            <a:r>
              <a:rPr lang="en-US" smtClean="0"/>
              <a:t>Click to edit Master title style</a:t>
            </a:r>
            <a:endParaRPr lang="en-ZA" dirty="0"/>
          </a:p>
        </p:txBody>
      </p:sp>
      <p:sp>
        <p:nvSpPr>
          <p:cNvPr id="11" name="Subtitle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Tree>
    <p:extLst>
      <p:ext uri="{BB962C8B-B14F-4D97-AF65-F5344CB8AC3E}">
        <p14:creationId xmlns:p14="http://schemas.microsoft.com/office/powerpoint/2010/main" val="234719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432296"/>
            <a:ext cx="4500000" cy="527076"/>
          </a:xfrm>
          <a:solidFill>
            <a:schemeClr val="tx1"/>
          </a:solidFill>
        </p:spPr>
        <p:txBody>
          <a:bodyPr lIns="180000" tIns="3600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4500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5129800" y="1433105"/>
            <a:ext cx="4500000" cy="525283"/>
          </a:xfrm>
          <a:solidFill>
            <a:schemeClr val="tx1"/>
          </a:solidFill>
        </p:spPr>
        <p:txBody>
          <a:bodyPr lIns="180000" tIns="36000" anchor="ctr"/>
          <a:lstStyle>
            <a:lvl1pPr marL="0" indent="0">
              <a:buNone/>
              <a:defRPr sz="2400" b="1" spc="-150">
                <a:solidFill>
                  <a:schemeClr val="bg1"/>
                </a:solidFill>
                <a:latin typeface="+mj-lt"/>
              </a:defRPr>
            </a:lvl1pPr>
          </a:lstStyle>
          <a:p>
            <a:pPr lvl="0"/>
            <a:r>
              <a:rPr lang="en-US" smtClean="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5129800" y="2020359"/>
            <a:ext cx="4500000" cy="417089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ZA"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Enter your caption</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2" name="Slide Number Placeholder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a:lstStyle/>
          <a:p>
            <a:fld id="{19B51A1E-902D-48AF-9020-955120F399B6}" type="slidenum">
              <a:rPr lang="en-ZA" smtClean="0"/>
              <a:pPr/>
              <a:t>‹#›</a:t>
            </a:fld>
            <a:endParaRPr lang="en-ZA" dirty="0"/>
          </a:p>
        </p:txBody>
      </p:sp>
      <p:sp>
        <p:nvSpPr>
          <p:cNvPr id="5" name="Title 4">
            <a:extLst>
              <a:ext uri="{FF2B5EF4-FFF2-40B4-BE49-F238E27FC236}">
                <a16:creationId xmlns:a16="http://schemas.microsoft.com/office/drawing/2014/main" id="{16EFF903-F1F3-440A-B12C-9FD51606B03D}"/>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174360" y="2112793"/>
            <a:ext cx="6798250" cy="1674470"/>
          </a:xfrm>
        </p:spPr>
        <p:txBody>
          <a:bodyPr anchor="ctr"/>
          <a:lstStyle>
            <a:lvl1pPr algn="ctr">
              <a:lnSpc>
                <a:spcPct val="100000"/>
              </a:lnSpc>
              <a:defRPr sz="6000" b="1" cap="all" spc="-300" baseline="0">
                <a:solidFill>
                  <a:schemeClr val="tx1"/>
                </a:solidFill>
                <a:latin typeface="+mj-lt"/>
              </a:defRPr>
            </a:lvl1pPr>
          </a:lstStyle>
          <a:p>
            <a:r>
              <a:rPr lang="en-US" dirty="0"/>
              <a:t>Thank you</a:t>
            </a:r>
            <a:endParaRPr lang="en-ZA" dirty="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 Placeholder 5">
            <a:extLst>
              <a:ext uri="{FF2B5EF4-FFF2-40B4-BE49-F238E27FC236}">
                <a16:creationId xmlns:a16="http://schemas.microsoft.com/office/drawing/2014/main" id="{CA3EFDD3-A9D2-4EB6-BB2A-F6999D9F7EA6}"/>
              </a:ext>
            </a:extLst>
          </p:cNvPr>
          <p:cNvSpPr>
            <a:spLocks noGrp="1"/>
          </p:cNvSpPr>
          <p:nvPr>
            <p:ph type="body" sz="quarter" idx="15" hasCustomPrompt="1"/>
          </p:nvPr>
        </p:nvSpPr>
        <p:spPr>
          <a:xfrm>
            <a:off x="2174361" y="4035727"/>
            <a:ext cx="3329850" cy="382887"/>
          </a:xfrm>
        </p:spPr>
        <p:txBody>
          <a:bodyPr/>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a:r>
              <a:rPr lang="en-US" dirty="0"/>
              <a:t>Full Name</a:t>
            </a:r>
            <a:endParaRPr lang="en-ZA" dirty="0"/>
          </a:p>
        </p:txBody>
      </p:sp>
      <p:sp>
        <p:nvSpPr>
          <p:cNvPr id="12" name="Text Placeholder 6">
            <a:extLst>
              <a:ext uri="{FF2B5EF4-FFF2-40B4-BE49-F238E27FC236}">
                <a16:creationId xmlns:a16="http://schemas.microsoft.com/office/drawing/2014/main" id="{261ED1F7-B623-43D9-9BDA-8808C5CFAFFB}"/>
              </a:ext>
            </a:extLst>
          </p:cNvPr>
          <p:cNvSpPr>
            <a:spLocks noGrp="1"/>
          </p:cNvSpPr>
          <p:nvPr>
            <p:ph type="body" sz="quarter" idx="16" hasCustomPrompt="1"/>
          </p:nvPr>
        </p:nvSpPr>
        <p:spPr>
          <a:xfrm>
            <a:off x="6062268" y="4150118"/>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dirty="0"/>
              <a:t>Phone Number</a:t>
            </a:r>
            <a:endParaRPr lang="en-ZA" dirty="0"/>
          </a:p>
        </p:txBody>
      </p:sp>
      <p:sp>
        <p:nvSpPr>
          <p:cNvPr id="13" name="Text Placeholder 7">
            <a:extLst>
              <a:ext uri="{FF2B5EF4-FFF2-40B4-BE49-F238E27FC236}">
                <a16:creationId xmlns:a16="http://schemas.microsoft.com/office/drawing/2014/main" id="{E27366FC-4115-4122-9CE2-5FA9D424AD51}"/>
              </a:ext>
            </a:extLst>
          </p:cNvPr>
          <p:cNvSpPr>
            <a:spLocks noGrp="1"/>
          </p:cNvSpPr>
          <p:nvPr>
            <p:ph type="body" sz="quarter" idx="17" hasCustomPrompt="1"/>
          </p:nvPr>
        </p:nvSpPr>
        <p:spPr>
          <a:xfrm>
            <a:off x="6062268" y="4540691"/>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dirty="0"/>
              <a:t>Email or Social Media Handle</a:t>
            </a:r>
            <a:endParaRPr lang="en-ZA" dirty="0"/>
          </a:p>
        </p:txBody>
      </p:sp>
      <p:sp>
        <p:nvSpPr>
          <p:cNvPr id="14" name="Text Placeholder 8">
            <a:extLst>
              <a:ext uri="{FF2B5EF4-FFF2-40B4-BE49-F238E27FC236}">
                <a16:creationId xmlns:a16="http://schemas.microsoft.com/office/drawing/2014/main" id="{DEB36829-2F8B-4E22-AB6D-4111D18AF847}"/>
              </a:ext>
            </a:extLst>
          </p:cNvPr>
          <p:cNvSpPr>
            <a:spLocks noGrp="1"/>
          </p:cNvSpPr>
          <p:nvPr>
            <p:ph type="body" sz="quarter" idx="18" hasCustomPrompt="1"/>
          </p:nvPr>
        </p:nvSpPr>
        <p:spPr>
          <a:xfrm>
            <a:off x="6062268" y="4931263"/>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dirty="0"/>
              <a:t>Company Website</a:t>
            </a:r>
            <a:endParaRPr lang="en-ZA" dirty="0"/>
          </a:p>
        </p:txBody>
      </p:sp>
    </p:spTree>
    <p:extLst>
      <p:ext uri="{BB962C8B-B14F-4D97-AF65-F5344CB8AC3E}">
        <p14:creationId xmlns:p14="http://schemas.microsoft.com/office/powerpoint/2010/main" val="318901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solidFill>
              </a:defRPr>
            </a:lvl1pPr>
          </a:lstStyle>
          <a:p>
            <a:r>
              <a:rPr lang="en-ZA" dirty="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3442953D-28FC-41B5-A1BB-BB3BA7CA40BE}"/>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C8D0EF-1DB6-4ADC-8F31-5AE53BF5EAF4}"/>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a:extLst>
              <a:ext uri="{FF2B5EF4-FFF2-40B4-BE49-F238E27FC236}">
                <a16:creationId xmlns:a16="http://schemas.microsoft.com/office/drawing/2014/main" id="{62F208ED-79A0-4B2C-A5EE-9D27466BCA3F}"/>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r>
              <a:rPr lang="en-US" dirty="0"/>
              <a:t>Click to edit page title</a:t>
            </a:r>
            <a:endParaRPr lang="en-ZA" dirty="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r>
              <a:rPr lang="en-ZA"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47502" y="6401750"/>
            <a:ext cx="278418" cy="274324"/>
          </a:xfrm>
          <a:prstGeom prst="rect">
            <a:avLst/>
          </a:prstGeom>
        </p:spPr>
        <p:txBody>
          <a:bodyPr vert="horz" lIns="0" tIns="0" rIns="0" bIns="0" rtlCol="0" anchor="ctr"/>
          <a:lstStyle>
            <a:lvl1pPr algn="ctr">
              <a:defRPr sz="1200" i="1">
                <a:solidFill>
                  <a:schemeClr val="bg1"/>
                </a:solidFill>
              </a:defRPr>
            </a:lvl1pPr>
          </a:lstStyle>
          <a:p>
            <a:fld id="{19B51A1E-902D-48AF-9020-955120F399B6}" type="slidenum">
              <a:rPr lang="en-ZA" smtClean="0"/>
              <a:pPr/>
              <a:t>‹#›</a:t>
            </a:fld>
            <a:endParaRPr lang="en-ZA"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9630116" y="6346108"/>
            <a:ext cx="1662546" cy="404658"/>
          </a:xfrm>
          <a:prstGeom prst="rect">
            <a:avLst/>
          </a:prstGeom>
          <a:noFill/>
        </p:spPr>
        <p:txBody>
          <a:bodyPr wrap="square" lIns="0" tIns="36000" rIns="0" bIns="0" rtlCol="0">
            <a:spAutoFit/>
          </a:bodyPr>
          <a:lstStyle/>
          <a:p>
            <a:pPr algn="r">
              <a:lnSpc>
                <a:spcPts val="1400"/>
              </a:lnSpc>
            </a:pPr>
            <a:r>
              <a:rPr lang="en-ZA" sz="1600" b="1" spc="-100" baseline="0" dirty="0">
                <a:solidFill>
                  <a:schemeClr val="tx1">
                    <a:lumMod val="50000"/>
                    <a:lumOff val="50000"/>
                  </a:schemeClr>
                </a:solidFill>
                <a:latin typeface="Corbel" panose="020B0503020204020204" pitchFamily="34" charset="0"/>
              </a:rPr>
              <a:t>WOODGROVE</a:t>
            </a:r>
            <a:r>
              <a:rPr lang="en-ZA" sz="1600" b="1" spc="-100" baseline="0" dirty="0">
                <a:solidFill>
                  <a:schemeClr val="accent1"/>
                </a:solidFill>
                <a:latin typeface="Corbel" panose="020B0503020204020204" pitchFamily="34" charset="0"/>
              </a:rPr>
              <a:t> </a:t>
            </a:r>
            <a:r>
              <a:rPr lang="en-ZA" sz="1600" b="1" spc="-100" baseline="0" dirty="0">
                <a:solidFill>
                  <a:schemeClr val="tx1"/>
                </a:solidFill>
                <a:latin typeface="Corbel" panose="020B0503020204020204" pitchFamily="34" charset="0"/>
              </a:rPr>
              <a:t>BANK</a:t>
            </a:r>
          </a:p>
        </p:txBody>
      </p:sp>
      <p:sp>
        <p:nvSpPr>
          <p:cNvPr id="8" name="Rectangle 7">
            <a:extLst>
              <a:ext uri="{FF2B5EF4-FFF2-40B4-BE49-F238E27FC236}">
                <a16:creationId xmlns:a16="http://schemas.microsoft.com/office/drawing/2014/main" id="{6B322F68-670D-45A0-A54F-7E70BCEAED3F}"/>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a:extLst>
              <a:ext uri="{FF2B5EF4-FFF2-40B4-BE49-F238E27FC236}">
                <a16:creationId xmlns:a16="http://schemas.microsoft.com/office/drawing/2014/main" id="{E69B5F15-353A-4344-8D61-F4E25AA9FB6C}"/>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2FA0C0AA-FCE8-4A7F-928A-54C96BBA9053}"/>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5" r:id="rId5"/>
    <p:sldLayoutId id="2147483659" r:id="rId6"/>
    <p:sldLayoutId id="2147483660" r:id="rId7"/>
    <p:sldLayoutId id="2147483664" r:id="rId8"/>
    <p:sldLayoutId id="2147483650" r:id="rId9"/>
    <p:sldLayoutId id="2147483656" r:id="rId10"/>
    <p:sldLayoutId id="2147483657" r:id="rId11"/>
    <p:sldLayoutId id="2147483654" r:id="rId12"/>
    <p:sldLayoutId id="2147483666" r:id="rId13"/>
    <p:sldLayoutId id="2147483667" r:id="rId14"/>
    <p:sldLayoutId id="2147483668" r:id="rId15"/>
    <p:sldLayoutId id="2147483669" r:id="rId16"/>
    <p:sldLayoutId id="2147483670" r:id="rId17"/>
    <p:sldLayoutId id="2147483671" r:id="rId18"/>
    <p:sldLayoutId id="2147483672" r:id="rId19"/>
    <p:sldLayoutId id="2147483655" r:id="rId20"/>
  </p:sldLayoutIdLst>
  <p:hf hdr="0" ftr="0" dt="0"/>
  <p:txStyles>
    <p:title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L4cGwfzM5C8"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qjiSot4djJ0" TargetMode="External"/><Relationship Id="rId2" Type="http://schemas.openxmlformats.org/officeDocument/2006/relationships/image" Target="../media/image18.jpeg"/><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ZL-5uyp44WA"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BvA0J_2ZpIQ"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4.jpeg"/><Relationship Id="rId5" Type="http://schemas.openxmlformats.org/officeDocument/2006/relationships/hyperlink" Target="http://www.youtube.com/watch?v=qCXUbQ4JjXI" TargetMode="Externa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Wood piece cut through the middle">
            <a:extLst>
              <a:ext uri="{FF2B5EF4-FFF2-40B4-BE49-F238E27FC236}">
                <a16:creationId xmlns:a16="http://schemas.microsoft.com/office/drawing/2014/main" id="{C0BA96B3-F713-41B0-A2E3-15E9039E4743}"/>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9980476" y="0"/>
            <a:ext cx="2211524" cy="6858000"/>
          </a:xfr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1443128" y="1077579"/>
            <a:ext cx="6798250" cy="1674470"/>
          </a:xfrm>
        </p:spPr>
        <p:txBody>
          <a:bodyPr/>
          <a:lstStyle/>
          <a:p>
            <a:r>
              <a:rPr lang="en-ZA" dirty="0" smtClean="0"/>
              <a:t>The civil war</a:t>
            </a:r>
            <a:br>
              <a:rPr lang="en-ZA" dirty="0" smtClean="0"/>
            </a:br>
            <a:r>
              <a:rPr lang="en-ZA" dirty="0" smtClean="0"/>
              <a:t/>
            </a:r>
            <a:br>
              <a:rPr lang="en-ZA" dirty="0" smtClean="0"/>
            </a:br>
            <a:r>
              <a:rPr lang="en-ZA" dirty="0" smtClean="0"/>
              <a:t>1861-1865</a:t>
            </a:r>
            <a:endParaRPr lang="en-ZA" dirty="0"/>
          </a:p>
        </p:txBody>
      </p:sp>
      <p:pic>
        <p:nvPicPr>
          <p:cNvPr id="8" name="Picture 2" descr="http://danmillerinpanama.files.wordpress.com/2011/12/civil-war-soldiers.jpg">
            <a:hlinkClick r:id="rId3"/>
          </p:cNvPr>
          <p:cNvPicPr>
            <a:picLocks noChangeAspect="1" noChangeArrowheads="1"/>
          </p:cNvPicPr>
          <p:nvPr/>
        </p:nvPicPr>
        <p:blipFill>
          <a:blip r:embed="rId4"/>
          <a:srcRect/>
          <a:stretch>
            <a:fillRect/>
          </a:stretch>
        </p:blipFill>
        <p:spPr bwMode="auto">
          <a:xfrm>
            <a:off x="898502" y="1944414"/>
            <a:ext cx="3606823" cy="3494362"/>
          </a:xfrm>
          <a:prstGeom prst="rect">
            <a:avLst/>
          </a:prstGeom>
          <a:noFill/>
        </p:spPr>
      </p:pic>
    </p:spTree>
    <p:extLst>
      <p:ext uri="{BB962C8B-B14F-4D97-AF65-F5344CB8AC3E}">
        <p14:creationId xmlns:p14="http://schemas.microsoft.com/office/powerpoint/2010/main" val="389996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CIVIL WAR = American vs. American</a:t>
            </a:r>
            <a:endParaRPr lang="en-US" dirty="0">
              <a:solidFill>
                <a:srgbClr val="FF0000"/>
              </a:solidFill>
            </a:endParaRPr>
          </a:p>
        </p:txBody>
      </p:sp>
      <p:sp>
        <p:nvSpPr>
          <p:cNvPr id="3" name="Content Placeholder 2"/>
          <p:cNvSpPr>
            <a:spLocks noGrp="1"/>
          </p:cNvSpPr>
          <p:nvPr>
            <p:ph sz="half" idx="1"/>
          </p:nvPr>
        </p:nvSpPr>
        <p:spPr>
          <a:xfrm>
            <a:off x="432000" y="1072055"/>
            <a:ext cx="7072386" cy="5499045"/>
          </a:xfrm>
        </p:spPr>
        <p:txBody>
          <a:bodyPr>
            <a:normAutofit/>
          </a:bodyPr>
          <a:lstStyle/>
          <a:p>
            <a:r>
              <a:rPr lang="en-US" sz="2000" dirty="0" smtClean="0"/>
              <a:t>WHAT MAKES THIS WAR UNIQUE…</a:t>
            </a:r>
          </a:p>
          <a:p>
            <a:endParaRPr lang="en-US" sz="2000" dirty="0" smtClean="0"/>
          </a:p>
          <a:p>
            <a:r>
              <a:rPr lang="en-US" sz="2000" dirty="0" smtClean="0">
                <a:solidFill>
                  <a:srgbClr val="FF0000"/>
                </a:solidFill>
              </a:rPr>
              <a:t>Not just war b/t states, often… </a:t>
            </a:r>
          </a:p>
          <a:p>
            <a:pPr lvl="1"/>
            <a:r>
              <a:rPr lang="en-US" sz="2000" dirty="0" smtClean="0">
                <a:solidFill>
                  <a:srgbClr val="FF0000"/>
                </a:solidFill>
              </a:rPr>
              <a:t>brother vs. brother</a:t>
            </a:r>
          </a:p>
          <a:p>
            <a:pPr lvl="1"/>
            <a:r>
              <a:rPr lang="en-US" sz="2000" dirty="0" smtClean="0">
                <a:solidFill>
                  <a:srgbClr val="FF0000"/>
                </a:solidFill>
              </a:rPr>
              <a:t>parents vs. children</a:t>
            </a:r>
          </a:p>
          <a:p>
            <a:pPr lvl="1"/>
            <a:r>
              <a:rPr lang="en-US" sz="2000" dirty="0" smtClean="0">
                <a:solidFill>
                  <a:srgbClr val="FF0000"/>
                </a:solidFill>
              </a:rPr>
              <a:t>neighbor vs. neighbor</a:t>
            </a:r>
          </a:p>
          <a:p>
            <a:r>
              <a:rPr lang="en-US" sz="2000" dirty="0" smtClean="0"/>
              <a:t>Lincoln’s wife had family  in the Confederate Army</a:t>
            </a:r>
          </a:p>
          <a:p>
            <a:r>
              <a:rPr lang="en-US" sz="2000" dirty="0" smtClean="0"/>
              <a:t>Sen. John Crittenden, KT</a:t>
            </a:r>
          </a:p>
          <a:p>
            <a:pPr lvl="1"/>
            <a:r>
              <a:rPr lang="en-US" sz="2000" dirty="0" smtClean="0"/>
              <a:t>Sons became generals… </a:t>
            </a:r>
          </a:p>
          <a:p>
            <a:pPr lvl="2"/>
            <a:r>
              <a:rPr lang="en-US" sz="2000" dirty="0" smtClean="0"/>
              <a:t>1 on each side!</a:t>
            </a:r>
          </a:p>
          <a:p>
            <a:r>
              <a:rPr lang="en-US" sz="2000" dirty="0" smtClean="0">
                <a:solidFill>
                  <a:srgbClr val="FF0000"/>
                </a:solidFill>
              </a:rPr>
              <a:t>Officers all schooled, fought, and served w/ each other</a:t>
            </a:r>
          </a:p>
          <a:p>
            <a:pPr lvl="1"/>
            <a:r>
              <a:rPr lang="en-US" sz="2000" dirty="0" smtClean="0">
                <a:solidFill>
                  <a:srgbClr val="FF0000"/>
                </a:solidFill>
              </a:rPr>
              <a:t>Never dreamed command forces against one another!</a:t>
            </a:r>
          </a:p>
          <a:p>
            <a:pPr lvl="1"/>
            <a:endParaRPr lang="en-US" sz="2000" dirty="0"/>
          </a:p>
          <a:p>
            <a:pPr lvl="1"/>
            <a:endParaRPr lang="en-US" sz="2000" dirty="0" smtClean="0"/>
          </a:p>
          <a:p>
            <a:pPr lvl="1"/>
            <a:r>
              <a:rPr lang="en-US" sz="2000" dirty="0" smtClean="0"/>
              <a:t>Every person that died in this war was an AMERICAN</a:t>
            </a:r>
          </a:p>
        </p:txBody>
      </p:sp>
      <p:pic>
        <p:nvPicPr>
          <p:cNvPr id="8" name="Shape 57" descr="http://www-tc.pbs.org/wnet/need-to-know/files/2010/12/SecessionWithoutSlavery.jpg"/>
          <p:cNvPicPr preferRelativeResize="0"/>
          <p:nvPr/>
        </p:nvPicPr>
        <p:blipFill>
          <a:blip r:embed="rId3">
            <a:alphaModFix/>
          </a:blip>
          <a:stretch>
            <a:fillRect/>
          </a:stretch>
        </p:blipFill>
        <p:spPr>
          <a:xfrm>
            <a:off x="6510830" y="1292772"/>
            <a:ext cx="5292287" cy="4719145"/>
          </a:xfrm>
          <a:prstGeom prst="rect">
            <a:avLst/>
          </a:prstGeom>
          <a:noFill/>
          <a:ln>
            <a:noFill/>
          </a:ln>
        </p:spPr>
      </p:pic>
    </p:spTree>
    <p:extLst>
      <p:ext uri="{BB962C8B-B14F-4D97-AF65-F5344CB8AC3E}">
        <p14:creationId xmlns:p14="http://schemas.microsoft.com/office/powerpoint/2010/main" val="18402858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down)">
                                      <p:cBhvr>
                                        <p:cTn id="40" dur="500"/>
                                        <p:tgtEl>
                                          <p:spTgt spid="3">
                                            <p:txEl>
                                              <p:pRg st="8" end="8"/>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down)">
                                      <p:cBhvr>
                                        <p:cTn id="43" dur="500"/>
                                        <p:tgtEl>
                                          <p:spTgt spid="3">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wipe(down)">
                                      <p:cBhvr>
                                        <p:cTn id="48" dur="500"/>
                                        <p:tgtEl>
                                          <p:spTgt spid="3">
                                            <p:txEl>
                                              <p:pRg st="10" end="10"/>
                                            </p:tx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wipe(down)">
                                      <p:cBhvr>
                                        <p:cTn id="51" dur="500"/>
                                        <p:tgtEl>
                                          <p:spTgt spid="3">
                                            <p:txEl>
                                              <p:pRg st="11" end="11"/>
                                            </p:txEl>
                                          </p:spTgt>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
                                            <p:txEl>
                                              <p:pRg st="14" end="14"/>
                                            </p:txEl>
                                          </p:spTgt>
                                        </p:tgtEl>
                                        <p:attrNameLst>
                                          <p:attrName>style.visibility</p:attrName>
                                        </p:attrNameLst>
                                      </p:cBhvr>
                                      <p:to>
                                        <p:strVal val="visible"/>
                                      </p:to>
                                    </p:set>
                                    <p:animEffect transition="in" filter="wipe(down)">
                                      <p:cBhvr>
                                        <p:cTn id="5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Comparing North and South</a:t>
            </a:r>
            <a:endParaRPr lang="en-US" dirty="0">
              <a:solidFill>
                <a:srgbClr val="FF0000"/>
              </a:solidFill>
            </a:endParaRPr>
          </a:p>
        </p:txBody>
      </p:sp>
      <p:sp>
        <p:nvSpPr>
          <p:cNvPr id="5" name="Text Placeholder 4"/>
          <p:cNvSpPr>
            <a:spLocks noGrp="1"/>
          </p:cNvSpPr>
          <p:nvPr>
            <p:ph type="body" idx="1"/>
          </p:nvPr>
        </p:nvSpPr>
        <p:spPr>
          <a:xfrm>
            <a:off x="432000" y="1068420"/>
            <a:ext cx="4434840" cy="497621"/>
          </a:xfrm>
        </p:spPr>
        <p:txBody>
          <a:bodyPr/>
          <a:lstStyle/>
          <a:p>
            <a:r>
              <a:rPr lang="en-US" dirty="0" smtClean="0">
                <a:solidFill>
                  <a:srgbClr val="FF0000"/>
                </a:solidFill>
              </a:rPr>
              <a:t>The North – Wash DC (capitol)</a:t>
            </a:r>
            <a:endParaRPr lang="en-US" dirty="0">
              <a:solidFill>
                <a:srgbClr val="FF0000"/>
              </a:solidFill>
            </a:endParaRPr>
          </a:p>
        </p:txBody>
      </p:sp>
      <p:sp>
        <p:nvSpPr>
          <p:cNvPr id="7" name="Text Placeholder 6"/>
          <p:cNvSpPr>
            <a:spLocks noGrp="1"/>
          </p:cNvSpPr>
          <p:nvPr>
            <p:ph type="body" sz="half" idx="3"/>
          </p:nvPr>
        </p:nvSpPr>
        <p:spPr>
          <a:xfrm>
            <a:off x="5195160" y="1068420"/>
            <a:ext cx="5294164" cy="497621"/>
          </a:xfrm>
        </p:spPr>
        <p:txBody>
          <a:bodyPr/>
          <a:lstStyle/>
          <a:p>
            <a:r>
              <a:rPr lang="en-US" dirty="0" smtClean="0">
                <a:solidFill>
                  <a:srgbClr val="FF0000"/>
                </a:solidFill>
              </a:rPr>
              <a:t>The South - Richmond, VA (capitol)</a:t>
            </a:r>
            <a:endParaRPr lang="en-US" dirty="0">
              <a:solidFill>
                <a:srgbClr val="FF0000"/>
              </a:solidFill>
            </a:endParaRPr>
          </a:p>
        </p:txBody>
      </p:sp>
      <p:sp>
        <p:nvSpPr>
          <p:cNvPr id="6" name="Content Placeholder 5"/>
          <p:cNvSpPr>
            <a:spLocks noGrp="1"/>
          </p:cNvSpPr>
          <p:nvPr>
            <p:ph sz="quarter" idx="2"/>
          </p:nvPr>
        </p:nvSpPr>
        <p:spPr>
          <a:xfrm>
            <a:off x="432000" y="1681655"/>
            <a:ext cx="4434840" cy="4813738"/>
          </a:xfrm>
        </p:spPr>
        <p:txBody>
          <a:bodyPr>
            <a:normAutofit/>
          </a:bodyPr>
          <a:lstStyle/>
          <a:p>
            <a:r>
              <a:rPr lang="en-US" dirty="0" smtClean="0">
                <a:solidFill>
                  <a:srgbClr val="FF0000"/>
                </a:solidFill>
              </a:rPr>
              <a:t>Advantages </a:t>
            </a:r>
          </a:p>
          <a:p>
            <a:pPr lvl="1"/>
            <a:r>
              <a:rPr lang="en-US" dirty="0" smtClean="0">
                <a:solidFill>
                  <a:srgbClr val="FF0000"/>
                </a:solidFill>
              </a:rPr>
              <a:t>Larger population (22 million people)</a:t>
            </a:r>
          </a:p>
          <a:p>
            <a:pPr lvl="1"/>
            <a:r>
              <a:rPr lang="en-US" dirty="0" smtClean="0">
                <a:solidFill>
                  <a:srgbClr val="FF0000"/>
                </a:solidFill>
              </a:rPr>
              <a:t>More industry</a:t>
            </a:r>
          </a:p>
          <a:p>
            <a:pPr lvl="1"/>
            <a:r>
              <a:rPr lang="en-US" dirty="0" smtClean="0">
                <a:solidFill>
                  <a:srgbClr val="FF0000"/>
                </a:solidFill>
              </a:rPr>
              <a:t>More national resources</a:t>
            </a:r>
          </a:p>
          <a:p>
            <a:pPr lvl="1"/>
            <a:r>
              <a:rPr lang="en-US" dirty="0" smtClean="0">
                <a:solidFill>
                  <a:srgbClr val="FF0000"/>
                </a:solidFill>
              </a:rPr>
              <a:t>More ships and kept almost whole navy!</a:t>
            </a:r>
          </a:p>
          <a:p>
            <a:pPr lvl="1"/>
            <a:r>
              <a:rPr lang="en-US" dirty="0" smtClean="0">
                <a:solidFill>
                  <a:srgbClr val="FF0000"/>
                </a:solidFill>
              </a:rPr>
              <a:t>Controlled most of the railways</a:t>
            </a:r>
          </a:p>
          <a:p>
            <a:endParaRPr lang="en-US" dirty="0" smtClean="0">
              <a:solidFill>
                <a:srgbClr val="FF0000"/>
              </a:solidFill>
            </a:endParaRPr>
          </a:p>
          <a:p>
            <a:r>
              <a:rPr lang="en-US" dirty="0" smtClean="0">
                <a:solidFill>
                  <a:srgbClr val="FF0000"/>
                </a:solidFill>
              </a:rPr>
              <a:t>Disadvantages</a:t>
            </a:r>
          </a:p>
          <a:p>
            <a:pPr lvl="1"/>
            <a:r>
              <a:rPr lang="en-US" dirty="0" smtClean="0">
                <a:solidFill>
                  <a:srgbClr val="FF0000"/>
                </a:solidFill>
              </a:rPr>
              <a:t>Have to invade and hold south to bring them back</a:t>
            </a:r>
          </a:p>
          <a:p>
            <a:pPr lvl="1"/>
            <a:r>
              <a:rPr lang="en-US" dirty="0" smtClean="0">
                <a:solidFill>
                  <a:srgbClr val="FF0000"/>
                </a:solidFill>
              </a:rPr>
              <a:t>Southern support was much stronger 4 going to war</a:t>
            </a:r>
          </a:p>
          <a:p>
            <a:pPr marL="0" indent="0">
              <a:buNone/>
            </a:pPr>
            <a:endParaRPr lang="en-US" dirty="0"/>
          </a:p>
        </p:txBody>
      </p:sp>
      <p:sp>
        <p:nvSpPr>
          <p:cNvPr id="8" name="Content Placeholder 7"/>
          <p:cNvSpPr>
            <a:spLocks noGrp="1"/>
          </p:cNvSpPr>
          <p:nvPr>
            <p:ph sz="quarter" idx="4"/>
          </p:nvPr>
        </p:nvSpPr>
        <p:spPr>
          <a:xfrm>
            <a:off x="5195160" y="1681655"/>
            <a:ext cx="4434840" cy="4813738"/>
          </a:xfrm>
        </p:spPr>
        <p:txBody>
          <a:bodyPr>
            <a:normAutofit/>
          </a:bodyPr>
          <a:lstStyle/>
          <a:p>
            <a:r>
              <a:rPr lang="en-US" dirty="0" smtClean="0">
                <a:solidFill>
                  <a:srgbClr val="FF0000"/>
                </a:solidFill>
              </a:rPr>
              <a:t>Advantages</a:t>
            </a:r>
          </a:p>
          <a:p>
            <a:pPr lvl="1"/>
            <a:r>
              <a:rPr lang="en-US" dirty="0" smtClean="0">
                <a:solidFill>
                  <a:srgbClr val="FF0000"/>
                </a:solidFill>
              </a:rPr>
              <a:t>Stronger support across as a whole</a:t>
            </a:r>
          </a:p>
          <a:p>
            <a:pPr lvl="1"/>
            <a:r>
              <a:rPr lang="en-US" dirty="0" smtClean="0">
                <a:solidFill>
                  <a:srgbClr val="FF0000"/>
                </a:solidFill>
              </a:rPr>
              <a:t>Familiar territory</a:t>
            </a:r>
          </a:p>
          <a:p>
            <a:pPr lvl="1"/>
            <a:r>
              <a:rPr lang="en-US" dirty="0" smtClean="0">
                <a:solidFill>
                  <a:srgbClr val="FF0000"/>
                </a:solidFill>
              </a:rPr>
              <a:t>Pride</a:t>
            </a:r>
          </a:p>
          <a:p>
            <a:pPr lvl="2"/>
            <a:r>
              <a:rPr lang="en-US" dirty="0" smtClean="0">
                <a:solidFill>
                  <a:srgbClr val="FF0000"/>
                </a:solidFill>
              </a:rPr>
              <a:t>Defending home, land, way of life… lot to fight for</a:t>
            </a:r>
          </a:p>
          <a:p>
            <a:pPr lvl="1"/>
            <a:r>
              <a:rPr lang="en-US" dirty="0" smtClean="0">
                <a:solidFill>
                  <a:srgbClr val="FF0000"/>
                </a:solidFill>
              </a:rPr>
              <a:t>Better military leadership</a:t>
            </a:r>
          </a:p>
          <a:p>
            <a:endParaRPr lang="en-US" dirty="0" smtClean="0">
              <a:solidFill>
                <a:srgbClr val="FF0000"/>
              </a:solidFill>
            </a:endParaRPr>
          </a:p>
          <a:p>
            <a:r>
              <a:rPr lang="en-US" dirty="0" smtClean="0">
                <a:solidFill>
                  <a:srgbClr val="FF0000"/>
                </a:solidFill>
              </a:rPr>
              <a:t>Disadvantages</a:t>
            </a:r>
          </a:p>
          <a:p>
            <a:pPr lvl="1"/>
            <a:r>
              <a:rPr lang="en-US" dirty="0" smtClean="0">
                <a:solidFill>
                  <a:srgbClr val="FF0000"/>
                </a:solidFill>
              </a:rPr>
              <a:t>Smaller population (9 million people)</a:t>
            </a:r>
          </a:p>
          <a:p>
            <a:pPr lvl="1"/>
            <a:r>
              <a:rPr lang="en-US" dirty="0" smtClean="0">
                <a:solidFill>
                  <a:srgbClr val="FF0000"/>
                </a:solidFill>
              </a:rPr>
              <a:t>Few factories</a:t>
            </a:r>
          </a:p>
          <a:p>
            <a:pPr lvl="1"/>
            <a:r>
              <a:rPr lang="en-US" dirty="0" smtClean="0">
                <a:solidFill>
                  <a:srgbClr val="FF0000"/>
                </a:solidFill>
              </a:rPr>
              <a:t>Farms were cash crop… not food farms</a:t>
            </a:r>
          </a:p>
          <a:p>
            <a:pPr lvl="1"/>
            <a:r>
              <a:rPr lang="en-US" dirty="0" smtClean="0">
                <a:solidFill>
                  <a:srgbClr val="FF0000"/>
                </a:solidFill>
              </a:rPr>
              <a:t>Little rail control</a:t>
            </a:r>
          </a:p>
          <a:p>
            <a:pPr lvl="2"/>
            <a:r>
              <a:rPr lang="en-US" dirty="0" smtClean="0">
                <a:solidFill>
                  <a:srgbClr val="FF0000"/>
                </a:solidFill>
              </a:rPr>
              <a:t>Can’t get supplies where you need them</a:t>
            </a:r>
          </a:p>
          <a:p>
            <a:endParaRPr lang="en-US" dirty="0"/>
          </a:p>
        </p:txBody>
      </p:sp>
    </p:spTree>
    <p:extLst>
      <p:ext uri="{BB962C8B-B14F-4D97-AF65-F5344CB8AC3E}">
        <p14:creationId xmlns:p14="http://schemas.microsoft.com/office/powerpoint/2010/main" val="12464027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5">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down)">
                                      <p:cBhvr>
                                        <p:cTn id="23" dur="500"/>
                                        <p:tgtEl>
                                          <p:spTgt spid="6">
                                            <p:txEl>
                                              <p:pRg st="0" end="0"/>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ipe(down)">
                                      <p:cBhvr>
                                        <p:cTn id="26" dur="500"/>
                                        <p:tgtEl>
                                          <p:spTgt spid="6">
                                            <p:txEl>
                                              <p:pRg st="1" end="1"/>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down)">
                                      <p:cBhvr>
                                        <p:cTn id="29" dur="500"/>
                                        <p:tgtEl>
                                          <p:spTgt spid="6">
                                            <p:txEl>
                                              <p:pRg st="2" end="2"/>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down)">
                                      <p:cBhvr>
                                        <p:cTn id="32" dur="500"/>
                                        <p:tgtEl>
                                          <p:spTgt spid="6">
                                            <p:txEl>
                                              <p:pRg st="3" end="3"/>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wipe(down)">
                                      <p:cBhvr>
                                        <p:cTn id="35" dur="500"/>
                                        <p:tgtEl>
                                          <p:spTgt spid="6">
                                            <p:txEl>
                                              <p:pRg st="4" end="4"/>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Effect transition="in" filter="wipe(down)">
                                      <p:cBhvr>
                                        <p:cTn id="38" dur="500"/>
                                        <p:tgtEl>
                                          <p:spTgt spid="6">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wipe(down)">
                                      <p:cBhvr>
                                        <p:cTn id="43" dur="500"/>
                                        <p:tgtEl>
                                          <p:spTgt spid="6">
                                            <p:txEl>
                                              <p:pRg st="7" end="7"/>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6">
                                            <p:txEl>
                                              <p:pRg st="8" end="8"/>
                                            </p:txEl>
                                          </p:spTgt>
                                        </p:tgtEl>
                                        <p:attrNameLst>
                                          <p:attrName>style.visibility</p:attrName>
                                        </p:attrNameLst>
                                      </p:cBhvr>
                                      <p:to>
                                        <p:strVal val="visible"/>
                                      </p:to>
                                    </p:set>
                                    <p:animEffect transition="in" filter="wipe(down)">
                                      <p:cBhvr>
                                        <p:cTn id="46" dur="500"/>
                                        <p:tgtEl>
                                          <p:spTgt spid="6">
                                            <p:txEl>
                                              <p:pRg st="8" end="8"/>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Effect transition="in" filter="wipe(down)">
                                      <p:cBhvr>
                                        <p:cTn id="49" dur="500"/>
                                        <p:tgtEl>
                                          <p:spTgt spid="6">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7">
                                            <p:bg/>
                                          </p:spTgt>
                                        </p:tgtEl>
                                        <p:attrNameLst>
                                          <p:attrName>style.visibility</p:attrName>
                                        </p:attrNameLst>
                                      </p:cBhvr>
                                      <p:to>
                                        <p:strVal val="visible"/>
                                      </p:to>
                                    </p:set>
                                    <p:anim calcmode="lin" valueType="num">
                                      <p:cBhvr additive="base">
                                        <p:cTn id="54" dur="500" fill="hold"/>
                                        <p:tgtEl>
                                          <p:spTgt spid="7">
                                            <p:bg/>
                                          </p:spTgt>
                                        </p:tgtEl>
                                        <p:attrNameLst>
                                          <p:attrName>ppt_x</p:attrName>
                                        </p:attrNameLst>
                                      </p:cBhvr>
                                      <p:tavLst>
                                        <p:tav tm="0">
                                          <p:val>
                                            <p:strVal val="#ppt_x"/>
                                          </p:val>
                                        </p:tav>
                                        <p:tav tm="100000">
                                          <p:val>
                                            <p:strVal val="#ppt_x"/>
                                          </p:val>
                                        </p:tav>
                                      </p:tavLst>
                                    </p:anim>
                                    <p:anim calcmode="lin" valueType="num">
                                      <p:cBhvr additive="base">
                                        <p:cTn id="55" dur="500" fill="hold"/>
                                        <p:tgtEl>
                                          <p:spTgt spid="7">
                                            <p:bg/>
                                          </p:spTgt>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
                                            <p:txEl>
                                              <p:pRg st="0" end="0"/>
                                            </p:txEl>
                                          </p:spTgt>
                                        </p:tgtEl>
                                        <p:attrNameLst>
                                          <p:attrName>style.visibility</p:attrName>
                                        </p:attrNameLst>
                                      </p:cBhvr>
                                      <p:to>
                                        <p:strVal val="visible"/>
                                      </p:to>
                                    </p:set>
                                    <p:anim calcmode="lin" valueType="num">
                                      <p:cBhvr additive="base">
                                        <p:cTn id="5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8">
                                            <p:txEl>
                                              <p:pRg st="0" end="0"/>
                                            </p:txEl>
                                          </p:spTgt>
                                        </p:tgtEl>
                                        <p:attrNameLst>
                                          <p:attrName>style.visibility</p:attrName>
                                        </p:attrNameLst>
                                      </p:cBhvr>
                                      <p:to>
                                        <p:strVal val="visible"/>
                                      </p:to>
                                    </p:set>
                                    <p:animEffect transition="in" filter="wipe(down)">
                                      <p:cBhvr>
                                        <p:cTn id="64" dur="500"/>
                                        <p:tgtEl>
                                          <p:spTgt spid="8">
                                            <p:txEl>
                                              <p:pRg st="0" end="0"/>
                                            </p:txEl>
                                          </p:spTgt>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8">
                                            <p:txEl>
                                              <p:pRg st="1" end="1"/>
                                            </p:txEl>
                                          </p:spTgt>
                                        </p:tgtEl>
                                        <p:attrNameLst>
                                          <p:attrName>style.visibility</p:attrName>
                                        </p:attrNameLst>
                                      </p:cBhvr>
                                      <p:to>
                                        <p:strVal val="visible"/>
                                      </p:to>
                                    </p:set>
                                    <p:animEffect transition="in" filter="wipe(down)">
                                      <p:cBhvr>
                                        <p:cTn id="67" dur="500"/>
                                        <p:tgtEl>
                                          <p:spTgt spid="8">
                                            <p:txEl>
                                              <p:pRg st="1" end="1"/>
                                            </p:txEl>
                                          </p:spTgt>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8">
                                            <p:txEl>
                                              <p:pRg st="2" end="2"/>
                                            </p:txEl>
                                          </p:spTgt>
                                        </p:tgtEl>
                                        <p:attrNameLst>
                                          <p:attrName>style.visibility</p:attrName>
                                        </p:attrNameLst>
                                      </p:cBhvr>
                                      <p:to>
                                        <p:strVal val="visible"/>
                                      </p:to>
                                    </p:set>
                                    <p:animEffect transition="in" filter="wipe(down)">
                                      <p:cBhvr>
                                        <p:cTn id="70" dur="500"/>
                                        <p:tgtEl>
                                          <p:spTgt spid="8">
                                            <p:txEl>
                                              <p:pRg st="2" end="2"/>
                                            </p:txEl>
                                          </p:spTgt>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8">
                                            <p:txEl>
                                              <p:pRg st="3" end="3"/>
                                            </p:txEl>
                                          </p:spTgt>
                                        </p:tgtEl>
                                        <p:attrNameLst>
                                          <p:attrName>style.visibility</p:attrName>
                                        </p:attrNameLst>
                                      </p:cBhvr>
                                      <p:to>
                                        <p:strVal val="visible"/>
                                      </p:to>
                                    </p:set>
                                    <p:animEffect transition="in" filter="wipe(down)">
                                      <p:cBhvr>
                                        <p:cTn id="73" dur="500"/>
                                        <p:tgtEl>
                                          <p:spTgt spid="8">
                                            <p:txEl>
                                              <p:pRg st="3" end="3"/>
                                            </p:txEl>
                                          </p:spTgt>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8">
                                            <p:txEl>
                                              <p:pRg st="4" end="4"/>
                                            </p:txEl>
                                          </p:spTgt>
                                        </p:tgtEl>
                                        <p:attrNameLst>
                                          <p:attrName>style.visibility</p:attrName>
                                        </p:attrNameLst>
                                      </p:cBhvr>
                                      <p:to>
                                        <p:strVal val="visible"/>
                                      </p:to>
                                    </p:set>
                                    <p:animEffect transition="in" filter="wipe(down)">
                                      <p:cBhvr>
                                        <p:cTn id="76" dur="500"/>
                                        <p:tgtEl>
                                          <p:spTgt spid="8">
                                            <p:txEl>
                                              <p:pRg st="4" end="4"/>
                                            </p:txEl>
                                          </p:spTgt>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8">
                                            <p:txEl>
                                              <p:pRg st="5" end="5"/>
                                            </p:txEl>
                                          </p:spTgt>
                                        </p:tgtEl>
                                        <p:attrNameLst>
                                          <p:attrName>style.visibility</p:attrName>
                                        </p:attrNameLst>
                                      </p:cBhvr>
                                      <p:to>
                                        <p:strVal val="visible"/>
                                      </p:to>
                                    </p:set>
                                    <p:animEffect transition="in" filter="wipe(down)">
                                      <p:cBhvr>
                                        <p:cTn id="79" dur="500"/>
                                        <p:tgtEl>
                                          <p:spTgt spid="8">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8">
                                            <p:txEl>
                                              <p:pRg st="7" end="7"/>
                                            </p:txEl>
                                          </p:spTgt>
                                        </p:tgtEl>
                                        <p:attrNameLst>
                                          <p:attrName>style.visibility</p:attrName>
                                        </p:attrNameLst>
                                      </p:cBhvr>
                                      <p:to>
                                        <p:strVal val="visible"/>
                                      </p:to>
                                    </p:set>
                                    <p:animEffect transition="in" filter="wipe(down)">
                                      <p:cBhvr>
                                        <p:cTn id="84" dur="500"/>
                                        <p:tgtEl>
                                          <p:spTgt spid="8">
                                            <p:txEl>
                                              <p:pRg st="7" end="7"/>
                                            </p:txEl>
                                          </p:spTgt>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8">
                                            <p:txEl>
                                              <p:pRg st="8" end="8"/>
                                            </p:txEl>
                                          </p:spTgt>
                                        </p:tgtEl>
                                        <p:attrNameLst>
                                          <p:attrName>style.visibility</p:attrName>
                                        </p:attrNameLst>
                                      </p:cBhvr>
                                      <p:to>
                                        <p:strVal val="visible"/>
                                      </p:to>
                                    </p:set>
                                    <p:animEffect transition="in" filter="wipe(down)">
                                      <p:cBhvr>
                                        <p:cTn id="87" dur="500"/>
                                        <p:tgtEl>
                                          <p:spTgt spid="8">
                                            <p:txEl>
                                              <p:pRg st="8" end="8"/>
                                            </p:txEl>
                                          </p:spTgt>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8">
                                            <p:txEl>
                                              <p:pRg st="9" end="9"/>
                                            </p:txEl>
                                          </p:spTgt>
                                        </p:tgtEl>
                                        <p:attrNameLst>
                                          <p:attrName>style.visibility</p:attrName>
                                        </p:attrNameLst>
                                      </p:cBhvr>
                                      <p:to>
                                        <p:strVal val="visible"/>
                                      </p:to>
                                    </p:set>
                                    <p:animEffect transition="in" filter="wipe(down)">
                                      <p:cBhvr>
                                        <p:cTn id="90" dur="500"/>
                                        <p:tgtEl>
                                          <p:spTgt spid="8">
                                            <p:txEl>
                                              <p:pRg st="9" end="9"/>
                                            </p:txEl>
                                          </p:spTgt>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8">
                                            <p:txEl>
                                              <p:pRg st="10" end="10"/>
                                            </p:txEl>
                                          </p:spTgt>
                                        </p:tgtEl>
                                        <p:attrNameLst>
                                          <p:attrName>style.visibility</p:attrName>
                                        </p:attrNameLst>
                                      </p:cBhvr>
                                      <p:to>
                                        <p:strVal val="visible"/>
                                      </p:to>
                                    </p:set>
                                    <p:animEffect transition="in" filter="wipe(down)">
                                      <p:cBhvr>
                                        <p:cTn id="93" dur="500"/>
                                        <p:tgtEl>
                                          <p:spTgt spid="8">
                                            <p:txEl>
                                              <p:pRg st="10" end="10"/>
                                            </p:txEl>
                                          </p:spTgt>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8">
                                            <p:txEl>
                                              <p:pRg st="11" end="11"/>
                                            </p:txEl>
                                          </p:spTgt>
                                        </p:tgtEl>
                                        <p:attrNameLst>
                                          <p:attrName>style.visibility</p:attrName>
                                        </p:attrNameLst>
                                      </p:cBhvr>
                                      <p:to>
                                        <p:strVal val="visible"/>
                                      </p:to>
                                    </p:set>
                                    <p:animEffect transition="in" filter="wipe(down)">
                                      <p:cBhvr>
                                        <p:cTn id="96" dur="500"/>
                                        <p:tgtEl>
                                          <p:spTgt spid="8">
                                            <p:txEl>
                                              <p:pRg st="11" end="11"/>
                                            </p:txEl>
                                          </p:spTgt>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8">
                                            <p:txEl>
                                              <p:pRg st="12" end="12"/>
                                            </p:txEl>
                                          </p:spTgt>
                                        </p:tgtEl>
                                        <p:attrNameLst>
                                          <p:attrName>style.visibility</p:attrName>
                                        </p:attrNameLst>
                                      </p:cBhvr>
                                      <p:to>
                                        <p:strVal val="visible"/>
                                      </p:to>
                                    </p:set>
                                    <p:animEffect transition="in" filter="wipe(down)">
                                      <p:cBhvr>
                                        <p:cTn id="99"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animBg="1"/>
      <p:bldP spid="7" grpId="0" build="allAtOnce" animBg="1"/>
      <p:bldP spid="6"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ZA" dirty="0" smtClean="0">
                <a:solidFill>
                  <a:srgbClr val="FF0000"/>
                </a:solidFill>
              </a:rPr>
              <a:t>Goals at the start of the war</a:t>
            </a:r>
            <a:endParaRPr lang="en-ZA" dirty="0">
              <a:solidFill>
                <a:srgbClr val="FF0000"/>
              </a:solidFill>
            </a:endParaRPr>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274345" y="1421609"/>
            <a:ext cx="4500000" cy="498616"/>
          </a:xfrm>
        </p:spPr>
        <p:txBody>
          <a:bodyPr/>
          <a:lstStyle/>
          <a:p>
            <a:r>
              <a:rPr lang="en-ZA" dirty="0" smtClean="0">
                <a:solidFill>
                  <a:srgbClr val="FF0000"/>
                </a:solidFill>
              </a:rPr>
              <a:t>NORTH - UNION</a:t>
            </a:r>
            <a:endParaRPr lang="en-ZA" dirty="0">
              <a:solidFill>
                <a:srgbClr val="FF0000"/>
              </a:solidFill>
            </a:endParaRP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32000" y="2979759"/>
            <a:ext cx="4500000" cy="2520000"/>
          </a:xfrm>
        </p:spPr>
        <p:txBody>
          <a:bodyPr/>
          <a:lstStyle/>
          <a:p>
            <a:pPr lvl="1"/>
            <a:r>
              <a:rPr lang="en-US" sz="2000" dirty="0">
                <a:solidFill>
                  <a:srgbClr val="FF0000"/>
                </a:solidFill>
              </a:rPr>
              <a:t>B</a:t>
            </a:r>
            <a:r>
              <a:rPr lang="en-US" sz="2000" dirty="0" smtClean="0">
                <a:solidFill>
                  <a:srgbClr val="FF0000"/>
                </a:solidFill>
              </a:rPr>
              <a:t>ring </a:t>
            </a:r>
            <a:r>
              <a:rPr lang="en-US" sz="2000" dirty="0">
                <a:solidFill>
                  <a:srgbClr val="FF0000"/>
                </a:solidFill>
              </a:rPr>
              <a:t>South </a:t>
            </a:r>
            <a:r>
              <a:rPr lang="en-US" sz="2000" dirty="0" smtClean="0">
                <a:solidFill>
                  <a:srgbClr val="FF0000"/>
                </a:solidFill>
              </a:rPr>
              <a:t>back into the Union</a:t>
            </a:r>
            <a:endParaRPr lang="en-US" sz="2000" dirty="0">
              <a:solidFill>
                <a:srgbClr val="FF0000"/>
              </a:solidFill>
            </a:endParaRPr>
          </a:p>
          <a:p>
            <a:pPr lvl="2"/>
            <a:endParaRPr lang="en-US" sz="2000" dirty="0" smtClean="0">
              <a:solidFill>
                <a:srgbClr val="FF0000"/>
              </a:solidFill>
            </a:endParaRPr>
          </a:p>
          <a:p>
            <a:pPr lvl="2"/>
            <a:r>
              <a:rPr lang="en-US" sz="2000" dirty="0" smtClean="0">
                <a:solidFill>
                  <a:srgbClr val="FF0000"/>
                </a:solidFill>
              </a:rPr>
              <a:t>Slavery </a:t>
            </a:r>
            <a:r>
              <a:rPr lang="en-US" sz="2000" dirty="0">
                <a:solidFill>
                  <a:srgbClr val="FF0000"/>
                </a:solidFill>
              </a:rPr>
              <a:t>not major goal at first, </a:t>
            </a:r>
            <a:r>
              <a:rPr lang="en-US" sz="2000" dirty="0" smtClean="0">
                <a:solidFill>
                  <a:srgbClr val="FF0000"/>
                </a:solidFill>
              </a:rPr>
              <a:t>but…was </a:t>
            </a:r>
            <a:r>
              <a:rPr lang="en-US" sz="2000" dirty="0">
                <a:solidFill>
                  <a:srgbClr val="FF0000"/>
                </a:solidFill>
              </a:rPr>
              <a:t>as war goes on</a:t>
            </a:r>
          </a:p>
          <a:p>
            <a:endParaRPr lang="en-ZA" sz="2000"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5329497" y="1421609"/>
            <a:ext cx="4500000" cy="496920"/>
          </a:xfrm>
        </p:spPr>
        <p:txBody>
          <a:bodyPr/>
          <a:lstStyle/>
          <a:p>
            <a:r>
              <a:rPr lang="en-ZA" dirty="0" smtClean="0">
                <a:solidFill>
                  <a:srgbClr val="FF0000"/>
                </a:solidFill>
              </a:rPr>
              <a:t>SOUTH - CONFEDERACY</a:t>
            </a:r>
            <a:endParaRPr lang="en-ZA" dirty="0">
              <a:solidFill>
                <a:srgbClr val="FF0000"/>
              </a:solidFill>
            </a:endParaRP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5129800" y="2976450"/>
            <a:ext cx="4500000" cy="2520000"/>
          </a:xfrm>
        </p:spPr>
        <p:txBody>
          <a:bodyPr/>
          <a:lstStyle/>
          <a:p>
            <a:pPr lvl="1"/>
            <a:r>
              <a:rPr lang="en-US" sz="2000" dirty="0" smtClean="0">
                <a:solidFill>
                  <a:srgbClr val="FF0000"/>
                </a:solidFill>
              </a:rPr>
              <a:t>win </a:t>
            </a:r>
            <a:r>
              <a:rPr lang="en-US" sz="2000" dirty="0">
                <a:solidFill>
                  <a:srgbClr val="FF0000"/>
                </a:solidFill>
              </a:rPr>
              <a:t>right to be independent nation</a:t>
            </a:r>
          </a:p>
          <a:p>
            <a:pPr lvl="2"/>
            <a:r>
              <a:rPr lang="en-US" sz="2000" dirty="0">
                <a:solidFill>
                  <a:srgbClr val="FF0000"/>
                </a:solidFill>
              </a:rPr>
              <a:t>Keep own way of life</a:t>
            </a:r>
          </a:p>
          <a:p>
            <a:endParaRPr lang="en-ZA" dirty="0"/>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447502" y="6401750"/>
            <a:ext cx="278418" cy="274324"/>
          </a:xfrm>
        </p:spPr>
        <p:txBody>
          <a:bodyPr/>
          <a:lstStyle/>
          <a:p>
            <a:endParaRPr lang="en-ZA" dirty="0"/>
          </a:p>
        </p:txBody>
      </p:sp>
      <p:sp>
        <p:nvSpPr>
          <p:cNvPr id="9" name="TextBox 8"/>
          <p:cNvSpPr txBox="1"/>
          <p:nvPr/>
        </p:nvSpPr>
        <p:spPr>
          <a:xfrm>
            <a:off x="2486448" y="2123518"/>
            <a:ext cx="5686097" cy="646331"/>
          </a:xfrm>
          <a:prstGeom prst="rect">
            <a:avLst/>
          </a:prstGeom>
          <a:noFill/>
        </p:spPr>
        <p:txBody>
          <a:bodyPr wrap="square" rtlCol="0">
            <a:spAutoFit/>
          </a:bodyPr>
          <a:lstStyle/>
          <a:p>
            <a:r>
              <a:rPr lang="en-US" dirty="0" smtClean="0"/>
              <a:t>At the start </a:t>
            </a:r>
            <a:r>
              <a:rPr lang="en-US" dirty="0"/>
              <a:t>of </a:t>
            </a:r>
            <a:r>
              <a:rPr lang="en-US" dirty="0" smtClean="0"/>
              <a:t>war both sides </a:t>
            </a:r>
            <a:r>
              <a:rPr lang="en-US" dirty="0"/>
              <a:t>had simple goals</a:t>
            </a:r>
          </a:p>
          <a:p>
            <a:endParaRPr lang="en-US" dirty="0"/>
          </a:p>
        </p:txBody>
      </p:sp>
      <p:sp>
        <p:nvSpPr>
          <p:cNvPr id="10" name="TextBox 9"/>
          <p:cNvSpPr txBox="1"/>
          <p:nvPr/>
        </p:nvSpPr>
        <p:spPr>
          <a:xfrm>
            <a:off x="1215745" y="4740166"/>
            <a:ext cx="7630510" cy="1077218"/>
          </a:xfrm>
          <a:prstGeom prst="rect">
            <a:avLst/>
          </a:prstGeom>
          <a:noFill/>
        </p:spPr>
        <p:txBody>
          <a:bodyPr wrap="square" rtlCol="0">
            <a:spAutoFit/>
          </a:bodyPr>
          <a:lstStyle/>
          <a:p>
            <a:r>
              <a:rPr lang="en-US" sz="3200" dirty="0" smtClean="0"/>
              <a:t>BOTH SIDES THOUGHT THIS WOULD BE EASY AND A QUICK WIN!</a:t>
            </a:r>
            <a:endParaRPr lang="en-US" sz="3200" dirty="0"/>
          </a:p>
        </p:txBody>
      </p:sp>
    </p:spTree>
    <p:extLst>
      <p:ext uri="{BB962C8B-B14F-4D97-AF65-F5344CB8AC3E}">
        <p14:creationId xmlns:p14="http://schemas.microsoft.com/office/powerpoint/2010/main" val="3188837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rgbClr val="FF0000"/>
                </a:solidFill>
              </a:rPr>
              <a:t>Strategies to win the war</a:t>
            </a:r>
            <a:endParaRPr lang="en-US" dirty="0">
              <a:solidFill>
                <a:srgbClr val="FF0000"/>
              </a:solidFill>
            </a:endParaRPr>
          </a:p>
        </p:txBody>
      </p:sp>
      <p:sp>
        <p:nvSpPr>
          <p:cNvPr id="8" name="Slide Number Placeholder 7"/>
          <p:cNvSpPr>
            <a:spLocks noGrp="1"/>
          </p:cNvSpPr>
          <p:nvPr>
            <p:ph type="sldNum" sz="quarter" idx="33"/>
          </p:nvPr>
        </p:nvSpPr>
        <p:spPr/>
        <p:txBody>
          <a:bodyPr/>
          <a:lstStyle/>
          <a:p>
            <a:fld id="{19B51A1E-902D-48AF-9020-955120F399B6}" type="slidenum">
              <a:rPr lang="en-ZA" smtClean="0"/>
              <a:pPr/>
              <a:t>13</a:t>
            </a:fld>
            <a:endParaRPr lang="en-ZA" dirty="0"/>
          </a:p>
        </p:txBody>
      </p:sp>
      <p:sp>
        <p:nvSpPr>
          <p:cNvPr id="10" name="Content Placeholder 9"/>
          <p:cNvSpPr>
            <a:spLocks noGrp="1"/>
          </p:cNvSpPr>
          <p:nvPr>
            <p:ph idx="1"/>
          </p:nvPr>
        </p:nvSpPr>
        <p:spPr>
          <a:xfrm>
            <a:off x="621186" y="1004334"/>
            <a:ext cx="9198000" cy="5130588"/>
          </a:xfrm>
        </p:spPr>
        <p:txBody>
          <a:bodyPr/>
          <a:lstStyle/>
          <a:p>
            <a:pPr marL="0" indent="0">
              <a:buNone/>
            </a:pPr>
            <a:r>
              <a:rPr lang="en-US" sz="4400" dirty="0" smtClean="0"/>
              <a:t>			</a:t>
            </a:r>
            <a:r>
              <a:rPr lang="en-US" sz="4400" u="sng" dirty="0" smtClean="0">
                <a:solidFill>
                  <a:srgbClr val="FF0000"/>
                </a:solidFill>
              </a:rPr>
              <a:t>North</a:t>
            </a:r>
          </a:p>
          <a:p>
            <a:endParaRPr lang="en-US" dirty="0"/>
          </a:p>
          <a:p>
            <a:pPr lvl="1"/>
            <a:r>
              <a:rPr lang="en-US" sz="2800" dirty="0" smtClean="0">
                <a:solidFill>
                  <a:srgbClr val="FF0000"/>
                </a:solidFill>
              </a:rPr>
              <a:t>3 part Plan know as the ANACONDA PLAN</a:t>
            </a:r>
          </a:p>
          <a:p>
            <a:pPr marL="266700" lvl="1" indent="0">
              <a:buNone/>
            </a:pPr>
            <a:endParaRPr lang="en-US" sz="2800" dirty="0"/>
          </a:p>
          <a:p>
            <a:pPr marL="1057275" lvl="2" indent="-514350">
              <a:buAutoNum type="arabicPeriod"/>
            </a:pPr>
            <a:r>
              <a:rPr lang="en-US" sz="2800" dirty="0" smtClean="0">
                <a:solidFill>
                  <a:srgbClr val="FF0000"/>
                </a:solidFill>
              </a:rPr>
              <a:t>Naval Blockade </a:t>
            </a:r>
            <a:r>
              <a:rPr lang="en-US" sz="2800" dirty="0" smtClean="0"/>
              <a:t>of </a:t>
            </a:r>
            <a:r>
              <a:rPr lang="en-US" sz="2800" dirty="0"/>
              <a:t>southern ports </a:t>
            </a:r>
            <a:endParaRPr lang="en-US" sz="2800" dirty="0" smtClean="0"/>
          </a:p>
          <a:p>
            <a:pPr marL="542925" lvl="2" indent="0">
              <a:buNone/>
            </a:pPr>
            <a:r>
              <a:rPr lang="en-US" sz="2800" dirty="0"/>
              <a:t> </a:t>
            </a:r>
            <a:r>
              <a:rPr lang="en-US" sz="2800" dirty="0" smtClean="0"/>
              <a:t>      (</a:t>
            </a:r>
            <a:r>
              <a:rPr lang="en-US" sz="2800" dirty="0"/>
              <a:t>no supplies or $ in or out</a:t>
            </a:r>
            <a:r>
              <a:rPr lang="en-US" sz="2800" dirty="0" smtClean="0"/>
              <a:t>)</a:t>
            </a:r>
          </a:p>
          <a:p>
            <a:pPr marL="542925" lvl="2" indent="0">
              <a:buNone/>
            </a:pPr>
            <a:endParaRPr lang="en-US" sz="2800" dirty="0"/>
          </a:p>
          <a:p>
            <a:pPr marL="542925" lvl="2" indent="0">
              <a:buNone/>
            </a:pPr>
            <a:r>
              <a:rPr lang="en-US" sz="2800" dirty="0" smtClean="0"/>
              <a:t>2. </a:t>
            </a:r>
            <a:r>
              <a:rPr lang="en-US" sz="2800" dirty="0" smtClean="0">
                <a:solidFill>
                  <a:srgbClr val="FF0000"/>
                </a:solidFill>
              </a:rPr>
              <a:t>Gain </a:t>
            </a:r>
            <a:r>
              <a:rPr lang="en-US" sz="2800" dirty="0">
                <a:solidFill>
                  <a:srgbClr val="FF0000"/>
                </a:solidFill>
              </a:rPr>
              <a:t>control of Miss. R.</a:t>
            </a:r>
          </a:p>
          <a:p>
            <a:pPr lvl="3"/>
            <a:r>
              <a:rPr lang="en-US" sz="2800" dirty="0"/>
              <a:t>Cut of supply lines and split the </a:t>
            </a:r>
            <a:r>
              <a:rPr lang="en-US" sz="2800" dirty="0" smtClean="0"/>
              <a:t>Confederacy</a:t>
            </a:r>
          </a:p>
          <a:p>
            <a:pPr marL="809625" lvl="3" indent="0">
              <a:buNone/>
            </a:pPr>
            <a:endParaRPr lang="en-US" sz="2800" dirty="0"/>
          </a:p>
          <a:p>
            <a:pPr marL="542925" lvl="2" indent="0">
              <a:buNone/>
            </a:pPr>
            <a:r>
              <a:rPr lang="en-US" sz="2800" dirty="0" smtClean="0"/>
              <a:t>3. </a:t>
            </a:r>
            <a:r>
              <a:rPr lang="en-US" sz="2800" dirty="0" smtClean="0">
                <a:solidFill>
                  <a:srgbClr val="FF0000"/>
                </a:solidFill>
              </a:rPr>
              <a:t>Capture </a:t>
            </a:r>
            <a:r>
              <a:rPr lang="en-US" sz="2800" dirty="0">
                <a:solidFill>
                  <a:srgbClr val="FF0000"/>
                </a:solidFill>
              </a:rPr>
              <a:t>capital</a:t>
            </a:r>
          </a:p>
          <a:p>
            <a:pPr lvl="3"/>
            <a:r>
              <a:rPr lang="en-US" sz="2800" dirty="0"/>
              <a:t>Cut off the head of the lion</a:t>
            </a:r>
          </a:p>
          <a:p>
            <a:endParaRPr lang="en-US" dirty="0"/>
          </a:p>
        </p:txBody>
      </p:sp>
      <p:pic>
        <p:nvPicPr>
          <p:cNvPr id="11" name="Shape 81" descr="https://upload.wikimedia.org/wikipedia/commons/b/bc/Scott-anaconda.jpg"/>
          <p:cNvPicPr preferRelativeResize="0"/>
          <p:nvPr/>
        </p:nvPicPr>
        <p:blipFill>
          <a:blip r:embed="rId2">
            <a:alphaModFix/>
          </a:blip>
          <a:stretch>
            <a:fillRect/>
          </a:stretch>
        </p:blipFill>
        <p:spPr>
          <a:xfrm>
            <a:off x="8292662" y="1147779"/>
            <a:ext cx="3557996" cy="3455752"/>
          </a:xfrm>
          <a:prstGeom prst="rect">
            <a:avLst/>
          </a:prstGeom>
          <a:noFill/>
          <a:ln>
            <a:noFill/>
          </a:ln>
        </p:spPr>
      </p:pic>
    </p:spTree>
    <p:extLst>
      <p:ext uri="{BB962C8B-B14F-4D97-AF65-F5344CB8AC3E}">
        <p14:creationId xmlns:p14="http://schemas.microsoft.com/office/powerpoint/2010/main" val="3380069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rgbClr val="FF0000"/>
                </a:solidFill>
              </a:rPr>
              <a:t>Strategies to win the war</a:t>
            </a:r>
            <a:endParaRPr lang="en-US" dirty="0">
              <a:solidFill>
                <a:srgbClr val="FF0000"/>
              </a:solidFill>
            </a:endParaRPr>
          </a:p>
        </p:txBody>
      </p:sp>
      <p:sp>
        <p:nvSpPr>
          <p:cNvPr id="8" name="Slide Number Placeholder 7"/>
          <p:cNvSpPr>
            <a:spLocks noGrp="1"/>
          </p:cNvSpPr>
          <p:nvPr>
            <p:ph type="sldNum" sz="quarter" idx="33"/>
          </p:nvPr>
        </p:nvSpPr>
        <p:spPr/>
        <p:txBody>
          <a:bodyPr/>
          <a:lstStyle/>
          <a:p>
            <a:fld id="{19B51A1E-902D-48AF-9020-955120F399B6}" type="slidenum">
              <a:rPr lang="en-ZA" smtClean="0"/>
              <a:pPr/>
              <a:t>14</a:t>
            </a:fld>
            <a:endParaRPr lang="en-ZA" dirty="0"/>
          </a:p>
        </p:txBody>
      </p:sp>
      <p:sp>
        <p:nvSpPr>
          <p:cNvPr id="10" name="Content Placeholder 9"/>
          <p:cNvSpPr>
            <a:spLocks noGrp="1"/>
          </p:cNvSpPr>
          <p:nvPr>
            <p:ph idx="1"/>
          </p:nvPr>
        </p:nvSpPr>
        <p:spPr>
          <a:xfrm>
            <a:off x="432000" y="864000"/>
            <a:ext cx="11097848" cy="5812074"/>
          </a:xfrm>
        </p:spPr>
        <p:txBody>
          <a:bodyPr/>
          <a:lstStyle/>
          <a:p>
            <a:pPr marL="0" indent="0">
              <a:buNone/>
            </a:pPr>
            <a:r>
              <a:rPr lang="en-US" sz="4400" dirty="0" smtClean="0"/>
              <a:t>			</a:t>
            </a:r>
            <a:r>
              <a:rPr lang="en-US" sz="4400" u="sng" dirty="0" smtClean="0">
                <a:solidFill>
                  <a:srgbClr val="FF0000"/>
                </a:solidFill>
              </a:rPr>
              <a:t>SOUTH</a:t>
            </a:r>
            <a:endParaRPr lang="en-US" dirty="0">
              <a:solidFill>
                <a:srgbClr val="FF0000"/>
              </a:solidFill>
            </a:endParaRPr>
          </a:p>
          <a:p>
            <a:pPr lvl="1"/>
            <a:r>
              <a:rPr lang="en-US" sz="2400" dirty="0" smtClean="0">
                <a:solidFill>
                  <a:srgbClr val="FF0000"/>
                </a:solidFill>
              </a:rPr>
              <a:t>defensive strategy</a:t>
            </a:r>
          </a:p>
          <a:p>
            <a:pPr marL="266700" lvl="1" indent="0">
              <a:buNone/>
            </a:pPr>
            <a:endParaRPr lang="en-US" sz="2400" dirty="0"/>
          </a:p>
          <a:p>
            <a:pPr lvl="2"/>
            <a:r>
              <a:rPr lang="en-US" sz="2400" dirty="0">
                <a:solidFill>
                  <a:srgbClr val="FF0000"/>
                </a:solidFill>
              </a:rPr>
              <a:t>Defend homeland</a:t>
            </a:r>
          </a:p>
          <a:p>
            <a:pPr lvl="3"/>
            <a:r>
              <a:rPr lang="en-US" sz="2400" dirty="0"/>
              <a:t>Hold territory until North tired of </a:t>
            </a:r>
            <a:r>
              <a:rPr lang="en-US" sz="2400" dirty="0" smtClean="0"/>
              <a:t>fighting</a:t>
            </a:r>
          </a:p>
          <a:p>
            <a:pPr lvl="3"/>
            <a:endParaRPr lang="en-US" sz="2400" dirty="0"/>
          </a:p>
          <a:p>
            <a:pPr lvl="2"/>
            <a:r>
              <a:rPr lang="en-US" sz="2400" dirty="0"/>
              <a:t>Expected Britain and France who imported huge amounts of cotton to convince North to end </a:t>
            </a:r>
            <a:r>
              <a:rPr lang="en-US" sz="2400" dirty="0" smtClean="0"/>
              <a:t>it</a:t>
            </a:r>
          </a:p>
          <a:p>
            <a:pPr marL="542925" lvl="2" indent="0">
              <a:buNone/>
            </a:pPr>
            <a:endParaRPr lang="en-US" sz="2400" dirty="0" smtClean="0"/>
          </a:p>
          <a:p>
            <a:pPr lvl="2"/>
            <a:r>
              <a:rPr lang="en-US" sz="2400" dirty="0" smtClean="0">
                <a:solidFill>
                  <a:srgbClr val="FF0000"/>
                </a:solidFill>
              </a:rPr>
              <a:t>KING COTTON</a:t>
            </a:r>
          </a:p>
          <a:p>
            <a:pPr lvl="2"/>
            <a:r>
              <a:rPr lang="en-US" sz="2000" dirty="0" smtClean="0">
                <a:solidFill>
                  <a:srgbClr val="FF0000"/>
                </a:solidFill>
              </a:rPr>
              <a:t>Without </a:t>
            </a:r>
            <a:r>
              <a:rPr lang="en-US" sz="2000" dirty="0">
                <a:solidFill>
                  <a:srgbClr val="FF0000"/>
                </a:solidFill>
              </a:rPr>
              <a:t>the firing of a gun, without drawing a sword, should they [Northerners] make war upon us [Southerners], we could bring the whole world to our feet. What would happen if no cotton was furnished for three years? . . England would topple headlong and carry the whole civilized world with her. No, you dare not make war on cotton! No power on earth dares make war upon it. Cotton is King."</a:t>
            </a:r>
          </a:p>
          <a:p>
            <a:pPr lvl="2"/>
            <a:endParaRPr lang="en-US" sz="2800" dirty="0"/>
          </a:p>
          <a:p>
            <a:endParaRPr lang="en-US" dirty="0"/>
          </a:p>
        </p:txBody>
      </p:sp>
    </p:spTree>
    <p:extLst>
      <p:ext uri="{BB962C8B-B14F-4D97-AF65-F5344CB8AC3E}">
        <p14:creationId xmlns:p14="http://schemas.microsoft.com/office/powerpoint/2010/main" val="1478784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4097" y="0"/>
            <a:ext cx="9553903" cy="1143000"/>
          </a:xfrm>
        </p:spPr>
        <p:txBody>
          <a:bodyPr/>
          <a:lstStyle/>
          <a:p>
            <a:r>
              <a:rPr lang="en-US" dirty="0" smtClean="0">
                <a:solidFill>
                  <a:srgbClr val="FF0000"/>
                </a:solidFill>
              </a:rPr>
              <a:t>The First Battle of Bull Run (Manassas) </a:t>
            </a:r>
            <a:endParaRPr lang="en-US" dirty="0">
              <a:solidFill>
                <a:srgbClr val="FF0000"/>
              </a:solidFill>
            </a:endParaRPr>
          </a:p>
        </p:txBody>
      </p:sp>
      <p:sp>
        <p:nvSpPr>
          <p:cNvPr id="5" name="Content Placeholder 4"/>
          <p:cNvSpPr>
            <a:spLocks noGrp="1"/>
          </p:cNvSpPr>
          <p:nvPr>
            <p:ph sz="quarter" idx="1"/>
          </p:nvPr>
        </p:nvSpPr>
        <p:spPr>
          <a:xfrm>
            <a:off x="578069" y="1295400"/>
            <a:ext cx="10258097" cy="5199993"/>
          </a:xfrm>
        </p:spPr>
        <p:txBody>
          <a:bodyPr>
            <a:normAutofit/>
          </a:bodyPr>
          <a:lstStyle/>
          <a:p>
            <a:r>
              <a:rPr lang="en-US" dirty="0" smtClean="0"/>
              <a:t>July 1861</a:t>
            </a:r>
          </a:p>
          <a:p>
            <a:pPr lvl="1"/>
            <a:r>
              <a:rPr lang="en-US" dirty="0" smtClean="0"/>
              <a:t>Citizens and families ride the 25 miles from DC to picnic and watch the 1</a:t>
            </a:r>
            <a:r>
              <a:rPr lang="en-US" baseline="30000" dirty="0" smtClean="0"/>
              <a:t>st</a:t>
            </a:r>
            <a:r>
              <a:rPr lang="en-US" dirty="0" smtClean="0"/>
              <a:t> Major Battle</a:t>
            </a:r>
          </a:p>
          <a:p>
            <a:pPr lvl="1"/>
            <a:r>
              <a:rPr lang="en-US" dirty="0" smtClean="0"/>
              <a:t>Fought in N. Virginia</a:t>
            </a:r>
          </a:p>
          <a:p>
            <a:pPr lvl="1"/>
            <a:endParaRPr lang="en-US" dirty="0" smtClean="0"/>
          </a:p>
          <a:p>
            <a:r>
              <a:rPr lang="en-US" dirty="0" smtClean="0">
                <a:solidFill>
                  <a:srgbClr val="FF0000"/>
                </a:solidFill>
              </a:rPr>
              <a:t>35,000 inexperienced Yankee soldiers</a:t>
            </a:r>
          </a:p>
          <a:p>
            <a:r>
              <a:rPr lang="en-US" dirty="0" smtClean="0">
                <a:solidFill>
                  <a:srgbClr val="FF0000"/>
                </a:solidFill>
              </a:rPr>
              <a:t>20,000 inexperienced Rebels </a:t>
            </a:r>
          </a:p>
          <a:p>
            <a:r>
              <a:rPr lang="en-US" dirty="0" smtClean="0">
                <a:solidFill>
                  <a:srgbClr val="FF0000"/>
                </a:solidFill>
              </a:rPr>
              <a:t>Yankees attack</a:t>
            </a:r>
          </a:p>
          <a:p>
            <a:pPr lvl="1"/>
            <a:r>
              <a:rPr lang="en-US" dirty="0" smtClean="0">
                <a:solidFill>
                  <a:srgbClr val="FF0000"/>
                </a:solidFill>
              </a:rPr>
              <a:t>Drove the rebels at first, but…</a:t>
            </a:r>
          </a:p>
          <a:p>
            <a:pPr lvl="2"/>
            <a:r>
              <a:rPr lang="en-US" dirty="0" smtClean="0">
                <a:solidFill>
                  <a:srgbClr val="FF0000"/>
                </a:solidFill>
              </a:rPr>
              <a:t>Rebels rallied</a:t>
            </a:r>
          </a:p>
          <a:p>
            <a:pPr lvl="1"/>
            <a:r>
              <a:rPr lang="en-US" dirty="0" smtClean="0"/>
              <a:t>Reinforcements lead by Gen. Thomas Jackson arrive</a:t>
            </a:r>
          </a:p>
          <a:p>
            <a:pPr lvl="2"/>
            <a:r>
              <a:rPr lang="en-US" dirty="0" smtClean="0"/>
              <a:t>Jackson’s rebels seen holding out heroically “like a stone wall”</a:t>
            </a:r>
          </a:p>
          <a:p>
            <a:pPr lvl="2"/>
            <a:r>
              <a:rPr lang="en-US" dirty="0" smtClean="0"/>
              <a:t>General Thomas “Stonewall” Jackson</a:t>
            </a:r>
          </a:p>
          <a:p>
            <a:pPr lvl="1"/>
            <a:r>
              <a:rPr lang="en-US" dirty="0" smtClean="0"/>
              <a:t>Confederates counter attack &amp; break the Yankee lines</a:t>
            </a:r>
          </a:p>
          <a:p>
            <a:pPr lvl="2"/>
            <a:r>
              <a:rPr lang="en-US" dirty="0" smtClean="0"/>
              <a:t>Rebel yell</a:t>
            </a:r>
          </a:p>
          <a:p>
            <a:pPr lvl="2"/>
            <a:r>
              <a:rPr lang="en-US" dirty="0" smtClean="0"/>
              <a:t>Terrified, Yankees drop everything &amp; ran… right into the fleeing civilians!</a:t>
            </a:r>
          </a:p>
          <a:p>
            <a:pPr lvl="2"/>
            <a:endParaRPr lang="en-US" dirty="0"/>
          </a:p>
          <a:p>
            <a:pPr lvl="2"/>
            <a:r>
              <a:rPr lang="en-US" dirty="0" smtClean="0">
                <a:solidFill>
                  <a:srgbClr val="FF0000"/>
                </a:solidFill>
              </a:rPr>
              <a:t>THIS BATTLE PROVED TO THE UNION THAT THIS WAS NOT GOING TO BE EASY</a:t>
            </a:r>
          </a:p>
          <a:p>
            <a:pPr lvl="2"/>
            <a:r>
              <a:rPr lang="en-US" dirty="0" smtClean="0">
                <a:solidFill>
                  <a:srgbClr val="FF0000"/>
                </a:solidFill>
              </a:rPr>
              <a:t>This was going to be a long and bloody war!!</a:t>
            </a:r>
          </a:p>
          <a:p>
            <a:endParaRPr lang="en-US" dirty="0"/>
          </a:p>
        </p:txBody>
      </p:sp>
      <p:sp>
        <p:nvSpPr>
          <p:cNvPr id="13" name="Rectangle 12"/>
          <p:cNvSpPr/>
          <p:nvPr/>
        </p:nvSpPr>
        <p:spPr>
          <a:xfrm>
            <a:off x="9220200" y="5791200"/>
            <a:ext cx="1447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3429000"/>
            <a:ext cx="14478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Image result for first battle of bull r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189" y="2127141"/>
            <a:ext cx="4322215" cy="3569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37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down)">
                                      <p:cBhvr>
                                        <p:cTn id="16" dur="500"/>
                                        <p:tgtEl>
                                          <p:spTgt spid="5">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down)">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down)">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wipe(down)">
                                      <p:cBhvr>
                                        <p:cTn id="29" dur="5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wipe(down)">
                                      <p:cBhvr>
                                        <p:cTn id="34" dur="500"/>
                                        <p:tgtEl>
                                          <p:spTgt spid="5">
                                            <p:txEl>
                                              <p:pRg st="6" end="6"/>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down)">
                                      <p:cBhvr>
                                        <p:cTn id="37" dur="500"/>
                                        <p:tgtEl>
                                          <p:spTgt spid="5">
                                            <p:txEl>
                                              <p:pRg st="7" end="7"/>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Effect transition="in" filter="wipe(down)">
                                      <p:cBhvr>
                                        <p:cTn id="40" dur="500"/>
                                        <p:tgtEl>
                                          <p:spTgt spid="5">
                                            <p:txEl>
                                              <p:pRg st="8" end="8"/>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wipe(down)">
                                      <p:cBhvr>
                                        <p:cTn id="43" dur="500"/>
                                        <p:tgtEl>
                                          <p:spTgt spid="5">
                                            <p:txEl>
                                              <p:pRg st="9" end="9"/>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
                                            <p:txEl>
                                              <p:pRg st="10" end="10"/>
                                            </p:txEl>
                                          </p:spTgt>
                                        </p:tgtEl>
                                        <p:attrNameLst>
                                          <p:attrName>style.visibility</p:attrName>
                                        </p:attrNameLst>
                                      </p:cBhvr>
                                      <p:to>
                                        <p:strVal val="visible"/>
                                      </p:to>
                                    </p:set>
                                    <p:animEffect transition="in" filter="wipe(down)">
                                      <p:cBhvr>
                                        <p:cTn id="46" dur="500"/>
                                        <p:tgtEl>
                                          <p:spTgt spid="5">
                                            <p:txEl>
                                              <p:pRg st="10" end="10"/>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
                                            <p:txEl>
                                              <p:pRg st="11" end="11"/>
                                            </p:txEl>
                                          </p:spTgt>
                                        </p:tgtEl>
                                        <p:attrNameLst>
                                          <p:attrName>style.visibility</p:attrName>
                                        </p:attrNameLst>
                                      </p:cBhvr>
                                      <p:to>
                                        <p:strVal val="visible"/>
                                      </p:to>
                                    </p:set>
                                    <p:animEffect transition="in" filter="wipe(down)">
                                      <p:cBhvr>
                                        <p:cTn id="49" dur="500"/>
                                        <p:tgtEl>
                                          <p:spTgt spid="5">
                                            <p:txEl>
                                              <p:pRg st="11" end="11"/>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
                                            <p:txEl>
                                              <p:pRg st="12" end="12"/>
                                            </p:txEl>
                                          </p:spTgt>
                                        </p:tgtEl>
                                        <p:attrNameLst>
                                          <p:attrName>style.visibility</p:attrName>
                                        </p:attrNameLst>
                                      </p:cBhvr>
                                      <p:to>
                                        <p:strVal val="visible"/>
                                      </p:to>
                                    </p:set>
                                    <p:animEffect transition="in" filter="wipe(down)">
                                      <p:cBhvr>
                                        <p:cTn id="52" dur="500"/>
                                        <p:tgtEl>
                                          <p:spTgt spid="5">
                                            <p:txEl>
                                              <p:pRg st="12" end="12"/>
                                            </p:tx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
                                            <p:txEl>
                                              <p:pRg st="13" end="13"/>
                                            </p:txEl>
                                          </p:spTgt>
                                        </p:tgtEl>
                                        <p:attrNameLst>
                                          <p:attrName>style.visibility</p:attrName>
                                        </p:attrNameLst>
                                      </p:cBhvr>
                                      <p:to>
                                        <p:strVal val="visible"/>
                                      </p:to>
                                    </p:set>
                                    <p:animEffect transition="in" filter="wipe(down)">
                                      <p:cBhvr>
                                        <p:cTn id="55" dur="500"/>
                                        <p:tgtEl>
                                          <p:spTgt spid="5">
                                            <p:txEl>
                                              <p:pRg st="13" end="13"/>
                                            </p:tx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
                                            <p:txEl>
                                              <p:pRg st="14" end="14"/>
                                            </p:txEl>
                                          </p:spTgt>
                                        </p:tgtEl>
                                        <p:attrNameLst>
                                          <p:attrName>style.visibility</p:attrName>
                                        </p:attrNameLst>
                                      </p:cBhvr>
                                      <p:to>
                                        <p:strVal val="visible"/>
                                      </p:to>
                                    </p:set>
                                    <p:animEffect transition="in" filter="wipe(down)">
                                      <p:cBhvr>
                                        <p:cTn id="58" dur="500"/>
                                        <p:tgtEl>
                                          <p:spTgt spid="5">
                                            <p:txEl>
                                              <p:pRg st="14" end="14"/>
                                            </p:txEl>
                                          </p:spTgt>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5">
                                            <p:txEl>
                                              <p:pRg st="16" end="16"/>
                                            </p:txEl>
                                          </p:spTgt>
                                        </p:tgtEl>
                                        <p:attrNameLst>
                                          <p:attrName>style.visibility</p:attrName>
                                        </p:attrNameLst>
                                      </p:cBhvr>
                                      <p:to>
                                        <p:strVal val="visible"/>
                                      </p:to>
                                    </p:set>
                                    <p:animEffect transition="in" filter="wipe(down)">
                                      <p:cBhvr>
                                        <p:cTn id="61" dur="500"/>
                                        <p:tgtEl>
                                          <p:spTgt spid="5">
                                            <p:txEl>
                                              <p:pRg st="16" end="16"/>
                                            </p:txEl>
                                          </p:spTgt>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
                                            <p:txEl>
                                              <p:pRg st="17" end="17"/>
                                            </p:txEl>
                                          </p:spTgt>
                                        </p:tgtEl>
                                        <p:attrNameLst>
                                          <p:attrName>style.visibility</p:attrName>
                                        </p:attrNameLst>
                                      </p:cBhvr>
                                      <p:to>
                                        <p:strVal val="visible"/>
                                      </p:to>
                                    </p:set>
                                    <p:animEffect transition="in" filter="wipe(down)">
                                      <p:cBhvr>
                                        <p:cTn id="64" dur="500"/>
                                        <p:tgtEl>
                                          <p:spTgt spid="5">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0261" y="93437"/>
            <a:ext cx="10778359" cy="641131"/>
          </a:xfrm>
        </p:spPr>
        <p:txBody>
          <a:bodyPr/>
          <a:lstStyle/>
          <a:p>
            <a:r>
              <a:rPr lang="en-US" dirty="0" smtClean="0"/>
              <a:t>War at Sea – REMEMBER THE ANACONDA PLAN?</a:t>
            </a:r>
            <a:endParaRPr lang="en-US" dirty="0"/>
          </a:p>
        </p:txBody>
      </p:sp>
      <p:sp>
        <p:nvSpPr>
          <p:cNvPr id="7" name="Content Placeholder 6"/>
          <p:cNvSpPr>
            <a:spLocks noGrp="1"/>
          </p:cNvSpPr>
          <p:nvPr>
            <p:ph sz="quarter" idx="2"/>
          </p:nvPr>
        </p:nvSpPr>
        <p:spPr>
          <a:xfrm>
            <a:off x="388883" y="1752600"/>
            <a:ext cx="4750675" cy="4953000"/>
          </a:xfrm>
        </p:spPr>
        <p:txBody>
          <a:bodyPr>
            <a:normAutofit/>
          </a:bodyPr>
          <a:lstStyle/>
          <a:p>
            <a:pPr lvl="1"/>
            <a:r>
              <a:rPr lang="en-US" sz="2000" dirty="0" smtClean="0"/>
              <a:t>Lincoln ordered the blockade</a:t>
            </a:r>
          </a:p>
          <a:p>
            <a:pPr lvl="2"/>
            <a:r>
              <a:rPr lang="en-US" sz="2000" dirty="0" smtClean="0"/>
              <a:t>Prevent South from exporting goods &amp; importing aid or supplies</a:t>
            </a:r>
          </a:p>
          <a:p>
            <a:pPr lvl="2"/>
            <a:endParaRPr lang="en-US" sz="2000" dirty="0" smtClean="0"/>
          </a:p>
          <a:p>
            <a:pPr lvl="2"/>
            <a:r>
              <a:rPr lang="en-US" sz="2000" b="1" i="1" u="sng" dirty="0" smtClean="0">
                <a:solidFill>
                  <a:srgbClr val="FF0000"/>
                </a:solidFill>
                <a:effectLst>
                  <a:outerShdw blurRad="38100" dist="38100" dir="2700000" algn="tl">
                    <a:srgbClr val="000000">
                      <a:alpha val="43137"/>
                    </a:srgbClr>
                  </a:outerShdw>
                </a:effectLst>
              </a:rPr>
              <a:t>Blockade Runners</a:t>
            </a:r>
            <a:r>
              <a:rPr lang="en-US" sz="2000" dirty="0" smtClean="0">
                <a:solidFill>
                  <a:srgbClr val="FF0000"/>
                </a:solidFill>
              </a:rPr>
              <a:t> were Reb ships that could run in and out of the blockade (North Carolina was very good at this)</a:t>
            </a:r>
          </a:p>
          <a:p>
            <a:pPr lvl="2"/>
            <a:endParaRPr lang="en-US" sz="2000" dirty="0" smtClean="0"/>
          </a:p>
          <a:p>
            <a:pPr lvl="1"/>
            <a:r>
              <a:rPr lang="en-US" sz="2000" dirty="0" smtClean="0"/>
              <a:t>North built more ships to complete blockade</a:t>
            </a:r>
          </a:p>
          <a:p>
            <a:pPr lvl="2"/>
            <a:r>
              <a:rPr lang="en-US" sz="2000" dirty="0" smtClean="0"/>
              <a:t>Reduced 2/3rds of confederates trade </a:t>
            </a:r>
          </a:p>
        </p:txBody>
      </p:sp>
      <p:sp>
        <p:nvSpPr>
          <p:cNvPr id="9" name="Content Placeholder 8"/>
          <p:cNvSpPr>
            <a:spLocks noGrp="1"/>
          </p:cNvSpPr>
          <p:nvPr>
            <p:ph sz="quarter" idx="4"/>
          </p:nvPr>
        </p:nvSpPr>
        <p:spPr>
          <a:xfrm>
            <a:off x="5791199" y="1752600"/>
            <a:ext cx="5948855" cy="4763814"/>
          </a:xfrm>
        </p:spPr>
        <p:txBody>
          <a:bodyPr>
            <a:normAutofit/>
          </a:bodyPr>
          <a:lstStyle/>
          <a:p>
            <a:r>
              <a:rPr lang="en-US" sz="2000" dirty="0" smtClean="0"/>
              <a:t>Rebels couldn’t let blockade go unchallenged</a:t>
            </a:r>
          </a:p>
          <a:p>
            <a:pPr lvl="1"/>
            <a:r>
              <a:rPr lang="en-US" sz="2000" dirty="0" smtClean="0"/>
              <a:t>Took old ship called </a:t>
            </a:r>
            <a:r>
              <a:rPr lang="en-US" sz="2000" i="1" dirty="0" smtClean="0"/>
              <a:t>Merrimac</a:t>
            </a:r>
            <a:r>
              <a:rPr lang="en-US" sz="2000" dirty="0" smtClean="0"/>
              <a:t>k and covered it w/ iron plates</a:t>
            </a:r>
          </a:p>
          <a:p>
            <a:r>
              <a:rPr lang="en-US" sz="2000" dirty="0" smtClean="0"/>
              <a:t>March 1862- Merrimack attacks US ships </a:t>
            </a:r>
          </a:p>
          <a:p>
            <a:pPr lvl="1"/>
            <a:r>
              <a:rPr lang="en-US" sz="2000" dirty="0" smtClean="0"/>
              <a:t>Union wooden ships no match for </a:t>
            </a:r>
            <a:r>
              <a:rPr lang="en-US" sz="2000" b="1" i="1" u="sng" dirty="0" smtClean="0">
                <a:effectLst>
                  <a:outerShdw blurRad="38100" dist="38100" dir="2700000" algn="tl">
                    <a:srgbClr val="000000">
                      <a:alpha val="43137"/>
                    </a:srgbClr>
                  </a:outerShdw>
                </a:effectLst>
              </a:rPr>
              <a:t>Ironclad</a:t>
            </a:r>
            <a:endParaRPr lang="en-US" sz="2000" u="sng" dirty="0" smtClean="0"/>
          </a:p>
          <a:p>
            <a:pPr lvl="1"/>
            <a:r>
              <a:rPr lang="en-US" sz="2000" dirty="0" smtClean="0"/>
              <a:t>Shells bounced of its’ sides!!!</a:t>
            </a:r>
          </a:p>
          <a:p>
            <a:r>
              <a:rPr lang="en-US" sz="2000" dirty="0" smtClean="0"/>
              <a:t>Union builds 1</a:t>
            </a:r>
            <a:r>
              <a:rPr lang="en-US" sz="2000" baseline="30000" dirty="0" smtClean="0"/>
              <a:t>st</a:t>
            </a:r>
            <a:r>
              <a:rPr lang="en-US" sz="2000" dirty="0" smtClean="0"/>
              <a:t> real iron ship called, </a:t>
            </a:r>
            <a:r>
              <a:rPr lang="en-US" sz="2000" i="1" dirty="0" smtClean="0"/>
              <a:t>Monitor</a:t>
            </a:r>
            <a:r>
              <a:rPr lang="en-US" sz="2000" dirty="0" smtClean="0"/>
              <a:t> </a:t>
            </a:r>
          </a:p>
          <a:p>
            <a:r>
              <a:rPr lang="en-US" sz="2000" dirty="0" smtClean="0"/>
              <a:t>March 1862- the two ships face off!</a:t>
            </a:r>
          </a:p>
          <a:p>
            <a:pPr lvl="1"/>
            <a:r>
              <a:rPr lang="en-US" sz="2000" dirty="0" smtClean="0"/>
              <a:t>Neither could sink the other, but… </a:t>
            </a:r>
          </a:p>
          <a:p>
            <a:pPr lvl="1"/>
            <a:r>
              <a:rPr lang="en-US" sz="2000" dirty="0" smtClean="0"/>
              <a:t>Union able to keep Merrimack in harbor so can’t get other US ships</a:t>
            </a:r>
          </a:p>
          <a:p>
            <a:pPr lvl="1"/>
            <a:r>
              <a:rPr lang="en-US" sz="2000" dirty="0" smtClean="0"/>
              <a:t>Marked beginning of new type of navel warfare</a:t>
            </a:r>
            <a:endParaRPr lang="en-US" sz="2000" dirty="0"/>
          </a:p>
        </p:txBody>
      </p:sp>
      <p:sp>
        <p:nvSpPr>
          <p:cNvPr id="6" name="Text Placeholder 5"/>
          <p:cNvSpPr>
            <a:spLocks noGrp="1"/>
          </p:cNvSpPr>
          <p:nvPr>
            <p:ph type="body" sz="quarter" idx="1"/>
          </p:nvPr>
        </p:nvSpPr>
        <p:spPr>
          <a:xfrm>
            <a:off x="520262" y="914400"/>
            <a:ext cx="3657600" cy="658368"/>
          </a:xfrm>
        </p:spPr>
        <p:txBody>
          <a:bodyPr/>
          <a:lstStyle/>
          <a:p>
            <a:r>
              <a:rPr lang="en-US" dirty="0" smtClean="0"/>
              <a:t>Enforcing the Blockade</a:t>
            </a:r>
            <a:endParaRPr lang="en-US" dirty="0"/>
          </a:p>
        </p:txBody>
      </p:sp>
      <p:sp>
        <p:nvSpPr>
          <p:cNvPr id="8" name="Text Placeholder 7"/>
          <p:cNvSpPr>
            <a:spLocks noGrp="1"/>
          </p:cNvSpPr>
          <p:nvPr>
            <p:ph type="body" sz="quarter" idx="3"/>
          </p:nvPr>
        </p:nvSpPr>
        <p:spPr>
          <a:xfrm>
            <a:off x="6001405" y="914400"/>
            <a:ext cx="5528441" cy="658368"/>
          </a:xfrm>
        </p:spPr>
        <p:txBody>
          <a:bodyPr/>
          <a:lstStyle/>
          <a:p>
            <a:r>
              <a:rPr lang="en-US" dirty="0" smtClean="0"/>
              <a:t>The </a:t>
            </a:r>
            <a:r>
              <a:rPr lang="en-US" b="0" i="1" dirty="0" smtClean="0"/>
              <a:t>MONITOR</a:t>
            </a:r>
            <a:r>
              <a:rPr lang="en-US" b="0" dirty="0" smtClean="0"/>
              <a:t> vs. the </a:t>
            </a:r>
            <a:r>
              <a:rPr lang="en-US" b="0" i="1" dirty="0" smtClean="0"/>
              <a:t>MERRIMACK</a:t>
            </a:r>
            <a:endParaRPr lang="en-US" b="0" i="1" dirty="0"/>
          </a:p>
        </p:txBody>
      </p:sp>
    </p:spTree>
    <p:extLst>
      <p:ext uri="{BB962C8B-B14F-4D97-AF65-F5344CB8AC3E}">
        <p14:creationId xmlns:p14="http://schemas.microsoft.com/office/powerpoint/2010/main" val="118891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wipe(down)">
                                      <p:cBhvr>
                                        <p:cTn id="13" dur="500"/>
                                        <p:tgtEl>
                                          <p:spTgt spid="6">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down)">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500"/>
                                        <p:tgtEl>
                                          <p:spTgt spid="7">
                                            <p:txEl>
                                              <p:pRg st="0" end="0"/>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wipe(down)">
                                      <p:cBhvr>
                                        <p:cTn id="24" dur="500"/>
                                        <p:tgtEl>
                                          <p:spTgt spid="7">
                                            <p:txEl>
                                              <p:pRg st="1" end="1"/>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down)">
                                      <p:cBhvr>
                                        <p:cTn id="27" dur="500"/>
                                        <p:tgtEl>
                                          <p:spTgt spid="7">
                                            <p:txEl>
                                              <p:pRg st="3" end="3"/>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wipe(down)">
                                      <p:cBhvr>
                                        <p:cTn id="30" dur="500"/>
                                        <p:tgtEl>
                                          <p:spTgt spid="7">
                                            <p:txEl>
                                              <p:pRg st="5" end="5"/>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wipe(down)">
                                      <p:cBhvr>
                                        <p:cTn id="33" dur="500"/>
                                        <p:tgtEl>
                                          <p:spTgt spid="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
                                            <p:bg/>
                                          </p:spTgt>
                                        </p:tgtEl>
                                        <p:attrNameLst>
                                          <p:attrName>style.visibility</p:attrName>
                                        </p:attrNameLst>
                                      </p:cBhvr>
                                      <p:to>
                                        <p:strVal val="visible"/>
                                      </p:to>
                                    </p:set>
                                    <p:animEffect transition="in" filter="wipe(down)">
                                      <p:cBhvr>
                                        <p:cTn id="38" dur="500"/>
                                        <p:tgtEl>
                                          <p:spTgt spid="8">
                                            <p:bg/>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wipe(down)">
                                      <p:cBhvr>
                                        <p:cTn id="41" dur="500"/>
                                        <p:tgtEl>
                                          <p:spTgt spid="8">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wipe(down)">
                                      <p:cBhvr>
                                        <p:cTn id="46" dur="500"/>
                                        <p:tgtEl>
                                          <p:spTgt spid="9">
                                            <p:txEl>
                                              <p:pRg st="0" end="0"/>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wipe(down)">
                                      <p:cBhvr>
                                        <p:cTn id="49" dur="500"/>
                                        <p:tgtEl>
                                          <p:spTgt spid="9">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9">
                                            <p:txEl>
                                              <p:pRg st="2" end="2"/>
                                            </p:txEl>
                                          </p:spTgt>
                                        </p:tgtEl>
                                        <p:attrNameLst>
                                          <p:attrName>style.visibility</p:attrName>
                                        </p:attrNameLst>
                                      </p:cBhvr>
                                      <p:to>
                                        <p:strVal val="visible"/>
                                      </p:to>
                                    </p:set>
                                    <p:animEffect transition="in" filter="wipe(down)">
                                      <p:cBhvr>
                                        <p:cTn id="54" dur="500"/>
                                        <p:tgtEl>
                                          <p:spTgt spid="9">
                                            <p:txEl>
                                              <p:pRg st="2" end="2"/>
                                            </p:txEl>
                                          </p:spTgt>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Effect transition="in" filter="wipe(down)">
                                      <p:cBhvr>
                                        <p:cTn id="57" dur="500"/>
                                        <p:tgtEl>
                                          <p:spTgt spid="9">
                                            <p:txEl>
                                              <p:pRg st="3" end="3"/>
                                            </p:txEl>
                                          </p:spTgt>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9">
                                            <p:txEl>
                                              <p:pRg st="4" end="4"/>
                                            </p:txEl>
                                          </p:spTgt>
                                        </p:tgtEl>
                                        <p:attrNameLst>
                                          <p:attrName>style.visibility</p:attrName>
                                        </p:attrNameLst>
                                      </p:cBhvr>
                                      <p:to>
                                        <p:strVal val="visible"/>
                                      </p:to>
                                    </p:set>
                                    <p:animEffect transition="in" filter="wipe(down)">
                                      <p:cBhvr>
                                        <p:cTn id="60" dur="500"/>
                                        <p:tgtEl>
                                          <p:spTgt spid="9">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9">
                                            <p:txEl>
                                              <p:pRg st="5" end="5"/>
                                            </p:txEl>
                                          </p:spTgt>
                                        </p:tgtEl>
                                        <p:attrNameLst>
                                          <p:attrName>style.visibility</p:attrName>
                                        </p:attrNameLst>
                                      </p:cBhvr>
                                      <p:to>
                                        <p:strVal val="visible"/>
                                      </p:to>
                                    </p:set>
                                    <p:animEffect transition="in" filter="wipe(down)">
                                      <p:cBhvr>
                                        <p:cTn id="65" dur="500"/>
                                        <p:tgtEl>
                                          <p:spTgt spid="9">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9">
                                            <p:txEl>
                                              <p:pRg st="6" end="6"/>
                                            </p:txEl>
                                          </p:spTgt>
                                        </p:tgtEl>
                                        <p:attrNameLst>
                                          <p:attrName>style.visibility</p:attrName>
                                        </p:attrNameLst>
                                      </p:cBhvr>
                                      <p:to>
                                        <p:strVal val="visible"/>
                                      </p:to>
                                    </p:set>
                                    <p:animEffect transition="in" filter="wipe(down)">
                                      <p:cBhvr>
                                        <p:cTn id="70" dur="500"/>
                                        <p:tgtEl>
                                          <p:spTgt spid="9">
                                            <p:txEl>
                                              <p:pRg st="6" end="6"/>
                                            </p:txEl>
                                          </p:spTgt>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9">
                                            <p:txEl>
                                              <p:pRg st="7" end="7"/>
                                            </p:txEl>
                                          </p:spTgt>
                                        </p:tgtEl>
                                        <p:attrNameLst>
                                          <p:attrName>style.visibility</p:attrName>
                                        </p:attrNameLst>
                                      </p:cBhvr>
                                      <p:to>
                                        <p:strVal val="visible"/>
                                      </p:to>
                                    </p:set>
                                    <p:animEffect transition="in" filter="wipe(down)">
                                      <p:cBhvr>
                                        <p:cTn id="73" dur="500"/>
                                        <p:tgtEl>
                                          <p:spTgt spid="9">
                                            <p:txEl>
                                              <p:pRg st="7" end="7"/>
                                            </p:txEl>
                                          </p:spTgt>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9">
                                            <p:txEl>
                                              <p:pRg st="8" end="8"/>
                                            </p:txEl>
                                          </p:spTgt>
                                        </p:tgtEl>
                                        <p:attrNameLst>
                                          <p:attrName>style.visibility</p:attrName>
                                        </p:attrNameLst>
                                      </p:cBhvr>
                                      <p:to>
                                        <p:strVal val="visible"/>
                                      </p:to>
                                    </p:set>
                                    <p:animEffect transition="in" filter="wipe(down)">
                                      <p:cBhvr>
                                        <p:cTn id="76" dur="500"/>
                                        <p:tgtEl>
                                          <p:spTgt spid="9">
                                            <p:txEl>
                                              <p:pRg st="8" end="8"/>
                                            </p:txEl>
                                          </p:spTgt>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9">
                                            <p:txEl>
                                              <p:pRg st="9" end="9"/>
                                            </p:txEl>
                                          </p:spTgt>
                                        </p:tgtEl>
                                        <p:attrNameLst>
                                          <p:attrName>style.visibility</p:attrName>
                                        </p:attrNameLst>
                                      </p:cBhvr>
                                      <p:to>
                                        <p:strVal val="visible"/>
                                      </p:to>
                                    </p:set>
                                    <p:animEffect transition="in" filter="wipe(down)">
                                      <p:cBhvr>
                                        <p:cTn id="79"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uiExpand="1" build="p"/>
      <p:bldP spid="9" grpId="0" uiExpand="1" build="p"/>
      <p:bldP spid="6" grpId="0" uiExpand="1" build="allAtOnce" animBg="1"/>
      <p:bldP spid="8"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467600" cy="685800"/>
          </a:xfrm>
        </p:spPr>
        <p:txBody>
          <a:bodyPr/>
          <a:lstStyle/>
          <a:p>
            <a:r>
              <a:rPr lang="en-US" dirty="0" smtClean="0">
                <a:solidFill>
                  <a:srgbClr val="FF0000"/>
                </a:solidFill>
              </a:rPr>
              <a:t>The Battle of Shiloh</a:t>
            </a:r>
            <a:endParaRPr lang="en-US" dirty="0">
              <a:solidFill>
                <a:srgbClr val="FF0000"/>
              </a:solidFill>
            </a:endParaRPr>
          </a:p>
        </p:txBody>
      </p:sp>
      <p:sp>
        <p:nvSpPr>
          <p:cNvPr id="4" name="Content Placeholder 3"/>
          <p:cNvSpPr>
            <a:spLocks noGrp="1"/>
          </p:cNvSpPr>
          <p:nvPr>
            <p:ph sz="quarter" idx="2"/>
          </p:nvPr>
        </p:nvSpPr>
        <p:spPr>
          <a:xfrm>
            <a:off x="504497" y="685800"/>
            <a:ext cx="8996855" cy="6019800"/>
          </a:xfrm>
        </p:spPr>
        <p:txBody>
          <a:bodyPr>
            <a:normAutofit/>
          </a:bodyPr>
          <a:lstStyle/>
          <a:p>
            <a:r>
              <a:rPr lang="en-US" dirty="0" smtClean="0"/>
              <a:t>Even though only 2 days…</a:t>
            </a:r>
          </a:p>
          <a:p>
            <a:pPr lvl="1"/>
            <a:r>
              <a:rPr lang="en-US" dirty="0" smtClean="0">
                <a:solidFill>
                  <a:srgbClr val="FF0000"/>
                </a:solidFill>
              </a:rPr>
              <a:t>Losses for both sides extremely high!</a:t>
            </a:r>
          </a:p>
          <a:p>
            <a:pPr lvl="2"/>
            <a:r>
              <a:rPr lang="en-US" dirty="0" smtClean="0">
                <a:solidFill>
                  <a:srgbClr val="FF0000"/>
                </a:solidFill>
              </a:rPr>
              <a:t>Total 20,000 men died at Shiloh Church</a:t>
            </a:r>
          </a:p>
          <a:p>
            <a:pPr lvl="2"/>
            <a:r>
              <a:rPr lang="en-US" dirty="0" smtClean="0">
                <a:solidFill>
                  <a:srgbClr val="FF0000"/>
                </a:solidFill>
              </a:rPr>
              <a:t>1 of bloodiest battles in the war!</a:t>
            </a:r>
          </a:p>
          <a:p>
            <a:r>
              <a:rPr lang="en-US" dirty="0" smtClean="0"/>
              <a:t>North well on way of controlling Miss. River</a:t>
            </a:r>
          </a:p>
          <a:p>
            <a:endParaRPr lang="en-US" dirty="0"/>
          </a:p>
        </p:txBody>
      </p:sp>
      <p:grpSp>
        <p:nvGrpSpPr>
          <p:cNvPr id="9" name="Group 8"/>
          <p:cNvGrpSpPr/>
          <p:nvPr/>
        </p:nvGrpSpPr>
        <p:grpSpPr>
          <a:xfrm>
            <a:off x="1154861" y="2304395"/>
            <a:ext cx="8199345" cy="3630446"/>
            <a:chOff x="14061112" y="-20431016"/>
            <a:chExt cx="18428113" cy="30404937"/>
          </a:xfrm>
        </p:grpSpPr>
        <p:pic>
          <p:nvPicPr>
            <p:cNvPr id="8196" name="Picture 4" descr="http://www.sitemason.com/files/dLbOpy/shilohcem.JPG"/>
            <p:cNvPicPr>
              <a:picLocks noChangeAspect="1" noChangeArrowheads="1"/>
            </p:cNvPicPr>
            <p:nvPr/>
          </p:nvPicPr>
          <p:blipFill>
            <a:blip r:embed="rId2"/>
            <a:srcRect/>
            <a:stretch>
              <a:fillRect/>
            </a:stretch>
          </p:blipFill>
          <p:spPr bwMode="auto">
            <a:xfrm flipH="1">
              <a:off x="15202249" y="-20431016"/>
              <a:ext cx="13412946" cy="16768583"/>
            </a:xfrm>
            <a:prstGeom prst="rect">
              <a:avLst/>
            </a:prstGeom>
            <a:noFill/>
          </p:spPr>
        </p:pic>
        <p:sp>
          <p:nvSpPr>
            <p:cNvPr id="7" name="TextBox 6">
              <a:hlinkClick r:id="rId3"/>
            </p:cNvPr>
            <p:cNvSpPr txBox="1"/>
            <p:nvPr/>
          </p:nvSpPr>
          <p:spPr>
            <a:xfrm>
              <a:off x="14061112" y="-1109863"/>
              <a:ext cx="18428113" cy="11083784"/>
            </a:xfrm>
            <a:prstGeom prst="rect">
              <a:avLst/>
            </a:prstGeom>
            <a:noFill/>
          </p:spPr>
          <p:txBody>
            <a:bodyPr wrap="square" rtlCol="0">
              <a:spAutoFit/>
            </a:bodyPr>
            <a:lstStyle/>
            <a:p>
              <a:r>
                <a:rPr lang="en-US" sz="2000" dirty="0">
                  <a:solidFill>
                    <a:srgbClr val="FF0000"/>
                  </a:solidFill>
                </a:rPr>
                <a:t>The losses at Shiloh were enormous. Together the two armies suffered 20,000 casualties!</a:t>
              </a:r>
            </a:p>
            <a:p>
              <a:pPr algn="ctr"/>
              <a:r>
                <a:rPr lang="en-US" sz="2000" b="1" dirty="0">
                  <a:solidFill>
                    <a:schemeClr val="tx2"/>
                  </a:solidFill>
                </a:rPr>
                <a:t>“that was too shocking… too horrible to bear.”</a:t>
              </a:r>
            </a:p>
            <a:p>
              <a:pPr algn="r"/>
              <a:r>
                <a:rPr lang="en-US" sz="2000" dirty="0">
                  <a:solidFill>
                    <a:schemeClr val="tx2"/>
                  </a:solidFill>
                </a:rPr>
                <a:t>~unnamed Confederate Soldier</a:t>
              </a:r>
            </a:p>
          </p:txBody>
        </p:sp>
      </p:grpSp>
      <p:pic>
        <p:nvPicPr>
          <p:cNvPr id="9218" name="Picture 2" descr="Image result for battle of shiloh lo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0803" y="596613"/>
            <a:ext cx="2990850"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78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down)">
                                      <p:cBhvr>
                                        <p:cTn id="16" dur="500"/>
                                        <p:tgtEl>
                                          <p:spTgt spid="4">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Battle of New Orleans</a:t>
            </a:r>
            <a:endParaRPr lang="en-US" dirty="0">
              <a:solidFill>
                <a:srgbClr val="FF0000"/>
              </a:solidFill>
            </a:endParaRPr>
          </a:p>
        </p:txBody>
      </p:sp>
      <p:sp>
        <p:nvSpPr>
          <p:cNvPr id="3" name="Content Placeholder 2"/>
          <p:cNvSpPr>
            <a:spLocks noGrp="1"/>
          </p:cNvSpPr>
          <p:nvPr>
            <p:ph sz="quarter" idx="1"/>
          </p:nvPr>
        </p:nvSpPr>
        <p:spPr>
          <a:xfrm>
            <a:off x="620499" y="1106214"/>
            <a:ext cx="6673679" cy="5257800"/>
          </a:xfrm>
        </p:spPr>
        <p:txBody>
          <a:bodyPr>
            <a:normAutofit/>
          </a:bodyPr>
          <a:lstStyle/>
          <a:p>
            <a:r>
              <a:rPr lang="en-US" dirty="0" smtClean="0"/>
              <a:t>April 1862- North another important win</a:t>
            </a:r>
          </a:p>
          <a:p>
            <a:r>
              <a:rPr lang="en-US" dirty="0" smtClean="0">
                <a:solidFill>
                  <a:srgbClr val="FF0000"/>
                </a:solidFill>
              </a:rPr>
              <a:t>US Navy under Farragut capture New Orleans, LA</a:t>
            </a:r>
          </a:p>
          <a:p>
            <a:pPr lvl="1"/>
            <a:r>
              <a:rPr lang="en-US" dirty="0" smtClean="0">
                <a:solidFill>
                  <a:srgbClr val="FF0000"/>
                </a:solidFill>
              </a:rPr>
              <a:t>Largest city in the South!</a:t>
            </a:r>
          </a:p>
          <a:p>
            <a:r>
              <a:rPr lang="en-US" dirty="0" smtClean="0"/>
              <a:t>The people of New Orleans did not take kindly to the capture</a:t>
            </a:r>
          </a:p>
          <a:p>
            <a:endParaRPr lang="en-US" dirty="0" smtClean="0"/>
          </a:p>
          <a:p>
            <a:r>
              <a:rPr lang="en-US" dirty="0" smtClean="0">
                <a:solidFill>
                  <a:srgbClr val="FF0000"/>
                </a:solidFill>
              </a:rPr>
              <a:t>New Orleans important because…</a:t>
            </a:r>
          </a:p>
          <a:p>
            <a:pPr lvl="1"/>
            <a:r>
              <a:rPr lang="en-US" dirty="0" smtClean="0">
                <a:solidFill>
                  <a:srgbClr val="FF0000"/>
                </a:solidFill>
              </a:rPr>
              <a:t>at mouth of Miss. River</a:t>
            </a:r>
          </a:p>
          <a:p>
            <a:pPr lvl="1"/>
            <a:r>
              <a:rPr lang="en-US" dirty="0" smtClean="0">
                <a:solidFill>
                  <a:srgbClr val="FF0000"/>
                </a:solidFill>
              </a:rPr>
              <a:t>South can no longer carry goods to sea anymore</a:t>
            </a:r>
          </a:p>
          <a:p>
            <a:pPr lvl="1"/>
            <a:r>
              <a:rPr lang="en-US" dirty="0" smtClean="0">
                <a:solidFill>
                  <a:srgbClr val="FF0000"/>
                </a:solidFill>
              </a:rPr>
              <a:t>No $$$</a:t>
            </a:r>
          </a:p>
          <a:p>
            <a:pPr lvl="1"/>
            <a:r>
              <a:rPr lang="en-US" dirty="0" smtClean="0">
                <a:solidFill>
                  <a:srgbClr val="FF0000"/>
                </a:solidFill>
              </a:rPr>
              <a:t>No $$$ = No supplies</a:t>
            </a:r>
          </a:p>
          <a:p>
            <a:r>
              <a:rPr lang="en-US" dirty="0" smtClean="0"/>
              <a:t>Farragut and Grant’s victories gave Union control of almost entire Mississippi River!!!</a:t>
            </a:r>
            <a:endParaRPr lang="en-US" dirty="0"/>
          </a:p>
        </p:txBody>
      </p:sp>
      <p:pic>
        <p:nvPicPr>
          <p:cNvPr id="8194" name="Picture 2" descr="Image result for battle of new orleans, civil 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3837" y="648000"/>
            <a:ext cx="3986876" cy="2949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35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00"/>
                                        <p:tgtEl>
                                          <p:spTgt spid="3">
                                            <p:txEl>
                                              <p:pRg st="5" end="5"/>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down)">
                                      <p:cBhvr>
                                        <p:cTn id="35" dur="500"/>
                                        <p:tgtEl>
                                          <p:spTgt spid="3">
                                            <p:txEl>
                                              <p:pRg st="7" end="7"/>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wipe(down)">
                                      <p:cBhvr>
                                        <p:cTn id="38" dur="500"/>
                                        <p:tgtEl>
                                          <p:spTgt spid="3">
                                            <p:txEl>
                                              <p:pRg st="8" end="8"/>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wipe(down)">
                                      <p:cBhvr>
                                        <p:cTn id="41" dur="500"/>
                                        <p:tgtEl>
                                          <p:spTgt spid="3">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wipe(down)">
                                      <p:cBhvr>
                                        <p:cTn id="4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467600" cy="1143000"/>
          </a:xfrm>
        </p:spPr>
        <p:txBody>
          <a:bodyPr/>
          <a:lstStyle/>
          <a:p>
            <a:r>
              <a:rPr lang="en-US" dirty="0" smtClean="0">
                <a:solidFill>
                  <a:srgbClr val="FF0000"/>
                </a:solidFill>
              </a:rPr>
              <a:t>Battle of Antietam</a:t>
            </a:r>
            <a:endParaRPr lang="en-US" dirty="0">
              <a:solidFill>
                <a:srgbClr val="FF0000"/>
              </a:solidFill>
            </a:endParaRPr>
          </a:p>
        </p:txBody>
      </p:sp>
      <p:sp>
        <p:nvSpPr>
          <p:cNvPr id="3" name="Content Placeholder 2"/>
          <p:cNvSpPr>
            <a:spLocks noGrp="1"/>
          </p:cNvSpPr>
          <p:nvPr>
            <p:ph sz="quarter" idx="1"/>
          </p:nvPr>
        </p:nvSpPr>
        <p:spPr>
          <a:xfrm>
            <a:off x="528145" y="972207"/>
            <a:ext cx="8153400" cy="5486400"/>
          </a:xfrm>
        </p:spPr>
        <p:txBody>
          <a:bodyPr>
            <a:normAutofit/>
          </a:bodyPr>
          <a:lstStyle/>
          <a:p>
            <a:r>
              <a:rPr lang="en-US" dirty="0" smtClean="0"/>
              <a:t>Sept. 1862- Lee marches into Maryland</a:t>
            </a:r>
          </a:p>
          <a:p>
            <a:pPr lvl="1"/>
            <a:r>
              <a:rPr lang="en-US" dirty="0" smtClean="0"/>
              <a:t>McClellan &amp; 80,000 Yanks followed</a:t>
            </a:r>
          </a:p>
          <a:p>
            <a:r>
              <a:rPr lang="en-US" dirty="0" smtClean="0">
                <a:solidFill>
                  <a:srgbClr val="FF0000"/>
                </a:solidFill>
              </a:rPr>
              <a:t>Battle of Antietam</a:t>
            </a:r>
          </a:p>
          <a:p>
            <a:pPr lvl="1"/>
            <a:r>
              <a:rPr lang="en-US" dirty="0" smtClean="0">
                <a:solidFill>
                  <a:srgbClr val="FF0000"/>
                </a:solidFill>
              </a:rPr>
              <a:t>17 Sept. 1862- Yanks and </a:t>
            </a:r>
            <a:r>
              <a:rPr lang="en-US" dirty="0" err="1" smtClean="0">
                <a:solidFill>
                  <a:srgbClr val="FF0000"/>
                </a:solidFill>
              </a:rPr>
              <a:t>Rebs</a:t>
            </a:r>
            <a:r>
              <a:rPr lang="en-US" dirty="0" smtClean="0">
                <a:solidFill>
                  <a:srgbClr val="FF0000"/>
                </a:solidFill>
              </a:rPr>
              <a:t> meet</a:t>
            </a:r>
          </a:p>
          <a:p>
            <a:pPr lvl="2"/>
            <a:r>
              <a:rPr lang="en-US" dirty="0" smtClean="0">
                <a:solidFill>
                  <a:srgbClr val="FF0000"/>
                </a:solidFill>
              </a:rPr>
              <a:t>Single bloodiest day in the entire war!!!</a:t>
            </a:r>
          </a:p>
          <a:p>
            <a:pPr lvl="3"/>
            <a:r>
              <a:rPr lang="en-US" dirty="0" smtClean="0">
                <a:solidFill>
                  <a:srgbClr val="FF0000"/>
                </a:solidFill>
              </a:rPr>
              <a:t>At end, 6,000 dead and 17,000 seriously wounded</a:t>
            </a:r>
          </a:p>
          <a:p>
            <a:pPr lvl="3"/>
            <a:endParaRPr lang="en-US" dirty="0" smtClean="0"/>
          </a:p>
          <a:p>
            <a:pPr lvl="1"/>
            <a:r>
              <a:rPr lang="en-US" dirty="0" smtClean="0"/>
              <a:t>Day after the battle, Lee withdraws to VA</a:t>
            </a:r>
          </a:p>
          <a:p>
            <a:pPr lvl="2"/>
            <a:r>
              <a:rPr lang="en-US" dirty="0" smtClean="0"/>
              <a:t>Yanks win!!!</a:t>
            </a:r>
          </a:p>
          <a:p>
            <a:r>
              <a:rPr lang="en-US" dirty="0" smtClean="0">
                <a:solidFill>
                  <a:srgbClr val="FF0000"/>
                </a:solidFill>
              </a:rPr>
              <a:t>McClellan ordered by Lincoln to follow and destroy, but doesn’t</a:t>
            </a:r>
          </a:p>
          <a:p>
            <a:pPr lvl="1"/>
            <a:r>
              <a:rPr lang="en-US" dirty="0" smtClean="0"/>
              <a:t>Lincoln disgusted… could have ended the war right then!!!</a:t>
            </a:r>
          </a:p>
          <a:p>
            <a:pPr lvl="1"/>
            <a:r>
              <a:rPr lang="en-US" dirty="0" smtClean="0">
                <a:solidFill>
                  <a:srgbClr val="FF0000"/>
                </a:solidFill>
              </a:rPr>
              <a:t>Lincoln replaces McClellan with Gen. Ambrose Burnside</a:t>
            </a:r>
            <a:r>
              <a:rPr lang="en-US" dirty="0" smtClean="0"/>
              <a:t> as Commander of Union Army</a:t>
            </a:r>
          </a:p>
          <a:p>
            <a:pPr marL="266700" lvl="1" indent="0">
              <a:buNone/>
            </a:pPr>
            <a:endParaRPr lang="en-US" dirty="0" smtClean="0"/>
          </a:p>
          <a:p>
            <a:r>
              <a:rPr lang="en-US" dirty="0" smtClean="0">
                <a:solidFill>
                  <a:srgbClr val="FF0000"/>
                </a:solidFill>
              </a:rPr>
              <a:t>Now war would rage on for 3 more years</a:t>
            </a:r>
            <a:endParaRPr lang="en-US" dirty="0">
              <a:solidFill>
                <a:srgbClr val="FF0000"/>
              </a:solidFill>
            </a:endParaRPr>
          </a:p>
        </p:txBody>
      </p:sp>
    </p:spTree>
    <p:extLst>
      <p:ext uri="{BB962C8B-B14F-4D97-AF65-F5344CB8AC3E}">
        <p14:creationId xmlns:p14="http://schemas.microsoft.com/office/powerpoint/2010/main" val="412150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down)">
                                      <p:cBhvr>
                                        <p:cTn id="33" dur="500"/>
                                        <p:tgtEl>
                                          <p:spTgt spid="3">
                                            <p:txEl>
                                              <p:pRg st="7" end="7"/>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down)">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wipe(down)">
                                      <p:cBhvr>
                                        <p:cTn id="41" dur="500"/>
                                        <p:tgtEl>
                                          <p:spTgt spid="3">
                                            <p:txEl>
                                              <p:pRg st="9" end="9"/>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wipe(down)">
                                      <p:cBhvr>
                                        <p:cTn id="44" dur="500"/>
                                        <p:tgtEl>
                                          <p:spTgt spid="3">
                                            <p:txEl>
                                              <p:pRg st="10" end="10"/>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wipe(down)">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wipe(down)">
                                      <p:cBhvr>
                                        <p:cTn id="5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bstract architecture polygon">
            <a:extLst>
              <a:ext uri="{FF2B5EF4-FFF2-40B4-BE49-F238E27FC236}">
                <a16:creationId xmlns:a16="http://schemas.microsoft.com/office/drawing/2014/main" id="{38475F7B-316A-47DC-9CBB-B074A5B5994C}"/>
              </a:ext>
            </a:extLst>
          </p:cNvPr>
          <p:cNvPicPr>
            <a:picLocks noGrp="1" noChangeAspect="1"/>
          </p:cNvPicPr>
          <p:nvPr>
            <p:ph type="pic" sz="quarter" idx="33"/>
          </p:nvPr>
        </p:nvPicPr>
        <p:blipFill>
          <a:blip r:embed="rId2"/>
          <a:stretch>
            <a:fillRect/>
          </a:stretch>
        </p:blipFill>
        <p:spPr>
          <a:xfrm>
            <a:off x="9980476" y="1085"/>
            <a:ext cx="2211524" cy="6189830"/>
          </a:xfrm>
        </p:spPr>
      </p:pic>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4"/>
          </p:nvPr>
        </p:nvSpPr>
        <p:spPr/>
        <p:txBody>
          <a:bodyPr/>
          <a:lstStyle/>
          <a:p>
            <a:fld id="{19B51A1E-902D-48AF-9020-955120F399B6}" type="slidenum">
              <a:rPr lang="en-ZA" smtClean="0"/>
              <a:pPr/>
              <a:t>2</a:t>
            </a:fld>
            <a:endParaRPr lang="en-ZA" dirty="0"/>
          </a:p>
        </p:txBody>
      </p:sp>
      <p:pic>
        <p:nvPicPr>
          <p:cNvPr id="9" name="Picture 5" descr="Compromise%20of%201850%20Map"/>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09903" y="430924"/>
            <a:ext cx="9301656" cy="614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746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2000" y="432000"/>
            <a:ext cx="10835090" cy="432000"/>
          </a:xfrm>
        </p:spPr>
        <p:txBody>
          <a:bodyPr/>
          <a:lstStyle/>
          <a:p>
            <a:r>
              <a:rPr lang="en-US" dirty="0" smtClean="0">
                <a:solidFill>
                  <a:srgbClr val="FF0000"/>
                </a:solidFill>
              </a:rPr>
              <a:t>Emancipation Proclamation – Freeing the slaves</a:t>
            </a:r>
            <a:endParaRPr lang="en-US" dirty="0">
              <a:solidFill>
                <a:srgbClr val="FF0000"/>
              </a:solidFill>
            </a:endParaRPr>
          </a:p>
        </p:txBody>
      </p:sp>
      <p:sp>
        <p:nvSpPr>
          <p:cNvPr id="3" name="Slide Number Placeholder 2"/>
          <p:cNvSpPr>
            <a:spLocks noGrp="1"/>
          </p:cNvSpPr>
          <p:nvPr>
            <p:ph type="sldNum" sz="quarter" idx="33"/>
          </p:nvPr>
        </p:nvSpPr>
        <p:spPr/>
        <p:txBody>
          <a:bodyPr/>
          <a:lstStyle/>
          <a:p>
            <a:fld id="{19B51A1E-902D-48AF-9020-955120F399B6}" type="slidenum">
              <a:rPr lang="en-ZA" smtClean="0"/>
              <a:pPr/>
              <a:t>20</a:t>
            </a:fld>
            <a:endParaRPr lang="en-ZA" dirty="0"/>
          </a:p>
        </p:txBody>
      </p:sp>
      <p:sp>
        <p:nvSpPr>
          <p:cNvPr id="7" name="Content Placeholder 6"/>
          <p:cNvSpPr>
            <a:spLocks noGrp="1"/>
          </p:cNvSpPr>
          <p:nvPr>
            <p:ph idx="1"/>
          </p:nvPr>
        </p:nvSpPr>
        <p:spPr>
          <a:xfrm>
            <a:off x="432000" y="1271162"/>
            <a:ext cx="11293920" cy="5130588"/>
          </a:xfrm>
        </p:spPr>
        <p:txBody>
          <a:bodyPr/>
          <a:lstStyle/>
          <a:p>
            <a:r>
              <a:rPr lang="en-US" sz="2000" b="1" dirty="0"/>
              <a:t>The Battle of Antietam </a:t>
            </a:r>
            <a:r>
              <a:rPr lang="en-US" sz="2000" b="1" dirty="0" smtClean="0"/>
              <a:t>provided </a:t>
            </a:r>
            <a:r>
              <a:rPr lang="en-US" sz="2000" b="1" dirty="0"/>
              <a:t>the necessary Union victory to issue the Emancipation Proclamation</a:t>
            </a:r>
            <a:r>
              <a:rPr lang="en-US" sz="2000" b="1" dirty="0" smtClean="0"/>
              <a:t>.</a:t>
            </a:r>
          </a:p>
          <a:p>
            <a:pPr lvl="1"/>
            <a:endParaRPr lang="en-US" sz="2000" b="1" dirty="0" smtClean="0"/>
          </a:p>
          <a:p>
            <a:r>
              <a:rPr lang="en-US" sz="2000" dirty="0" smtClean="0">
                <a:solidFill>
                  <a:srgbClr val="FF0000"/>
                </a:solidFill>
              </a:rPr>
              <a:t>until </a:t>
            </a:r>
            <a:r>
              <a:rPr lang="en-US" sz="2000" dirty="0">
                <a:solidFill>
                  <a:srgbClr val="FF0000"/>
                </a:solidFill>
              </a:rPr>
              <a:t>September 1862, the main focus of the war </a:t>
            </a:r>
            <a:r>
              <a:rPr lang="en-US" sz="2000" dirty="0" smtClean="0">
                <a:solidFill>
                  <a:srgbClr val="FF0000"/>
                </a:solidFill>
              </a:rPr>
              <a:t>was to </a:t>
            </a:r>
            <a:r>
              <a:rPr lang="en-US" sz="2000" dirty="0">
                <a:solidFill>
                  <a:srgbClr val="FF0000"/>
                </a:solidFill>
              </a:rPr>
              <a:t>preserve the Union. With the </a:t>
            </a:r>
            <a:r>
              <a:rPr lang="en-US" sz="2000" dirty="0" smtClean="0">
                <a:solidFill>
                  <a:srgbClr val="FF0000"/>
                </a:solidFill>
              </a:rPr>
              <a:t>Emancipation </a:t>
            </a:r>
            <a:r>
              <a:rPr lang="en-US" sz="2000" dirty="0">
                <a:solidFill>
                  <a:srgbClr val="FF0000"/>
                </a:solidFill>
              </a:rPr>
              <a:t>Proclamation freedom for slaves now became a </a:t>
            </a:r>
            <a:r>
              <a:rPr lang="en-US" sz="2000" dirty="0" smtClean="0">
                <a:solidFill>
                  <a:srgbClr val="FF0000"/>
                </a:solidFill>
              </a:rPr>
              <a:t>priority</a:t>
            </a:r>
          </a:p>
          <a:p>
            <a:pPr marL="0" indent="0">
              <a:buNone/>
            </a:pPr>
            <a:endParaRPr lang="en-US" sz="2000" dirty="0" smtClean="0">
              <a:solidFill>
                <a:srgbClr val="FF0000"/>
              </a:solidFill>
            </a:endParaRPr>
          </a:p>
          <a:p>
            <a:r>
              <a:rPr lang="en-US" sz="2000" dirty="0" smtClean="0">
                <a:solidFill>
                  <a:srgbClr val="FF0000"/>
                </a:solidFill>
              </a:rPr>
              <a:t>over </a:t>
            </a:r>
            <a:r>
              <a:rPr lang="en-US" sz="2000" dirty="0">
                <a:solidFill>
                  <a:srgbClr val="FF0000"/>
                </a:solidFill>
              </a:rPr>
              <a:t>200,000 African-Americans would serve in the Union army and navy</a:t>
            </a:r>
            <a:r>
              <a:rPr lang="en-US" sz="2000" dirty="0" smtClean="0">
                <a:solidFill>
                  <a:srgbClr val="FF0000"/>
                </a:solidFill>
              </a:rPr>
              <a:t>.</a:t>
            </a:r>
          </a:p>
          <a:p>
            <a:pPr marL="0" indent="0">
              <a:buNone/>
            </a:pPr>
            <a:endParaRPr lang="en-US" sz="2000" dirty="0" smtClean="0"/>
          </a:p>
          <a:p>
            <a:r>
              <a:rPr lang="en-US" sz="2000" b="1" dirty="0"/>
              <a:t>Lincoln considered the Emancipation Proclamation the crowning achievement of his presidency.</a:t>
            </a:r>
          </a:p>
          <a:p>
            <a:pPr lvl="1"/>
            <a:r>
              <a:rPr lang="en-US" sz="2000" dirty="0" smtClean="0"/>
              <a:t>“</a:t>
            </a:r>
            <a:r>
              <a:rPr lang="en-US" sz="2000" dirty="0"/>
              <a:t>I never, in my life, felt more certain that I was doing right, than I do in signing this paper,” he declared. “If my name ever goes into history it will be for this act, and my whole soul is in it</a:t>
            </a:r>
            <a:r>
              <a:rPr lang="en-US" sz="2000" dirty="0" smtClean="0"/>
              <a:t>.“</a:t>
            </a:r>
          </a:p>
          <a:p>
            <a:pPr marL="266700" lvl="1" indent="0">
              <a:buNone/>
            </a:pPr>
            <a:endParaRPr lang="en-US" sz="2000" dirty="0"/>
          </a:p>
          <a:p>
            <a:r>
              <a:rPr lang="en-US" sz="2000" dirty="0" smtClean="0">
                <a:solidFill>
                  <a:srgbClr val="FF0000"/>
                </a:solidFill>
              </a:rPr>
              <a:t>This was thought to be a WIN/WIN for Lincoln.  Free the slaves, and get them to fight for the Union against the Confederacy.</a:t>
            </a:r>
            <a:endParaRPr lang="en-US" sz="2000" dirty="0">
              <a:solidFill>
                <a:srgbClr val="FF0000"/>
              </a:solidFill>
            </a:endParaRPr>
          </a:p>
        </p:txBody>
      </p:sp>
    </p:spTree>
    <p:extLst>
      <p:ext uri="{BB962C8B-B14F-4D97-AF65-F5344CB8AC3E}">
        <p14:creationId xmlns:p14="http://schemas.microsoft.com/office/powerpoint/2010/main" val="199326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82" y="116689"/>
            <a:ext cx="10751007" cy="482401"/>
          </a:xfrm>
        </p:spPr>
        <p:txBody>
          <a:bodyPr>
            <a:normAutofit fontScale="90000"/>
          </a:bodyPr>
          <a:lstStyle/>
          <a:p>
            <a:r>
              <a:rPr lang="en-US" dirty="0" smtClean="0"/>
              <a:t/>
            </a:r>
            <a:br>
              <a:rPr lang="en-US" dirty="0" smtClean="0"/>
            </a:br>
            <a:r>
              <a:rPr lang="en-US" dirty="0" smtClean="0">
                <a:solidFill>
                  <a:srgbClr val="FF0000"/>
                </a:solidFill>
              </a:rPr>
              <a:t>Battle of Gettysburg – TURNING POINT OF WAR</a:t>
            </a:r>
            <a:endParaRPr lang="en-US" dirty="0">
              <a:solidFill>
                <a:srgbClr val="FF0000"/>
              </a:solidFill>
            </a:endParaRPr>
          </a:p>
        </p:txBody>
      </p:sp>
      <p:sp>
        <p:nvSpPr>
          <p:cNvPr id="4" name="Content Placeholder 3"/>
          <p:cNvSpPr>
            <a:spLocks noGrp="1"/>
          </p:cNvSpPr>
          <p:nvPr>
            <p:ph sz="quarter" idx="2"/>
          </p:nvPr>
        </p:nvSpPr>
        <p:spPr>
          <a:xfrm>
            <a:off x="4614042" y="958947"/>
            <a:ext cx="7094483" cy="5546956"/>
          </a:xfrm>
        </p:spPr>
        <p:txBody>
          <a:bodyPr>
            <a:normAutofit/>
          </a:bodyPr>
          <a:lstStyle/>
          <a:p>
            <a:r>
              <a:rPr lang="en-US" dirty="0" smtClean="0">
                <a:solidFill>
                  <a:srgbClr val="FF0000"/>
                </a:solidFill>
              </a:rPr>
              <a:t>Confederates invades North- Only time a battle was fought in the North</a:t>
            </a:r>
          </a:p>
          <a:p>
            <a:pPr marL="266700" lvl="1" indent="0">
              <a:buNone/>
            </a:pPr>
            <a:endParaRPr lang="en-US" dirty="0" smtClean="0"/>
          </a:p>
          <a:p>
            <a:r>
              <a:rPr lang="en-US" dirty="0" smtClean="0"/>
              <a:t>July 1863- 2 armies meet by accident while looking for shoes and supplies @ Gettysburg, PA</a:t>
            </a:r>
          </a:p>
          <a:p>
            <a:pPr lvl="1"/>
            <a:r>
              <a:rPr lang="en-US" dirty="0" smtClean="0">
                <a:solidFill>
                  <a:srgbClr val="FF0000"/>
                </a:solidFill>
              </a:rPr>
              <a:t>3 day battle ensues</a:t>
            </a:r>
          </a:p>
          <a:p>
            <a:pPr lvl="1"/>
            <a:endParaRPr lang="en-US" dirty="0"/>
          </a:p>
          <a:p>
            <a:pPr lvl="1"/>
            <a:endParaRPr lang="en-US" dirty="0" smtClean="0"/>
          </a:p>
          <a:p>
            <a:r>
              <a:rPr lang="en-US" dirty="0"/>
              <a:t>On July 3rd, Lee attacked the Union center on Cemetery Ridge </a:t>
            </a:r>
            <a:endParaRPr lang="en-US" dirty="0" smtClean="0"/>
          </a:p>
          <a:p>
            <a:r>
              <a:rPr lang="en-US" dirty="0" smtClean="0"/>
              <a:t>Union fought back  </a:t>
            </a:r>
            <a:r>
              <a:rPr lang="en-US" dirty="0"/>
              <a:t>in what is now known as Pickett’s Charge</a:t>
            </a:r>
            <a:r>
              <a:rPr lang="en-US" dirty="0" smtClean="0"/>
              <a:t>.</a:t>
            </a:r>
          </a:p>
          <a:p>
            <a:r>
              <a:rPr lang="en-US" dirty="0" smtClean="0"/>
              <a:t> </a:t>
            </a:r>
            <a:r>
              <a:rPr lang="en-US" dirty="0"/>
              <a:t>Lee's second invasion of the North had failed, and had resulted in heavy casualties on both sides. </a:t>
            </a:r>
            <a:r>
              <a:rPr lang="en-US" dirty="0">
                <a:solidFill>
                  <a:srgbClr val="FF0000"/>
                </a:solidFill>
              </a:rPr>
              <a:t>An estimated 51,000 soldiers were killed, wounded, captured, or listed as missing after the Battle of Gettysburg</a:t>
            </a:r>
            <a:r>
              <a:rPr lang="en-US" dirty="0" smtClean="0"/>
              <a:t>.</a:t>
            </a:r>
          </a:p>
          <a:p>
            <a:endParaRPr lang="en-US" dirty="0"/>
          </a:p>
          <a:p>
            <a:r>
              <a:rPr lang="en-US" dirty="0" smtClean="0">
                <a:solidFill>
                  <a:srgbClr val="FF0000"/>
                </a:solidFill>
              </a:rPr>
              <a:t>If the south had captured Gettysburg, many thought they would win</a:t>
            </a:r>
            <a:endParaRPr lang="en-US" dirty="0">
              <a:solidFill>
                <a:srgbClr val="FF0000"/>
              </a:solidFill>
            </a:endParaRPr>
          </a:p>
        </p:txBody>
      </p:sp>
      <p:pic>
        <p:nvPicPr>
          <p:cNvPr id="8194" name="Picture 2" descr="http://www.wpclipart.com/American_History/civil_war/battles/the_dead/Battle_of_Gettysburg.jpg">
            <a:hlinkClick r:id="rId3"/>
          </p:cNvPr>
          <p:cNvPicPr>
            <a:picLocks noChangeAspect="1" noChangeArrowheads="1"/>
          </p:cNvPicPr>
          <p:nvPr/>
        </p:nvPicPr>
        <p:blipFill>
          <a:blip r:embed="rId4"/>
          <a:srcRect/>
          <a:stretch>
            <a:fillRect/>
          </a:stretch>
        </p:blipFill>
        <p:spPr bwMode="auto">
          <a:xfrm>
            <a:off x="295366" y="958947"/>
            <a:ext cx="3981450" cy="3238501"/>
          </a:xfrm>
          <a:prstGeom prst="rect">
            <a:avLst/>
          </a:prstGeom>
          <a:noFill/>
        </p:spPr>
      </p:pic>
    </p:spTree>
    <p:extLst>
      <p:ext uri="{BB962C8B-B14F-4D97-AF65-F5344CB8AC3E}">
        <p14:creationId xmlns:p14="http://schemas.microsoft.com/office/powerpoint/2010/main" val="1533050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down)">
                                      <p:cBhvr>
                                        <p:cTn id="18" dur="500"/>
                                        <p:tgtEl>
                                          <p:spTgt spid="4">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down)">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wipe(down)">
                                      <p:cBhvr>
                                        <p:cTn id="26" dur="500"/>
                                        <p:tgtEl>
                                          <p:spTgt spid="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wipe(down)">
                                      <p:cBhvr>
                                        <p:cTn id="31" dur="500"/>
                                        <p:tgtEl>
                                          <p:spTgt spid="4">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wipe(down)">
                                      <p:cBhvr>
                                        <p:cTn id="36" dur="500"/>
                                        <p:tgtEl>
                                          <p:spTgt spid="4">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wipe(down)">
                                      <p:cBhvr>
                                        <p:cTn id="41" dur="500"/>
                                        <p:tgtEl>
                                          <p:spTgt spid="4">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194"/>
                                        </p:tgtEl>
                                        <p:attrNameLst>
                                          <p:attrName>style.visibility</p:attrName>
                                        </p:attrNameLst>
                                      </p:cBhvr>
                                      <p:to>
                                        <p:strVal val="visible"/>
                                      </p:to>
                                    </p:set>
                                    <p:animEffect transition="in" filter="fade">
                                      <p:cBhvr>
                                        <p:cTn id="46"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702" y="331614"/>
            <a:ext cx="9198000" cy="432000"/>
          </a:xfrm>
        </p:spPr>
        <p:txBody>
          <a:bodyPr>
            <a:normAutofit fontScale="90000"/>
          </a:bodyPr>
          <a:lstStyle/>
          <a:p>
            <a:r>
              <a:rPr lang="en-US" dirty="0" smtClean="0"/>
              <a:t/>
            </a:r>
            <a:br>
              <a:rPr lang="en-US" dirty="0" smtClean="0"/>
            </a:br>
            <a:r>
              <a:rPr lang="en-US" dirty="0" smtClean="0">
                <a:solidFill>
                  <a:srgbClr val="FF0000"/>
                </a:solidFill>
              </a:rPr>
              <a:t>Victory at Vicksburg</a:t>
            </a:r>
            <a:endParaRPr lang="en-US" dirty="0">
              <a:solidFill>
                <a:srgbClr val="FF0000"/>
              </a:solidFill>
            </a:endParaRPr>
          </a:p>
        </p:txBody>
      </p:sp>
      <p:sp>
        <p:nvSpPr>
          <p:cNvPr id="3" name="Content Placeholder 2"/>
          <p:cNvSpPr>
            <a:spLocks noGrp="1"/>
          </p:cNvSpPr>
          <p:nvPr>
            <p:ph sz="quarter" idx="1"/>
          </p:nvPr>
        </p:nvSpPr>
        <p:spPr>
          <a:xfrm>
            <a:off x="609599" y="1156138"/>
            <a:ext cx="6674069" cy="5234152"/>
          </a:xfrm>
        </p:spPr>
        <p:txBody>
          <a:bodyPr>
            <a:noAutofit/>
          </a:bodyPr>
          <a:lstStyle/>
          <a:p>
            <a:r>
              <a:rPr lang="en-US" sz="2000" dirty="0" smtClean="0"/>
              <a:t>At same time…</a:t>
            </a:r>
          </a:p>
          <a:p>
            <a:pPr lvl="1"/>
            <a:r>
              <a:rPr lang="en-US" sz="2000" dirty="0" smtClean="0"/>
              <a:t>Another great battle raging</a:t>
            </a:r>
            <a:r>
              <a:rPr lang="en-US" sz="2000" dirty="0"/>
              <a:t> </a:t>
            </a:r>
            <a:r>
              <a:rPr lang="en-US" sz="2000" dirty="0" smtClean="0"/>
              <a:t>in Vicksburg, MS</a:t>
            </a:r>
          </a:p>
          <a:p>
            <a:pPr marL="266700" lvl="1" indent="0">
              <a:buNone/>
            </a:pPr>
            <a:endParaRPr lang="en-US" sz="2000" dirty="0" smtClean="0"/>
          </a:p>
          <a:p>
            <a:r>
              <a:rPr lang="en-US" sz="2000" dirty="0" smtClean="0">
                <a:solidFill>
                  <a:srgbClr val="FF0000"/>
                </a:solidFill>
              </a:rPr>
              <a:t>Union  needs this to take control of Miss River</a:t>
            </a:r>
          </a:p>
          <a:p>
            <a:pPr lvl="1"/>
            <a:r>
              <a:rPr lang="en-US" sz="2000" dirty="0" smtClean="0">
                <a:solidFill>
                  <a:srgbClr val="FF0000"/>
                </a:solidFill>
              </a:rPr>
              <a:t>1 of 3 major goals for Yanks</a:t>
            </a:r>
          </a:p>
          <a:p>
            <a:pPr marL="266700" lvl="1" indent="0">
              <a:buNone/>
            </a:pPr>
            <a:endParaRPr lang="en-US" sz="2000" dirty="0" smtClean="0"/>
          </a:p>
          <a:p>
            <a:r>
              <a:rPr lang="en-US" sz="2000" dirty="0" smtClean="0"/>
              <a:t>July 1863- Vicksburg surrenders to Grant</a:t>
            </a:r>
          </a:p>
          <a:p>
            <a:pPr lvl="1"/>
            <a:r>
              <a:rPr lang="en-US" sz="2000" dirty="0" smtClean="0"/>
              <a:t>Grant refused to accept surrender on the 3</a:t>
            </a:r>
            <a:r>
              <a:rPr lang="en-US" sz="2000" baseline="30000" dirty="0" smtClean="0"/>
              <a:t>rd</a:t>
            </a:r>
            <a:endParaRPr lang="en-US" sz="2000" dirty="0" smtClean="0"/>
          </a:p>
          <a:p>
            <a:pPr lvl="1"/>
            <a:r>
              <a:rPr lang="en-US" sz="2000" dirty="0" smtClean="0">
                <a:solidFill>
                  <a:srgbClr val="FF0000"/>
                </a:solidFill>
              </a:rPr>
              <a:t>w/ this win North now controls entire Miss. River!!!</a:t>
            </a:r>
          </a:p>
          <a:p>
            <a:pPr lvl="1"/>
            <a:r>
              <a:rPr lang="en-US" sz="2000" dirty="0" smtClean="0">
                <a:solidFill>
                  <a:srgbClr val="FF0000"/>
                </a:solidFill>
              </a:rPr>
              <a:t>Now TX, LA, AK cut off from Confederacy!!!</a:t>
            </a:r>
          </a:p>
          <a:p>
            <a:pPr marL="266700" lvl="1" indent="0">
              <a:buNone/>
            </a:pPr>
            <a:endParaRPr lang="en-US" sz="2000" dirty="0" smtClean="0"/>
          </a:p>
          <a:p>
            <a:r>
              <a:rPr lang="en-US" sz="2000" dirty="0" smtClean="0"/>
              <a:t>Vicksburg and Gettysburg begin the turning point for Yanks</a:t>
            </a:r>
          </a:p>
          <a:p>
            <a:pPr lvl="1"/>
            <a:r>
              <a:rPr lang="en-US" sz="2000" dirty="0" smtClean="0"/>
              <a:t>Drove </a:t>
            </a:r>
            <a:r>
              <a:rPr lang="en-US" sz="2000" dirty="0" err="1" smtClean="0"/>
              <a:t>Rebs</a:t>
            </a:r>
            <a:r>
              <a:rPr lang="en-US" sz="2000" dirty="0" smtClean="0"/>
              <a:t> out of North and cut off the west</a:t>
            </a:r>
          </a:p>
          <a:p>
            <a:pPr lvl="2"/>
            <a:r>
              <a:rPr lang="en-US" sz="2000" dirty="0" smtClean="0"/>
              <a:t>Cut South in 2</a:t>
            </a:r>
          </a:p>
          <a:p>
            <a:r>
              <a:rPr lang="en-US" sz="2000" dirty="0" smtClean="0">
                <a:solidFill>
                  <a:srgbClr val="FF0000"/>
                </a:solidFill>
              </a:rPr>
              <a:t>War </a:t>
            </a:r>
            <a:r>
              <a:rPr lang="en-US" sz="2000" dirty="0" err="1" smtClean="0">
                <a:solidFill>
                  <a:srgbClr val="FF0000"/>
                </a:solidFill>
              </a:rPr>
              <a:t>con’t</a:t>
            </a:r>
            <a:r>
              <a:rPr lang="en-US" sz="2000" dirty="0" smtClean="0">
                <a:solidFill>
                  <a:srgbClr val="FF0000"/>
                </a:solidFill>
              </a:rPr>
              <a:t> for 2 more years</a:t>
            </a:r>
          </a:p>
        </p:txBody>
      </p:sp>
      <p:pic>
        <p:nvPicPr>
          <p:cNvPr id="4" name="Picture 3"/>
          <p:cNvPicPr>
            <a:picLocks noChangeAspect="1"/>
          </p:cNvPicPr>
          <p:nvPr/>
        </p:nvPicPr>
        <p:blipFill>
          <a:blip r:embed="rId2"/>
          <a:stretch>
            <a:fillRect/>
          </a:stretch>
        </p:blipFill>
        <p:spPr>
          <a:xfrm>
            <a:off x="7659415" y="648000"/>
            <a:ext cx="3599257" cy="2755681"/>
          </a:xfrm>
          <a:prstGeom prst="rect">
            <a:avLst/>
          </a:prstGeom>
        </p:spPr>
      </p:pic>
    </p:spTree>
    <p:extLst>
      <p:ext uri="{BB962C8B-B14F-4D97-AF65-F5344CB8AC3E}">
        <p14:creationId xmlns:p14="http://schemas.microsoft.com/office/powerpoint/2010/main" val="1635784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500"/>
                                        <p:tgtEl>
                                          <p:spTgt spid="3">
                                            <p:txEl>
                                              <p:pRg st="8" end="8"/>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down)">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ipe(down)">
                                      <p:cBhvr>
                                        <p:cTn id="43" dur="500"/>
                                        <p:tgtEl>
                                          <p:spTgt spid="3">
                                            <p:txEl>
                                              <p:pRg st="11" end="11"/>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wipe(down)">
                                      <p:cBhvr>
                                        <p:cTn id="46" dur="500"/>
                                        <p:tgtEl>
                                          <p:spTgt spid="3">
                                            <p:txEl>
                                              <p:pRg st="12" end="12"/>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wipe(down)">
                                      <p:cBhvr>
                                        <p:cTn id="49" dur="500"/>
                                        <p:tgtEl>
                                          <p:spTgt spid="3">
                                            <p:txEl>
                                              <p:pRg st="13" end="1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
                                            <p:txEl>
                                              <p:pRg st="14" end="14"/>
                                            </p:txEl>
                                          </p:spTgt>
                                        </p:tgtEl>
                                        <p:attrNameLst>
                                          <p:attrName>style.visibility</p:attrName>
                                        </p:attrNameLst>
                                      </p:cBhvr>
                                      <p:to>
                                        <p:strVal val="visible"/>
                                      </p:to>
                                    </p:set>
                                    <p:animEffect transition="in" filter="wipe(down)">
                                      <p:cBhvr>
                                        <p:cTn id="54" dur="500"/>
                                        <p:tgtEl>
                                          <p:spTgt spid="3">
                                            <p:txEl>
                                              <p:pRg st="14" end="1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Gettysburg Address</a:t>
            </a:r>
            <a:endParaRPr lang="en-US" dirty="0">
              <a:solidFill>
                <a:srgbClr val="FF0000"/>
              </a:solidFill>
            </a:endParaRPr>
          </a:p>
        </p:txBody>
      </p:sp>
      <p:sp>
        <p:nvSpPr>
          <p:cNvPr id="4" name="Content Placeholder 3"/>
          <p:cNvSpPr>
            <a:spLocks noGrp="1"/>
          </p:cNvSpPr>
          <p:nvPr>
            <p:ph sz="quarter" idx="2"/>
          </p:nvPr>
        </p:nvSpPr>
        <p:spPr>
          <a:xfrm>
            <a:off x="6248400" y="578069"/>
            <a:ext cx="5649310" cy="6279931"/>
          </a:xfrm>
        </p:spPr>
        <p:txBody>
          <a:bodyPr>
            <a:normAutofit/>
          </a:bodyPr>
          <a:lstStyle/>
          <a:p>
            <a:r>
              <a:rPr lang="en-US" dirty="0" smtClean="0"/>
              <a:t>Nov. 1863</a:t>
            </a:r>
          </a:p>
          <a:p>
            <a:r>
              <a:rPr lang="en-US" dirty="0" smtClean="0">
                <a:solidFill>
                  <a:srgbClr val="FF0000"/>
                </a:solidFill>
              </a:rPr>
              <a:t>Lincoln Returns to Gettysburg </a:t>
            </a:r>
          </a:p>
          <a:p>
            <a:pPr lvl="1"/>
            <a:r>
              <a:rPr lang="en-US" dirty="0" smtClean="0">
                <a:solidFill>
                  <a:srgbClr val="FF0000"/>
                </a:solidFill>
              </a:rPr>
              <a:t>Ceremony dedicating a cemetery @ Gettysburg on field of battle</a:t>
            </a:r>
          </a:p>
          <a:p>
            <a:pPr lvl="1"/>
            <a:endParaRPr lang="en-US" dirty="0" smtClean="0">
              <a:solidFill>
                <a:srgbClr val="FF0000"/>
              </a:solidFill>
            </a:endParaRPr>
          </a:p>
          <a:p>
            <a:pPr lvl="1"/>
            <a:r>
              <a:rPr lang="en-US" dirty="0" smtClean="0">
                <a:solidFill>
                  <a:srgbClr val="FF0000"/>
                </a:solidFill>
              </a:rPr>
              <a:t>Lincoln gets up and gives a 2-minute speech that will last a lifetime</a:t>
            </a:r>
          </a:p>
          <a:p>
            <a:pPr lvl="2"/>
            <a:r>
              <a:rPr lang="en-US" i="1" dirty="0" smtClean="0">
                <a:solidFill>
                  <a:srgbClr val="FF0000"/>
                </a:solidFill>
                <a:effectLst>
                  <a:outerShdw blurRad="38100" dist="38100" dir="2700000" algn="tl">
                    <a:srgbClr val="000000">
                      <a:alpha val="43137"/>
                    </a:srgbClr>
                  </a:outerShdw>
                </a:effectLst>
              </a:rPr>
              <a:t>Gettysburg Address</a:t>
            </a:r>
          </a:p>
          <a:p>
            <a:pPr lvl="2"/>
            <a:r>
              <a:rPr lang="en-US" i="1" dirty="0" smtClean="0">
                <a:solidFill>
                  <a:srgbClr val="FF0000"/>
                </a:solidFill>
                <a:effectLst>
                  <a:outerShdw blurRad="38100" dist="38100" dir="2700000" algn="tl">
                    <a:srgbClr val="000000">
                      <a:alpha val="43137"/>
                    </a:srgbClr>
                  </a:outerShdw>
                </a:effectLst>
              </a:rPr>
              <a:t>Meant to motivate the Union and lift their spirits</a:t>
            </a:r>
          </a:p>
          <a:p>
            <a:pPr marL="542925" lvl="2" indent="0">
              <a:buNone/>
            </a:pPr>
            <a:endParaRPr lang="en-US" i="1" dirty="0" smtClean="0">
              <a:solidFill>
                <a:srgbClr val="FF0000"/>
              </a:solidFill>
              <a:effectLst>
                <a:outerShdw blurRad="38100" dist="38100" dir="2700000" algn="tl">
                  <a:srgbClr val="000000">
                    <a:alpha val="43137"/>
                  </a:srgbClr>
                </a:outerShdw>
              </a:effectLst>
            </a:endParaRPr>
          </a:p>
          <a:p>
            <a:pPr lvl="1"/>
            <a:r>
              <a:rPr lang="en-US" dirty="0" smtClean="0">
                <a:solidFill>
                  <a:srgbClr val="FF0000"/>
                </a:solidFill>
              </a:rPr>
              <a:t>Helped war-weary citizens look past the battlefields and death back to goals of morality</a:t>
            </a:r>
          </a:p>
          <a:p>
            <a:pPr lvl="1"/>
            <a:endParaRPr lang="en-US" dirty="0"/>
          </a:p>
        </p:txBody>
      </p:sp>
      <p:pic>
        <p:nvPicPr>
          <p:cNvPr id="6148" name="Picture 4" descr="http://www.historicdocumentsofamerica.com/images/GettysburgAddress.jpg">
            <a:hlinkClick r:id="rId3"/>
          </p:cNvPr>
          <p:cNvPicPr>
            <a:picLocks noChangeAspect="1" noChangeArrowheads="1"/>
          </p:cNvPicPr>
          <p:nvPr/>
        </p:nvPicPr>
        <p:blipFill>
          <a:blip r:embed="rId4"/>
          <a:srcRect/>
          <a:stretch>
            <a:fillRect/>
          </a:stretch>
        </p:blipFill>
        <p:spPr bwMode="auto">
          <a:xfrm>
            <a:off x="2239196" y="1181596"/>
            <a:ext cx="3819525" cy="4940681"/>
          </a:xfrm>
          <a:prstGeom prst="rect">
            <a:avLst/>
          </a:prstGeom>
          <a:noFill/>
        </p:spPr>
      </p:pic>
      <p:pic>
        <p:nvPicPr>
          <p:cNvPr id="6146" name="Picture 2" descr="http://myloc.gov/_assets/Exhibitions/GettysburgAddress/Assets/20091020-gettysburg.jpg">
            <a:hlinkClick r:id="rId5"/>
          </p:cNvPr>
          <p:cNvPicPr>
            <a:picLocks noChangeAspect="1" noChangeArrowheads="1"/>
          </p:cNvPicPr>
          <p:nvPr/>
        </p:nvPicPr>
        <p:blipFill>
          <a:blip r:embed="rId6"/>
          <a:srcRect/>
          <a:stretch>
            <a:fillRect/>
          </a:stretch>
        </p:blipFill>
        <p:spPr bwMode="auto">
          <a:xfrm>
            <a:off x="525517" y="1008993"/>
            <a:ext cx="1524000" cy="1524000"/>
          </a:xfrm>
          <a:prstGeom prst="rect">
            <a:avLst/>
          </a:prstGeom>
          <a:noFill/>
        </p:spPr>
      </p:pic>
    </p:spTree>
    <p:extLst>
      <p:ext uri="{BB962C8B-B14F-4D97-AF65-F5344CB8AC3E}">
        <p14:creationId xmlns:p14="http://schemas.microsoft.com/office/powerpoint/2010/main" val="3426562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down)">
                                      <p:cBhvr>
                                        <p:cTn id="18" dur="500"/>
                                        <p:tgtEl>
                                          <p:spTgt spid="4">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down)">
                                      <p:cBhvr>
                                        <p:cTn id="21" dur="500"/>
                                        <p:tgtEl>
                                          <p:spTgt spid="4">
                                            <p:txEl>
                                              <p:pRg st="2" end="2"/>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down)">
                                      <p:cBhvr>
                                        <p:cTn id="24" dur="500"/>
                                        <p:tgtEl>
                                          <p:spTgt spid="4">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wipe(down)">
                                      <p:cBhvr>
                                        <p:cTn id="30" dur="500"/>
                                        <p:tgtEl>
                                          <p:spTgt spid="4">
                                            <p:txEl>
                                              <p:pRg st="6" end="6"/>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wipe(down)">
                                      <p:cBhvr>
                                        <p:cTn id="33" dur="500"/>
                                        <p:tgtEl>
                                          <p:spTgt spid="4">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6148"/>
                                        </p:tgtEl>
                                        <p:attrNameLst>
                                          <p:attrName>style.visibility</p:attrName>
                                        </p:attrNameLst>
                                      </p:cBhvr>
                                      <p:to>
                                        <p:strVal val="visible"/>
                                      </p:to>
                                    </p:set>
                                    <p:animEffect transition="in" filter="wipe(down)">
                                      <p:cBhvr>
                                        <p:cTn id="38"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914188" y="6402388"/>
            <a:ext cx="277812" cy="273050"/>
          </a:xfrm>
        </p:spPr>
        <p:txBody>
          <a:bodyPr/>
          <a:lstStyle/>
          <a:p>
            <a:fld id="{19B51A1E-902D-48AF-9020-955120F399B6}" type="slidenum">
              <a:rPr lang="en-ZA" smtClean="0"/>
              <a:pPr/>
              <a:t>24</a:t>
            </a:fld>
            <a:endParaRPr lang="en-ZA" dirty="0"/>
          </a:p>
        </p:txBody>
      </p:sp>
      <p:sp>
        <p:nvSpPr>
          <p:cNvPr id="6" name="Rectangle 5"/>
          <p:cNvSpPr/>
          <p:nvPr/>
        </p:nvSpPr>
        <p:spPr>
          <a:xfrm>
            <a:off x="105103" y="269053"/>
            <a:ext cx="11897711" cy="6555641"/>
          </a:xfrm>
          <a:prstGeom prst="rect">
            <a:avLst/>
          </a:prstGeom>
        </p:spPr>
        <p:txBody>
          <a:bodyPr wrap="square">
            <a:spAutoFit/>
          </a:bodyPr>
          <a:lstStyle/>
          <a:p>
            <a:r>
              <a:rPr lang="en-US" sz="2000" dirty="0"/>
              <a:t>"Fourscore and seven years ago our fathers brought forth, on this continent, a new nation, conceived in liberty, and dedicated to the proposition that all men are created equal. </a:t>
            </a:r>
            <a:endParaRPr lang="en-US" sz="2000" dirty="0" smtClean="0"/>
          </a:p>
          <a:p>
            <a:endParaRPr lang="en-US" sz="2000" dirty="0"/>
          </a:p>
          <a:p>
            <a:r>
              <a:rPr lang="en-US" sz="2000" dirty="0" smtClean="0"/>
              <a:t>Now </a:t>
            </a:r>
            <a:r>
              <a:rPr lang="en-US" sz="2000" dirty="0"/>
              <a:t>we are engaged in a great civil war, testing whether that nation, or any nation so conceived, and so dedicated, can long endure. </a:t>
            </a:r>
            <a:endParaRPr lang="en-US" sz="2000" dirty="0" smtClean="0"/>
          </a:p>
          <a:p>
            <a:endParaRPr lang="en-US" sz="2000" dirty="0"/>
          </a:p>
          <a:p>
            <a:r>
              <a:rPr lang="en-US" sz="2000" dirty="0" smtClean="0"/>
              <a:t>We </a:t>
            </a:r>
            <a:r>
              <a:rPr lang="en-US" sz="2000" dirty="0"/>
              <a:t>are met on a great battle-field of that war. We have come to dedicate a portion of that field, as a final resting-place for those who here gave their lives, that that nation might live. It is altogether fitting and proper that we should do this. </a:t>
            </a:r>
            <a:endParaRPr lang="en-US" sz="2000" dirty="0" smtClean="0"/>
          </a:p>
          <a:p>
            <a:endParaRPr lang="en-US" sz="2000" dirty="0"/>
          </a:p>
          <a:p>
            <a:r>
              <a:rPr lang="en-US" sz="2000" dirty="0" smtClean="0"/>
              <a:t>But</a:t>
            </a:r>
            <a:r>
              <a:rPr lang="en-US" sz="2000" dirty="0"/>
              <a:t>, in a larger sense, we cannot dedicate, we cannot consecrate—we cannot hallow—this ground. The brave men, living and dead, who struggled here, have consecrated it far above our poor power to add or detract. </a:t>
            </a:r>
            <a:endParaRPr lang="en-US" sz="2000" dirty="0" smtClean="0"/>
          </a:p>
          <a:p>
            <a:endParaRPr lang="en-US" sz="2000" dirty="0"/>
          </a:p>
          <a:p>
            <a:r>
              <a:rPr lang="en-US" sz="2000" dirty="0" smtClean="0"/>
              <a:t>The </a:t>
            </a:r>
            <a:r>
              <a:rPr lang="en-US" sz="2000" dirty="0"/>
              <a:t>world will little note, nor long remember what we say here, but it can never forget what they did here. It is for us the living, rather, to be dedicated here to the unfinished work which they who fought here have thus far so nobly advanced. </a:t>
            </a:r>
            <a:endParaRPr lang="en-US" sz="2000" dirty="0" smtClean="0"/>
          </a:p>
          <a:p>
            <a:endParaRPr lang="en-US" sz="2000" dirty="0"/>
          </a:p>
          <a:p>
            <a:r>
              <a:rPr lang="en-US" sz="2000" dirty="0" smtClean="0"/>
              <a:t>It </a:t>
            </a:r>
            <a:r>
              <a:rPr lang="en-US" sz="2000" dirty="0"/>
              <a:t>is rather for us to be here dedicated to the great task remaining before us—that from these honored dead we take increased devotion to that cause for which they here gave the last full measure of devotion—that we here highly resolve that these dead shall not have died in vain—that this nation, under God, shall have a new birth of freedom, and that government of the people, by the people, for the people, shall not perish from the earth." </a:t>
            </a:r>
          </a:p>
        </p:txBody>
      </p:sp>
    </p:spTree>
    <p:extLst>
      <p:ext uri="{BB962C8B-B14F-4D97-AF65-F5344CB8AC3E}">
        <p14:creationId xmlns:p14="http://schemas.microsoft.com/office/powerpoint/2010/main" val="859461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2000" y="432000"/>
            <a:ext cx="10656414" cy="432000"/>
          </a:xfrm>
        </p:spPr>
        <p:txBody>
          <a:bodyPr/>
          <a:lstStyle/>
          <a:p>
            <a:r>
              <a:rPr lang="en-US" dirty="0" smtClean="0">
                <a:solidFill>
                  <a:srgbClr val="FF0000"/>
                </a:solidFill>
              </a:rPr>
              <a:t>The end is near – Sherman March to the SEA</a:t>
            </a:r>
            <a:endParaRPr lang="en-US" dirty="0">
              <a:solidFill>
                <a:srgbClr val="FF0000"/>
              </a:solidFill>
            </a:endParaRPr>
          </a:p>
        </p:txBody>
      </p:sp>
      <p:sp>
        <p:nvSpPr>
          <p:cNvPr id="4" name="Content Placeholder 3"/>
          <p:cNvSpPr>
            <a:spLocks noGrp="1"/>
          </p:cNvSpPr>
          <p:nvPr>
            <p:ph idx="1"/>
          </p:nvPr>
        </p:nvSpPr>
        <p:spPr>
          <a:xfrm>
            <a:off x="432000" y="1008822"/>
            <a:ext cx="9198000" cy="5130588"/>
          </a:xfrm>
        </p:spPr>
        <p:txBody>
          <a:bodyPr/>
          <a:lstStyle/>
          <a:p>
            <a:pPr lvl="2"/>
            <a:r>
              <a:rPr lang="en-US" sz="2000" dirty="0" smtClean="0"/>
              <a:t>The UNION concentrated there attack in two areas</a:t>
            </a:r>
          </a:p>
          <a:p>
            <a:pPr lvl="3"/>
            <a:r>
              <a:rPr lang="en-US" sz="2000" dirty="0" smtClean="0">
                <a:solidFill>
                  <a:srgbClr val="FF0000"/>
                </a:solidFill>
              </a:rPr>
              <a:t>General Grant would take the North (Richmond, VA), and head south</a:t>
            </a:r>
          </a:p>
          <a:p>
            <a:pPr lvl="3"/>
            <a:r>
              <a:rPr lang="en-US" sz="2000" dirty="0" smtClean="0">
                <a:solidFill>
                  <a:srgbClr val="FF0000"/>
                </a:solidFill>
              </a:rPr>
              <a:t>Sherman would take the south and meet Grant</a:t>
            </a:r>
          </a:p>
          <a:p>
            <a:pPr lvl="2"/>
            <a:endParaRPr lang="en-US" sz="2000" dirty="0"/>
          </a:p>
          <a:p>
            <a:pPr marL="0" indent="0">
              <a:buNone/>
            </a:pPr>
            <a:endParaRPr lang="en-US" sz="2000" dirty="0" smtClean="0"/>
          </a:p>
          <a:p>
            <a:r>
              <a:rPr lang="en-US" sz="2000" dirty="0" smtClean="0">
                <a:solidFill>
                  <a:srgbClr val="FF0000"/>
                </a:solidFill>
              </a:rPr>
              <a:t>After </a:t>
            </a:r>
            <a:r>
              <a:rPr lang="en-US" sz="2000" dirty="0">
                <a:solidFill>
                  <a:srgbClr val="FF0000"/>
                </a:solidFill>
              </a:rPr>
              <a:t>Sherman leaves Atlanta in ruins…</a:t>
            </a:r>
          </a:p>
          <a:p>
            <a:pPr lvl="1"/>
            <a:r>
              <a:rPr lang="en-US" sz="2000" dirty="0">
                <a:solidFill>
                  <a:srgbClr val="FF0000"/>
                </a:solidFill>
              </a:rPr>
              <a:t>Convinces Grant to let him “March to the Sea”</a:t>
            </a:r>
          </a:p>
          <a:p>
            <a:pPr lvl="2"/>
            <a:r>
              <a:rPr lang="en-US" sz="2000" dirty="0">
                <a:solidFill>
                  <a:srgbClr val="FF0000"/>
                </a:solidFill>
              </a:rPr>
              <a:t>Want to take Savannah, GA</a:t>
            </a:r>
          </a:p>
          <a:p>
            <a:r>
              <a:rPr lang="en-US" sz="2000" dirty="0"/>
              <a:t>Army would march, living off land, and taking what ever they needed</a:t>
            </a:r>
          </a:p>
          <a:p>
            <a:pPr lvl="1"/>
            <a:r>
              <a:rPr lang="en-US" sz="2000" dirty="0"/>
              <a:t>Stole, tore-up rail lines, destroyed fields, killed livestock, destroyed everything useful</a:t>
            </a:r>
          </a:p>
          <a:p>
            <a:pPr lvl="1"/>
            <a:r>
              <a:rPr lang="en-US" sz="2000" dirty="0">
                <a:solidFill>
                  <a:srgbClr val="FF0000"/>
                </a:solidFill>
              </a:rPr>
              <a:t>Cut path of destruction 50 miles wide and running all the way from Atlanta to Savannah</a:t>
            </a:r>
          </a:p>
          <a:p>
            <a:pPr lvl="1"/>
            <a:r>
              <a:rPr lang="en-US" sz="2000" dirty="0">
                <a:solidFill>
                  <a:srgbClr val="FF0000"/>
                </a:solidFill>
              </a:rPr>
              <a:t>Method known as, </a:t>
            </a:r>
            <a:r>
              <a:rPr lang="en-US" sz="2000" b="1" i="1" dirty="0">
                <a:solidFill>
                  <a:srgbClr val="FF0000"/>
                </a:solidFill>
                <a:effectLst>
                  <a:outerShdw blurRad="38100" dist="38100" dir="2700000" algn="tl">
                    <a:srgbClr val="000000">
                      <a:alpha val="43137"/>
                    </a:srgbClr>
                  </a:outerShdw>
                </a:effectLst>
              </a:rPr>
              <a:t>“Total War”</a:t>
            </a:r>
            <a:endParaRPr lang="en-US" sz="2000" dirty="0">
              <a:solidFill>
                <a:srgbClr val="FF0000"/>
              </a:solidFill>
            </a:endParaRPr>
          </a:p>
          <a:p>
            <a:r>
              <a:rPr lang="en-US" sz="2000" dirty="0"/>
              <a:t>After taking Savannah, turns north doing the same to SC intending to </a:t>
            </a:r>
            <a:r>
              <a:rPr lang="en-US" sz="2000" dirty="0" err="1"/>
              <a:t>con’t</a:t>
            </a:r>
            <a:r>
              <a:rPr lang="en-US" sz="2000" dirty="0"/>
              <a:t> until meets Grant in VA</a:t>
            </a:r>
          </a:p>
          <a:p>
            <a:endParaRPr lang="en-US" sz="2000" dirty="0"/>
          </a:p>
        </p:txBody>
      </p:sp>
      <p:sp>
        <p:nvSpPr>
          <p:cNvPr id="2" name="Slide Number Placeholder 1"/>
          <p:cNvSpPr>
            <a:spLocks noGrp="1"/>
          </p:cNvSpPr>
          <p:nvPr>
            <p:ph type="sldNum" sz="quarter" idx="4294967295"/>
          </p:nvPr>
        </p:nvSpPr>
        <p:spPr>
          <a:xfrm>
            <a:off x="11914188" y="6402388"/>
            <a:ext cx="277812" cy="273050"/>
          </a:xfrm>
        </p:spPr>
        <p:txBody>
          <a:bodyPr/>
          <a:lstStyle/>
          <a:p>
            <a:fld id="{19B51A1E-902D-48AF-9020-955120F399B6}" type="slidenum">
              <a:rPr lang="en-ZA" smtClean="0"/>
              <a:pPr/>
              <a:t>25</a:t>
            </a:fld>
            <a:endParaRPr lang="en-ZA" dirty="0"/>
          </a:p>
        </p:txBody>
      </p:sp>
      <p:pic>
        <p:nvPicPr>
          <p:cNvPr id="10242" name="Picture 2" descr="Image result for sherman's march to the s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5237" y="1671146"/>
            <a:ext cx="4078951" cy="215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35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0000"/>
                </a:solidFill>
              </a:rPr>
              <a:t>Victory for the North</a:t>
            </a:r>
            <a:endParaRPr lang="en-US" dirty="0">
              <a:solidFill>
                <a:srgbClr val="FF0000"/>
              </a:solidFill>
            </a:endParaRPr>
          </a:p>
        </p:txBody>
      </p:sp>
      <p:sp>
        <p:nvSpPr>
          <p:cNvPr id="7" name="Content Placeholder 6"/>
          <p:cNvSpPr>
            <a:spLocks noGrp="1"/>
          </p:cNvSpPr>
          <p:nvPr>
            <p:ph sz="quarter" idx="2"/>
          </p:nvPr>
        </p:nvSpPr>
        <p:spPr>
          <a:xfrm>
            <a:off x="763799" y="2096752"/>
            <a:ext cx="4932807" cy="4419600"/>
          </a:xfrm>
        </p:spPr>
        <p:txBody>
          <a:bodyPr>
            <a:normAutofit/>
          </a:bodyPr>
          <a:lstStyle/>
          <a:p>
            <a:r>
              <a:rPr lang="en-US" dirty="0" smtClean="0">
                <a:solidFill>
                  <a:srgbClr val="FF0000"/>
                </a:solidFill>
              </a:rPr>
              <a:t>Confederates try to retreat to west of Richmond</a:t>
            </a:r>
          </a:p>
          <a:p>
            <a:pPr lvl="1"/>
            <a:r>
              <a:rPr lang="en-US" dirty="0" smtClean="0">
                <a:solidFill>
                  <a:srgbClr val="FF0000"/>
                </a:solidFill>
              </a:rPr>
              <a:t>Lee realizes no other options</a:t>
            </a:r>
          </a:p>
          <a:p>
            <a:pPr lvl="2">
              <a:buNone/>
            </a:pPr>
            <a:r>
              <a:rPr lang="en-US" dirty="0" smtClean="0">
                <a:solidFill>
                  <a:srgbClr val="FF0000"/>
                </a:solidFill>
              </a:rPr>
              <a:t>	“…there is nothing left for me to do but go and see General Grant, and I would rather die a thousand deaths.”</a:t>
            </a:r>
          </a:p>
          <a:p>
            <a:r>
              <a:rPr lang="en-US" dirty="0" smtClean="0">
                <a:solidFill>
                  <a:srgbClr val="FF0000"/>
                </a:solidFill>
              </a:rPr>
              <a:t>April 1865- Lee surrenders @ Appomattox Courthouse, VA</a:t>
            </a:r>
          </a:p>
          <a:p>
            <a:pPr lvl="1"/>
            <a:r>
              <a:rPr lang="en-US" dirty="0" smtClean="0"/>
              <a:t>Grant’s terms were generous</a:t>
            </a:r>
          </a:p>
          <a:p>
            <a:pPr lvl="2"/>
            <a:r>
              <a:rPr lang="en-US" dirty="0" smtClean="0"/>
              <a:t>Lee and men lay down arms</a:t>
            </a:r>
          </a:p>
          <a:p>
            <a:pPr lvl="2"/>
            <a:r>
              <a:rPr lang="en-US" dirty="0" smtClean="0"/>
              <a:t>Then could go home</a:t>
            </a:r>
          </a:p>
          <a:p>
            <a:pPr lvl="2"/>
            <a:r>
              <a:rPr lang="en-US" dirty="0" smtClean="0"/>
              <a:t>Take horses, so could farm later</a:t>
            </a:r>
          </a:p>
          <a:p>
            <a:pPr lvl="2"/>
            <a:r>
              <a:rPr lang="en-US" dirty="0" smtClean="0"/>
              <a:t>Even given 3 days worth of food for the trip</a:t>
            </a:r>
          </a:p>
          <a:p>
            <a:r>
              <a:rPr lang="en-US" dirty="0" smtClean="0">
                <a:solidFill>
                  <a:srgbClr val="FF0000"/>
                </a:solidFill>
              </a:rPr>
              <a:t>Confederate President Jefferson Davis captured in GA on 10 May 1865</a:t>
            </a:r>
          </a:p>
          <a:p>
            <a:pPr lvl="1"/>
            <a:r>
              <a:rPr lang="en-US" dirty="0" smtClean="0">
                <a:solidFill>
                  <a:srgbClr val="FF0000"/>
                </a:solidFill>
              </a:rPr>
              <a:t>Civil War now over!!!</a:t>
            </a:r>
            <a:endParaRPr lang="en-US" dirty="0">
              <a:solidFill>
                <a:srgbClr val="FF0000"/>
              </a:solidFill>
            </a:endParaRPr>
          </a:p>
        </p:txBody>
      </p:sp>
      <p:sp>
        <p:nvSpPr>
          <p:cNvPr id="9" name="Content Placeholder 8"/>
          <p:cNvSpPr>
            <a:spLocks noGrp="1"/>
          </p:cNvSpPr>
          <p:nvPr>
            <p:ph sz="quarter" idx="4"/>
          </p:nvPr>
        </p:nvSpPr>
        <p:spPr>
          <a:xfrm>
            <a:off x="6442841" y="2096752"/>
            <a:ext cx="5307725" cy="4419600"/>
          </a:xfrm>
        </p:spPr>
        <p:txBody>
          <a:bodyPr>
            <a:normAutofit/>
          </a:bodyPr>
          <a:lstStyle/>
          <a:p>
            <a:r>
              <a:rPr lang="en-US" dirty="0" smtClean="0">
                <a:solidFill>
                  <a:srgbClr val="FF0000"/>
                </a:solidFill>
              </a:rPr>
              <a:t>Most devastating war in American Histor</a:t>
            </a:r>
            <a:r>
              <a:rPr lang="en-US" dirty="0" smtClean="0"/>
              <a:t>y</a:t>
            </a:r>
          </a:p>
          <a:p>
            <a:r>
              <a:rPr lang="en-US" dirty="0" smtClean="0"/>
              <a:t>Consequences</a:t>
            </a:r>
          </a:p>
          <a:p>
            <a:pPr lvl="1"/>
            <a:r>
              <a:rPr lang="en-US" dirty="0" smtClean="0"/>
              <a:t>600,000+ casualties</a:t>
            </a:r>
          </a:p>
          <a:p>
            <a:pPr lvl="1"/>
            <a:r>
              <a:rPr lang="en-US" dirty="0" smtClean="0">
                <a:solidFill>
                  <a:srgbClr val="FF0000"/>
                </a:solidFill>
              </a:rPr>
              <a:t>Billions in damages!!!</a:t>
            </a:r>
          </a:p>
          <a:p>
            <a:pPr lvl="2"/>
            <a:r>
              <a:rPr lang="en-US" dirty="0" smtClean="0">
                <a:solidFill>
                  <a:srgbClr val="FF0000"/>
                </a:solidFill>
              </a:rPr>
              <a:t>Mostly in the South</a:t>
            </a:r>
          </a:p>
          <a:p>
            <a:pPr lvl="1"/>
            <a:r>
              <a:rPr lang="en-US" dirty="0" smtClean="0">
                <a:solidFill>
                  <a:srgbClr val="FF0000"/>
                </a:solidFill>
              </a:rPr>
              <a:t>Created bitter feelings still lasting today</a:t>
            </a:r>
          </a:p>
          <a:p>
            <a:pPr lvl="1"/>
            <a:r>
              <a:rPr lang="en-US" dirty="0" smtClean="0">
                <a:solidFill>
                  <a:srgbClr val="FF0000"/>
                </a:solidFill>
              </a:rPr>
              <a:t>North’s victory saved the Union</a:t>
            </a:r>
          </a:p>
          <a:p>
            <a:pPr lvl="1"/>
            <a:r>
              <a:rPr lang="en-US" dirty="0" smtClean="0">
                <a:solidFill>
                  <a:srgbClr val="FF0000"/>
                </a:solidFill>
              </a:rPr>
              <a:t>Federal </a:t>
            </a:r>
            <a:r>
              <a:rPr lang="en-US" dirty="0" err="1" smtClean="0">
                <a:solidFill>
                  <a:srgbClr val="FF0000"/>
                </a:solidFill>
              </a:rPr>
              <a:t>gov’t</a:t>
            </a:r>
            <a:r>
              <a:rPr lang="en-US" dirty="0" smtClean="0">
                <a:solidFill>
                  <a:srgbClr val="FF0000"/>
                </a:solidFill>
              </a:rPr>
              <a:t> now clearly more powerful than states’</a:t>
            </a:r>
          </a:p>
          <a:p>
            <a:pPr lvl="1"/>
            <a:r>
              <a:rPr lang="en-US" dirty="0" smtClean="0">
                <a:solidFill>
                  <a:srgbClr val="FF0000"/>
                </a:solidFill>
              </a:rPr>
              <a:t>Freed millions of African Americans</a:t>
            </a:r>
          </a:p>
          <a:p>
            <a:pPr lvl="2"/>
            <a:r>
              <a:rPr lang="en-US" dirty="0" smtClean="0">
                <a:solidFill>
                  <a:srgbClr val="FF0000"/>
                </a:solidFill>
              </a:rPr>
              <a:t>How they would be treated now remained to be seen!</a:t>
            </a:r>
          </a:p>
          <a:p>
            <a:endParaRPr lang="en-US" dirty="0" smtClean="0"/>
          </a:p>
          <a:p>
            <a:endParaRPr lang="en-US" dirty="0"/>
          </a:p>
        </p:txBody>
      </p:sp>
      <p:sp>
        <p:nvSpPr>
          <p:cNvPr id="6" name="Text Placeholder 5"/>
          <p:cNvSpPr>
            <a:spLocks noGrp="1"/>
          </p:cNvSpPr>
          <p:nvPr>
            <p:ph type="body" sz="quarter" idx="1"/>
          </p:nvPr>
        </p:nvSpPr>
        <p:spPr/>
        <p:txBody>
          <a:bodyPr>
            <a:normAutofit/>
          </a:bodyPr>
          <a:lstStyle/>
          <a:p>
            <a:r>
              <a:rPr lang="en-US" dirty="0" smtClean="0">
                <a:solidFill>
                  <a:srgbClr val="FF0000"/>
                </a:solidFill>
              </a:rPr>
              <a:t>Surrender at Appomattox Court House</a:t>
            </a:r>
            <a:endParaRPr lang="en-US" dirty="0">
              <a:solidFill>
                <a:srgbClr val="FF0000"/>
              </a:solidFill>
            </a:endParaRPr>
          </a:p>
        </p:txBody>
      </p:sp>
      <p:sp>
        <p:nvSpPr>
          <p:cNvPr id="8" name="Text Placeholder 7"/>
          <p:cNvSpPr>
            <a:spLocks noGrp="1"/>
          </p:cNvSpPr>
          <p:nvPr>
            <p:ph type="body" sz="quarter" idx="3"/>
          </p:nvPr>
        </p:nvSpPr>
        <p:spPr>
          <a:xfrm>
            <a:off x="7013450" y="1068420"/>
            <a:ext cx="4434840" cy="823912"/>
          </a:xfrm>
        </p:spPr>
        <p:txBody>
          <a:bodyPr/>
          <a:lstStyle/>
          <a:p>
            <a:r>
              <a:rPr lang="en-US" dirty="0" smtClean="0">
                <a:solidFill>
                  <a:srgbClr val="FF0000"/>
                </a:solidFill>
              </a:rPr>
              <a:t>Results of the War</a:t>
            </a:r>
            <a:endParaRPr lang="en-US" dirty="0">
              <a:solidFill>
                <a:srgbClr val="FF0000"/>
              </a:solidFill>
            </a:endParaRPr>
          </a:p>
        </p:txBody>
      </p:sp>
    </p:spTree>
    <p:extLst>
      <p:ext uri="{BB962C8B-B14F-4D97-AF65-F5344CB8AC3E}">
        <p14:creationId xmlns:p14="http://schemas.microsoft.com/office/powerpoint/2010/main" val="2604331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down)">
                                      <p:cBhvr>
                                        <p:cTn id="23" dur="500"/>
                                        <p:tgtEl>
                                          <p:spTgt spid="7">
                                            <p:txEl>
                                              <p:pRg st="0" end="0"/>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wipe(down)">
                                      <p:cBhvr>
                                        <p:cTn id="26" dur="500"/>
                                        <p:tgtEl>
                                          <p:spTgt spid="7">
                                            <p:txEl>
                                              <p:pRg st="1" end="1"/>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wipe(down)">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wipe(down)">
                                      <p:cBhvr>
                                        <p:cTn id="34" dur="500"/>
                                        <p:tgtEl>
                                          <p:spTgt spid="7">
                                            <p:txEl>
                                              <p:pRg st="3" end="3"/>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wipe(down)">
                                      <p:cBhvr>
                                        <p:cTn id="37" dur="500"/>
                                        <p:tgtEl>
                                          <p:spTgt spid="7">
                                            <p:txEl>
                                              <p:pRg st="4" end="4"/>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wipe(down)">
                                      <p:cBhvr>
                                        <p:cTn id="40" dur="500"/>
                                        <p:tgtEl>
                                          <p:spTgt spid="7">
                                            <p:txEl>
                                              <p:pRg st="5" end="5"/>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wipe(down)">
                                      <p:cBhvr>
                                        <p:cTn id="43" dur="500"/>
                                        <p:tgtEl>
                                          <p:spTgt spid="7">
                                            <p:txEl>
                                              <p:pRg st="6" end="6"/>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7">
                                            <p:txEl>
                                              <p:pRg st="7" end="7"/>
                                            </p:txEl>
                                          </p:spTgt>
                                        </p:tgtEl>
                                        <p:attrNameLst>
                                          <p:attrName>style.visibility</p:attrName>
                                        </p:attrNameLst>
                                      </p:cBhvr>
                                      <p:to>
                                        <p:strVal val="visible"/>
                                      </p:to>
                                    </p:set>
                                    <p:animEffect transition="in" filter="wipe(down)">
                                      <p:cBhvr>
                                        <p:cTn id="46" dur="500"/>
                                        <p:tgtEl>
                                          <p:spTgt spid="7">
                                            <p:txEl>
                                              <p:pRg st="7" end="7"/>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Effect transition="in" filter="wipe(down)">
                                      <p:cBhvr>
                                        <p:cTn id="49" dur="500"/>
                                        <p:tgtEl>
                                          <p:spTgt spid="7">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7">
                                            <p:txEl>
                                              <p:pRg st="9" end="9"/>
                                            </p:txEl>
                                          </p:spTgt>
                                        </p:tgtEl>
                                        <p:attrNameLst>
                                          <p:attrName>style.visibility</p:attrName>
                                        </p:attrNameLst>
                                      </p:cBhvr>
                                      <p:to>
                                        <p:strVal val="visible"/>
                                      </p:to>
                                    </p:set>
                                    <p:animEffect transition="in" filter="wipe(down)">
                                      <p:cBhvr>
                                        <p:cTn id="54" dur="500"/>
                                        <p:tgtEl>
                                          <p:spTgt spid="7">
                                            <p:txEl>
                                              <p:pRg st="9" end="9"/>
                                            </p:txEl>
                                          </p:spTgt>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wipe(down)">
                                      <p:cBhvr>
                                        <p:cTn id="57" dur="500"/>
                                        <p:tgtEl>
                                          <p:spTgt spid="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8">
                                            <p:bg/>
                                          </p:spTgt>
                                        </p:tgtEl>
                                        <p:attrNameLst>
                                          <p:attrName>style.visibility</p:attrName>
                                        </p:attrNameLst>
                                      </p:cBhvr>
                                      <p:to>
                                        <p:strVal val="visible"/>
                                      </p:to>
                                    </p:set>
                                    <p:anim calcmode="lin" valueType="num">
                                      <p:cBhvr additive="base">
                                        <p:cTn id="62" dur="500" fill="hold"/>
                                        <p:tgtEl>
                                          <p:spTgt spid="8">
                                            <p:bg/>
                                          </p:spTgt>
                                        </p:tgtEl>
                                        <p:attrNameLst>
                                          <p:attrName>ppt_x</p:attrName>
                                        </p:attrNameLst>
                                      </p:cBhvr>
                                      <p:tavLst>
                                        <p:tav tm="0">
                                          <p:val>
                                            <p:strVal val="#ppt_x"/>
                                          </p:val>
                                        </p:tav>
                                        <p:tav tm="100000">
                                          <p:val>
                                            <p:strVal val="#ppt_x"/>
                                          </p:val>
                                        </p:tav>
                                      </p:tavLst>
                                    </p:anim>
                                    <p:anim calcmode="lin" valueType="num">
                                      <p:cBhvr additive="base">
                                        <p:cTn id="63" dur="500" fill="hold"/>
                                        <p:tgtEl>
                                          <p:spTgt spid="8">
                                            <p:bg/>
                                          </p:spTgt>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8">
                                            <p:txEl>
                                              <p:pRg st="0" end="0"/>
                                            </p:txEl>
                                          </p:spTgt>
                                        </p:tgtEl>
                                        <p:attrNameLst>
                                          <p:attrName>style.visibility</p:attrName>
                                        </p:attrNameLst>
                                      </p:cBhvr>
                                      <p:to>
                                        <p:strVal val="visible"/>
                                      </p:to>
                                    </p:set>
                                    <p:anim calcmode="lin" valueType="num">
                                      <p:cBhvr additive="base">
                                        <p:cTn id="6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9">
                                            <p:txEl>
                                              <p:pRg st="0" end="0"/>
                                            </p:txEl>
                                          </p:spTgt>
                                        </p:tgtEl>
                                        <p:attrNameLst>
                                          <p:attrName>style.visibility</p:attrName>
                                        </p:attrNameLst>
                                      </p:cBhvr>
                                      <p:to>
                                        <p:strVal val="visible"/>
                                      </p:to>
                                    </p:set>
                                    <p:animEffect transition="in" filter="wipe(down)">
                                      <p:cBhvr>
                                        <p:cTn id="72" dur="500"/>
                                        <p:tgtEl>
                                          <p:spTgt spid="9">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9">
                                            <p:txEl>
                                              <p:pRg st="1" end="1"/>
                                            </p:txEl>
                                          </p:spTgt>
                                        </p:tgtEl>
                                        <p:attrNameLst>
                                          <p:attrName>style.visibility</p:attrName>
                                        </p:attrNameLst>
                                      </p:cBhvr>
                                      <p:to>
                                        <p:strVal val="visible"/>
                                      </p:to>
                                    </p:set>
                                    <p:animEffect transition="in" filter="wipe(down)">
                                      <p:cBhvr>
                                        <p:cTn id="77" dur="500"/>
                                        <p:tgtEl>
                                          <p:spTgt spid="9">
                                            <p:txEl>
                                              <p:pRg st="1" end="1"/>
                                            </p:txEl>
                                          </p:spTgt>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9">
                                            <p:txEl>
                                              <p:pRg st="2" end="2"/>
                                            </p:txEl>
                                          </p:spTgt>
                                        </p:tgtEl>
                                        <p:attrNameLst>
                                          <p:attrName>style.visibility</p:attrName>
                                        </p:attrNameLst>
                                      </p:cBhvr>
                                      <p:to>
                                        <p:strVal val="visible"/>
                                      </p:to>
                                    </p:set>
                                    <p:animEffect transition="in" filter="wipe(down)">
                                      <p:cBhvr>
                                        <p:cTn id="80" dur="500"/>
                                        <p:tgtEl>
                                          <p:spTgt spid="9">
                                            <p:txEl>
                                              <p:pRg st="2" end="2"/>
                                            </p:txEl>
                                          </p:spTgt>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9">
                                            <p:txEl>
                                              <p:pRg st="3" end="3"/>
                                            </p:txEl>
                                          </p:spTgt>
                                        </p:tgtEl>
                                        <p:attrNameLst>
                                          <p:attrName>style.visibility</p:attrName>
                                        </p:attrNameLst>
                                      </p:cBhvr>
                                      <p:to>
                                        <p:strVal val="visible"/>
                                      </p:to>
                                    </p:set>
                                    <p:animEffect transition="in" filter="wipe(down)">
                                      <p:cBhvr>
                                        <p:cTn id="83" dur="500"/>
                                        <p:tgtEl>
                                          <p:spTgt spid="9">
                                            <p:txEl>
                                              <p:pRg st="3" end="3"/>
                                            </p:txEl>
                                          </p:spTgt>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9">
                                            <p:txEl>
                                              <p:pRg st="4" end="4"/>
                                            </p:txEl>
                                          </p:spTgt>
                                        </p:tgtEl>
                                        <p:attrNameLst>
                                          <p:attrName>style.visibility</p:attrName>
                                        </p:attrNameLst>
                                      </p:cBhvr>
                                      <p:to>
                                        <p:strVal val="visible"/>
                                      </p:to>
                                    </p:set>
                                    <p:animEffect transition="in" filter="wipe(down)">
                                      <p:cBhvr>
                                        <p:cTn id="86" dur="500"/>
                                        <p:tgtEl>
                                          <p:spTgt spid="9">
                                            <p:txEl>
                                              <p:pRg st="4" end="4"/>
                                            </p:txEl>
                                          </p:spTgt>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9">
                                            <p:txEl>
                                              <p:pRg st="5" end="5"/>
                                            </p:txEl>
                                          </p:spTgt>
                                        </p:tgtEl>
                                        <p:attrNameLst>
                                          <p:attrName>style.visibility</p:attrName>
                                        </p:attrNameLst>
                                      </p:cBhvr>
                                      <p:to>
                                        <p:strVal val="visible"/>
                                      </p:to>
                                    </p:set>
                                    <p:animEffect transition="in" filter="wipe(down)">
                                      <p:cBhvr>
                                        <p:cTn id="89" dur="500"/>
                                        <p:tgtEl>
                                          <p:spTgt spid="9">
                                            <p:txEl>
                                              <p:pRg st="5" end="5"/>
                                            </p:txEl>
                                          </p:spTgt>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9">
                                            <p:txEl>
                                              <p:pRg st="6" end="6"/>
                                            </p:txEl>
                                          </p:spTgt>
                                        </p:tgtEl>
                                        <p:attrNameLst>
                                          <p:attrName>style.visibility</p:attrName>
                                        </p:attrNameLst>
                                      </p:cBhvr>
                                      <p:to>
                                        <p:strVal val="visible"/>
                                      </p:to>
                                    </p:set>
                                    <p:animEffect transition="in" filter="wipe(down)">
                                      <p:cBhvr>
                                        <p:cTn id="92" dur="500"/>
                                        <p:tgtEl>
                                          <p:spTgt spid="9">
                                            <p:txEl>
                                              <p:pRg st="6" end="6"/>
                                            </p:txEl>
                                          </p:spTgt>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9">
                                            <p:txEl>
                                              <p:pRg st="7" end="7"/>
                                            </p:txEl>
                                          </p:spTgt>
                                        </p:tgtEl>
                                        <p:attrNameLst>
                                          <p:attrName>style.visibility</p:attrName>
                                        </p:attrNameLst>
                                      </p:cBhvr>
                                      <p:to>
                                        <p:strVal val="visible"/>
                                      </p:to>
                                    </p:set>
                                    <p:animEffect transition="in" filter="wipe(down)">
                                      <p:cBhvr>
                                        <p:cTn id="95" dur="500"/>
                                        <p:tgtEl>
                                          <p:spTgt spid="9">
                                            <p:txEl>
                                              <p:pRg st="7" end="7"/>
                                            </p:txEl>
                                          </p:spTgt>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9">
                                            <p:txEl>
                                              <p:pRg st="8" end="8"/>
                                            </p:txEl>
                                          </p:spTgt>
                                        </p:tgtEl>
                                        <p:attrNameLst>
                                          <p:attrName>style.visibility</p:attrName>
                                        </p:attrNameLst>
                                      </p:cBhvr>
                                      <p:to>
                                        <p:strVal val="visible"/>
                                      </p:to>
                                    </p:set>
                                    <p:animEffect transition="in" filter="wipe(down)">
                                      <p:cBhvr>
                                        <p:cTn id="98" dur="500"/>
                                        <p:tgtEl>
                                          <p:spTgt spid="9">
                                            <p:txEl>
                                              <p:pRg st="8" end="8"/>
                                            </p:txEl>
                                          </p:spTgt>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9">
                                            <p:txEl>
                                              <p:pRg st="9" end="9"/>
                                            </p:txEl>
                                          </p:spTgt>
                                        </p:tgtEl>
                                        <p:attrNameLst>
                                          <p:attrName>style.visibility</p:attrName>
                                        </p:attrNameLst>
                                      </p:cBhvr>
                                      <p:to>
                                        <p:strVal val="visible"/>
                                      </p:to>
                                    </p:set>
                                    <p:animEffect transition="in" filter="wipe(down)">
                                      <p:cBhvr>
                                        <p:cTn id="101"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P spid="9" grpId="0" build="p"/>
      <p:bldP spid="6" grpId="0" build="allAtOnce" animBg="1"/>
      <p:bldP spid="8"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a:lstStyle/>
          <a:p>
            <a:r>
              <a:rPr lang="en-ZA" dirty="0" smtClean="0"/>
              <a:t>The two sides</a:t>
            </a:r>
            <a:endParaRPr lang="en-ZA" dirty="0"/>
          </a:p>
        </p:txBody>
      </p:sp>
      <p:sp>
        <p:nvSpPr>
          <p:cNvPr id="4" name="Content Placeholder 3">
            <a:extLst>
              <a:ext uri="{FF2B5EF4-FFF2-40B4-BE49-F238E27FC236}">
                <a16:creationId xmlns:a16="http://schemas.microsoft.com/office/drawing/2014/main" id="{125E40B9-054F-4D79-BD17-68E71C740D01}"/>
              </a:ext>
            </a:extLst>
          </p:cNvPr>
          <p:cNvSpPr>
            <a:spLocks noGrp="1"/>
          </p:cNvSpPr>
          <p:nvPr>
            <p:ph sz="half" idx="1"/>
          </p:nvPr>
        </p:nvSpPr>
        <p:spPr>
          <a:xfrm>
            <a:off x="536028" y="1008993"/>
            <a:ext cx="9175531" cy="5318235"/>
          </a:xfrm>
        </p:spPr>
        <p:txBody>
          <a:bodyPr/>
          <a:lstStyle/>
          <a:p>
            <a:r>
              <a:rPr lang="en-ZA" sz="3200" dirty="0" smtClean="0">
                <a:solidFill>
                  <a:srgbClr val="FF0000"/>
                </a:solidFill>
              </a:rPr>
              <a:t>The North</a:t>
            </a:r>
          </a:p>
          <a:p>
            <a:pPr lvl="1"/>
            <a:r>
              <a:rPr lang="en-ZA" sz="3200" dirty="0" smtClean="0">
                <a:solidFill>
                  <a:srgbClr val="FF0000"/>
                </a:solidFill>
              </a:rPr>
              <a:t>AKA the UNION</a:t>
            </a:r>
          </a:p>
          <a:p>
            <a:pPr lvl="1"/>
            <a:r>
              <a:rPr lang="en-ZA" sz="3200" dirty="0" smtClean="0">
                <a:solidFill>
                  <a:srgbClr val="FF0000"/>
                </a:solidFill>
              </a:rPr>
              <a:t>AKA The Yankees</a:t>
            </a:r>
          </a:p>
          <a:p>
            <a:pPr lvl="1"/>
            <a:r>
              <a:rPr lang="en-ZA" sz="3200" dirty="0" smtClean="0">
                <a:solidFill>
                  <a:srgbClr val="FF0000"/>
                </a:solidFill>
              </a:rPr>
              <a:t>AKA the Blue team</a:t>
            </a:r>
          </a:p>
          <a:p>
            <a:pPr lvl="1"/>
            <a:r>
              <a:rPr lang="en-ZA" sz="3200" dirty="0" smtClean="0">
                <a:solidFill>
                  <a:srgbClr val="FF0000"/>
                </a:solidFill>
              </a:rPr>
              <a:t>Abraham Lincoln</a:t>
            </a:r>
          </a:p>
          <a:p>
            <a:pPr marL="266700" lvl="1" indent="0">
              <a:buNone/>
            </a:pPr>
            <a:endParaRPr lang="en-ZA" sz="3200" dirty="0"/>
          </a:p>
          <a:p>
            <a:r>
              <a:rPr lang="en-ZA" sz="3200" dirty="0" smtClean="0">
                <a:solidFill>
                  <a:srgbClr val="FF0000"/>
                </a:solidFill>
              </a:rPr>
              <a:t>The South</a:t>
            </a:r>
          </a:p>
          <a:p>
            <a:pPr lvl="1"/>
            <a:r>
              <a:rPr lang="en-ZA" sz="3200" dirty="0" smtClean="0">
                <a:solidFill>
                  <a:srgbClr val="FF0000"/>
                </a:solidFill>
              </a:rPr>
              <a:t>AKA the Confederate States of America (CSA)</a:t>
            </a:r>
          </a:p>
          <a:p>
            <a:pPr lvl="1"/>
            <a:r>
              <a:rPr lang="en-ZA" sz="3200" dirty="0" smtClean="0">
                <a:solidFill>
                  <a:srgbClr val="FF0000"/>
                </a:solidFill>
              </a:rPr>
              <a:t>AKA the Rebels</a:t>
            </a:r>
          </a:p>
          <a:p>
            <a:pPr lvl="1"/>
            <a:r>
              <a:rPr lang="en-ZA" sz="3200" dirty="0" smtClean="0">
                <a:solidFill>
                  <a:srgbClr val="FF0000"/>
                </a:solidFill>
              </a:rPr>
              <a:t>AKA the Grey team</a:t>
            </a:r>
          </a:p>
          <a:p>
            <a:pPr lvl="1"/>
            <a:r>
              <a:rPr lang="en-ZA" sz="3200" dirty="0" smtClean="0">
                <a:solidFill>
                  <a:srgbClr val="FF0000"/>
                </a:solidFill>
              </a:rPr>
              <a:t>Jefferson Davis</a:t>
            </a:r>
          </a:p>
          <a:p>
            <a:pPr lvl="1"/>
            <a:endParaRPr lang="en-ZA" dirty="0"/>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a:lstStyle/>
          <a:p>
            <a:fld id="{19B51A1E-902D-48AF-9020-955120F399B6}" type="slidenum">
              <a:rPr lang="en-ZA" smtClean="0"/>
              <a:pPr/>
              <a:t>3</a:t>
            </a:fld>
            <a:endParaRPr lang="en-ZA" dirty="0"/>
          </a:p>
        </p:txBody>
      </p:sp>
      <p:pic>
        <p:nvPicPr>
          <p:cNvPr id="7" name="Shape 74" descr="http://www.classicsofstrategy.com/Abraham-Lincoln.jpg"/>
          <p:cNvPicPr preferRelativeResize="0"/>
          <p:nvPr/>
        </p:nvPicPr>
        <p:blipFill>
          <a:blip r:embed="rId2">
            <a:alphaModFix/>
          </a:blip>
          <a:stretch>
            <a:fillRect/>
          </a:stretch>
        </p:blipFill>
        <p:spPr>
          <a:xfrm>
            <a:off x="5707116" y="1104078"/>
            <a:ext cx="2494562" cy="2564032"/>
          </a:xfrm>
          <a:prstGeom prst="rect">
            <a:avLst/>
          </a:prstGeom>
          <a:noFill/>
          <a:ln>
            <a:noFill/>
          </a:ln>
        </p:spPr>
      </p:pic>
      <p:pic>
        <p:nvPicPr>
          <p:cNvPr id="8" name="Shape 65" descr="http://a2.files.biography.com/image/upload/c_fill,cs_srgb,dpr_1.0,g_face,h_300,q_80,w_300/MTE4MDAzNDEwNDk1NDQwMzk4.jpg"/>
          <p:cNvPicPr preferRelativeResize="0"/>
          <p:nvPr/>
        </p:nvPicPr>
        <p:blipFill>
          <a:blip r:embed="rId3">
            <a:alphaModFix/>
          </a:blip>
          <a:stretch>
            <a:fillRect/>
          </a:stretch>
        </p:blipFill>
        <p:spPr>
          <a:xfrm>
            <a:off x="9259612" y="4446122"/>
            <a:ext cx="1538121" cy="1745421"/>
          </a:xfrm>
          <a:prstGeom prst="rect">
            <a:avLst/>
          </a:prstGeom>
          <a:noFill/>
          <a:ln>
            <a:noFill/>
          </a:ln>
        </p:spPr>
      </p:pic>
    </p:spTree>
    <p:extLst>
      <p:ext uri="{BB962C8B-B14F-4D97-AF65-F5344CB8AC3E}">
        <p14:creationId xmlns:p14="http://schemas.microsoft.com/office/powerpoint/2010/main" val="3640701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dirty="0" smtClean="0">
                <a:solidFill>
                  <a:srgbClr val="FF0000"/>
                </a:solidFill>
              </a:rPr>
              <a:t>The Election of 1860</a:t>
            </a:r>
          </a:p>
        </p:txBody>
      </p:sp>
      <p:sp>
        <p:nvSpPr>
          <p:cNvPr id="27651" name="Rectangle 3"/>
          <p:cNvSpPr>
            <a:spLocks noGrp="1" noChangeArrowheads="1"/>
          </p:cNvSpPr>
          <p:nvPr>
            <p:ph type="body" idx="1"/>
          </p:nvPr>
        </p:nvSpPr>
        <p:spPr>
          <a:xfrm>
            <a:off x="3775840" y="969416"/>
            <a:ext cx="7123387" cy="4533900"/>
          </a:xfrm>
        </p:spPr>
        <p:txBody>
          <a:bodyPr/>
          <a:lstStyle/>
          <a:p>
            <a:pPr eaLnBrk="1" hangingPunct="1">
              <a:lnSpc>
                <a:spcPct val="90000"/>
              </a:lnSpc>
              <a:defRPr/>
            </a:pPr>
            <a:r>
              <a:rPr lang="en-US" dirty="0" smtClean="0">
                <a:solidFill>
                  <a:srgbClr val="FF0000"/>
                </a:solidFill>
              </a:rPr>
              <a:t>In 1860, the election of </a:t>
            </a:r>
            <a:r>
              <a:rPr lang="en-US" b="1" i="1" dirty="0" smtClean="0">
                <a:solidFill>
                  <a:srgbClr val="FF0000"/>
                </a:solidFill>
              </a:rPr>
              <a:t>Abraham Lincoln</a:t>
            </a:r>
            <a:r>
              <a:rPr lang="en-US" dirty="0" smtClean="0">
                <a:solidFill>
                  <a:srgbClr val="FF0000"/>
                </a:solidFill>
              </a:rPr>
              <a:t> united the North against slavery, as he vowed to prevent its expansion.</a:t>
            </a:r>
          </a:p>
          <a:p>
            <a:pPr eaLnBrk="1" hangingPunct="1">
              <a:lnSpc>
                <a:spcPct val="90000"/>
              </a:lnSpc>
              <a:defRPr/>
            </a:pPr>
            <a:endParaRPr lang="en-US" dirty="0" smtClean="0"/>
          </a:p>
          <a:p>
            <a:pPr eaLnBrk="1" hangingPunct="1">
              <a:lnSpc>
                <a:spcPct val="90000"/>
              </a:lnSpc>
              <a:defRPr/>
            </a:pPr>
            <a:r>
              <a:rPr lang="en-US" dirty="0" smtClean="0">
                <a:solidFill>
                  <a:srgbClr val="FF0000"/>
                </a:solidFill>
              </a:rPr>
              <a:t>Many southern states refused to recognize Lincoln as the president</a:t>
            </a:r>
            <a:r>
              <a:rPr lang="en-US" dirty="0" smtClean="0"/>
              <a:t>.</a:t>
            </a:r>
          </a:p>
          <a:p>
            <a:pPr eaLnBrk="1" hangingPunct="1">
              <a:lnSpc>
                <a:spcPct val="90000"/>
              </a:lnSpc>
              <a:defRPr/>
            </a:pPr>
            <a:endParaRPr lang="en-US" dirty="0"/>
          </a:p>
          <a:p>
            <a:pPr eaLnBrk="1" hangingPunct="1">
              <a:lnSpc>
                <a:spcPct val="90000"/>
              </a:lnSpc>
              <a:defRPr/>
            </a:pPr>
            <a:r>
              <a:rPr lang="en-US" dirty="0" smtClean="0"/>
              <a:t>Southerners viewed the election of Lincoln as the last straw.</a:t>
            </a:r>
          </a:p>
        </p:txBody>
      </p:sp>
      <p:pic>
        <p:nvPicPr>
          <p:cNvPr id="18436" name="Picture 5" descr="lincoln_figure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94" y="1298029"/>
            <a:ext cx="2828925"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Image result for civil war map with border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840" y="3236366"/>
            <a:ext cx="5335937" cy="2868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062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77655" y="166609"/>
            <a:ext cx="8229600" cy="1143000"/>
          </a:xfrm>
        </p:spPr>
        <p:txBody>
          <a:bodyPr/>
          <a:lstStyle/>
          <a:p>
            <a:pPr eaLnBrk="1" hangingPunct="1">
              <a:defRPr/>
            </a:pPr>
            <a:r>
              <a:rPr lang="en-US" dirty="0" smtClean="0">
                <a:solidFill>
                  <a:srgbClr val="FF0000"/>
                </a:solidFill>
              </a:rPr>
              <a:t>South Carolina Secedes</a:t>
            </a:r>
          </a:p>
        </p:txBody>
      </p:sp>
      <p:sp>
        <p:nvSpPr>
          <p:cNvPr id="28675" name="Rectangle 3"/>
          <p:cNvSpPr>
            <a:spLocks noGrp="1" noChangeArrowheads="1"/>
          </p:cNvSpPr>
          <p:nvPr>
            <p:ph type="body" idx="1"/>
          </p:nvPr>
        </p:nvSpPr>
        <p:spPr>
          <a:xfrm>
            <a:off x="783021" y="1157618"/>
            <a:ext cx="8534400" cy="4533900"/>
          </a:xfrm>
        </p:spPr>
        <p:txBody>
          <a:bodyPr/>
          <a:lstStyle/>
          <a:p>
            <a:pPr eaLnBrk="1" hangingPunct="1">
              <a:defRPr/>
            </a:pPr>
            <a:r>
              <a:rPr lang="en-US" sz="2800" dirty="0">
                <a:solidFill>
                  <a:srgbClr val="FF0000"/>
                </a:solidFill>
              </a:rPr>
              <a:t>The most dependent and deeply rooted in slavery, </a:t>
            </a:r>
            <a:r>
              <a:rPr lang="en-US" sz="2800" b="1" i="1" dirty="0">
                <a:solidFill>
                  <a:srgbClr val="FF0000"/>
                </a:solidFill>
              </a:rPr>
              <a:t>South Carolina</a:t>
            </a:r>
            <a:r>
              <a:rPr lang="en-US" sz="2800" dirty="0">
                <a:solidFill>
                  <a:srgbClr val="FF0000"/>
                </a:solidFill>
              </a:rPr>
              <a:t> responded immediately after Lincoln’s election by formally seceding from the Union in December of </a:t>
            </a:r>
            <a:r>
              <a:rPr lang="en-US" sz="2800" dirty="0" smtClean="0">
                <a:solidFill>
                  <a:srgbClr val="FF0000"/>
                </a:solidFill>
              </a:rPr>
              <a:t>1860</a:t>
            </a:r>
            <a:r>
              <a:rPr lang="en-US" sz="2800" dirty="0">
                <a:solidFill>
                  <a:srgbClr val="FF0000"/>
                </a:solidFill>
              </a:rPr>
              <a:t>.</a:t>
            </a:r>
            <a:r>
              <a:rPr lang="en-US" dirty="0" smtClean="0">
                <a:solidFill>
                  <a:srgbClr val="FF0000"/>
                </a:solidFill>
              </a:rPr>
              <a:t> </a:t>
            </a:r>
          </a:p>
        </p:txBody>
      </p:sp>
      <p:pic>
        <p:nvPicPr>
          <p:cNvPr id="19460" name="Picture 4" descr="south-carol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621" y="2762581"/>
            <a:ext cx="373380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srcRect/>
          <a:stretch>
            <a:fillRect/>
          </a:stretch>
        </p:blipFill>
        <p:spPr bwMode="auto">
          <a:xfrm>
            <a:off x="1277655" y="2994710"/>
            <a:ext cx="3412587" cy="3116317"/>
          </a:xfrm>
          <a:prstGeom prst="rect">
            <a:avLst/>
          </a:prstGeom>
          <a:noFill/>
          <a:ln w="9525">
            <a:noFill/>
            <a:miter lim="800000"/>
            <a:headEnd/>
            <a:tailEnd/>
          </a:ln>
          <a:effectLst/>
        </p:spPr>
      </p:pic>
    </p:spTree>
    <p:extLst>
      <p:ext uri="{BB962C8B-B14F-4D97-AF65-F5344CB8AC3E}">
        <p14:creationId xmlns:p14="http://schemas.microsoft.com/office/powerpoint/2010/main" val="321069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 to Secession</a:t>
            </a:r>
            <a:endParaRPr lang="en-US" dirty="0"/>
          </a:p>
        </p:txBody>
      </p:sp>
      <p:sp>
        <p:nvSpPr>
          <p:cNvPr id="3" name="Slide Number Placeholder 2"/>
          <p:cNvSpPr>
            <a:spLocks noGrp="1"/>
          </p:cNvSpPr>
          <p:nvPr>
            <p:ph type="sldNum" sz="quarter" idx="33"/>
          </p:nvPr>
        </p:nvSpPr>
        <p:spPr/>
        <p:txBody>
          <a:bodyPr/>
          <a:lstStyle/>
          <a:p>
            <a:fld id="{19B51A1E-902D-48AF-9020-955120F399B6}" type="slidenum">
              <a:rPr lang="en-ZA" smtClean="0"/>
              <a:pPr/>
              <a:t>6</a:t>
            </a:fld>
            <a:endParaRPr lang="en-ZA" dirty="0"/>
          </a:p>
        </p:txBody>
      </p:sp>
      <p:sp>
        <p:nvSpPr>
          <p:cNvPr id="4" name="Content Placeholder 3"/>
          <p:cNvSpPr>
            <a:spLocks noGrp="1"/>
          </p:cNvSpPr>
          <p:nvPr>
            <p:ph idx="1"/>
          </p:nvPr>
        </p:nvSpPr>
        <p:spPr/>
        <p:txBody>
          <a:bodyPr/>
          <a:lstStyle/>
          <a:p>
            <a:r>
              <a:rPr lang="en-US" sz="2400" dirty="0">
                <a:solidFill>
                  <a:srgbClr val="FF0000"/>
                </a:solidFill>
              </a:rPr>
              <a:t>Most Southerners welcomed secession!</a:t>
            </a:r>
          </a:p>
          <a:p>
            <a:pPr lvl="1"/>
            <a:r>
              <a:rPr lang="en-US" sz="2400" dirty="0">
                <a:solidFill>
                  <a:srgbClr val="FF0000"/>
                </a:solidFill>
              </a:rPr>
              <a:t>People rang church bells for every state that left, shot canons and guns off, cheering in the </a:t>
            </a:r>
            <a:r>
              <a:rPr lang="en-US" sz="2400" dirty="0" smtClean="0">
                <a:solidFill>
                  <a:srgbClr val="FF0000"/>
                </a:solidFill>
              </a:rPr>
              <a:t>streets</a:t>
            </a:r>
          </a:p>
          <a:p>
            <a:pPr marL="266700" lvl="1" indent="0">
              <a:buNone/>
            </a:pPr>
            <a:endParaRPr lang="en-US" sz="2400" dirty="0"/>
          </a:p>
          <a:p>
            <a:r>
              <a:rPr lang="en-US" sz="2400" dirty="0"/>
              <a:t>Some not so sure</a:t>
            </a:r>
          </a:p>
          <a:p>
            <a:pPr lvl="1"/>
            <a:r>
              <a:rPr lang="en-US" sz="2400" dirty="0"/>
              <a:t>Hated seeing the destruction of the </a:t>
            </a:r>
            <a:r>
              <a:rPr lang="en-US" sz="2400" dirty="0" smtClean="0"/>
              <a:t>Union</a:t>
            </a:r>
          </a:p>
          <a:p>
            <a:pPr marL="266700" lvl="1" indent="0">
              <a:buNone/>
            </a:pPr>
            <a:endParaRPr lang="en-US" sz="2400" dirty="0"/>
          </a:p>
          <a:p>
            <a:r>
              <a:rPr lang="en-US" sz="2400" dirty="0">
                <a:solidFill>
                  <a:srgbClr val="FF0000"/>
                </a:solidFill>
              </a:rPr>
              <a:t>N. Abolitionists said good riddance!</a:t>
            </a:r>
          </a:p>
          <a:p>
            <a:pPr lvl="1"/>
            <a:r>
              <a:rPr lang="en-US" sz="2400" dirty="0">
                <a:solidFill>
                  <a:srgbClr val="FF0000"/>
                </a:solidFill>
              </a:rPr>
              <a:t>If Union only saved by compromising on slavery, then let it die</a:t>
            </a:r>
            <a:r>
              <a:rPr lang="en-US" sz="2400" dirty="0" smtClean="0">
                <a:solidFill>
                  <a:srgbClr val="FF0000"/>
                </a:solidFill>
              </a:rPr>
              <a:t>!</a:t>
            </a:r>
          </a:p>
          <a:p>
            <a:pPr marL="266700" lvl="1" indent="0">
              <a:buNone/>
            </a:pPr>
            <a:endParaRPr lang="en-US" sz="2400" dirty="0"/>
          </a:p>
          <a:p>
            <a:r>
              <a:rPr lang="en-US" sz="2400" dirty="0">
                <a:solidFill>
                  <a:srgbClr val="FF0000"/>
                </a:solidFill>
              </a:rPr>
              <a:t>Most Northerners believed Union had to be saved</a:t>
            </a:r>
          </a:p>
          <a:p>
            <a:pPr lvl="1"/>
            <a:r>
              <a:rPr lang="en-US" sz="2400" dirty="0"/>
              <a:t>Lincoln asked whether the minority had the right to destroy the gov’t if they chose?</a:t>
            </a:r>
          </a:p>
          <a:p>
            <a:pPr lvl="2"/>
            <a:r>
              <a:rPr lang="en-US" sz="2400" dirty="0"/>
              <a:t>Not on his watch!!!</a:t>
            </a:r>
          </a:p>
          <a:p>
            <a:endParaRPr lang="en-US" dirty="0"/>
          </a:p>
        </p:txBody>
      </p:sp>
    </p:spTree>
    <p:extLst>
      <p:ext uri="{BB962C8B-B14F-4D97-AF65-F5344CB8AC3E}">
        <p14:creationId xmlns:p14="http://schemas.microsoft.com/office/powerpoint/2010/main" val="1530292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714703" y="4035497"/>
            <a:ext cx="8555421" cy="2438876"/>
          </a:xfrm>
        </p:spPr>
        <p:txBody>
          <a:bodyPr>
            <a:normAutofit/>
          </a:bodyPr>
          <a:lstStyle/>
          <a:p>
            <a:pPr marL="266700" lvl="1" indent="0" algn="ctr">
              <a:buNone/>
            </a:pPr>
            <a:r>
              <a:rPr lang="en-US" sz="1800" dirty="0" smtClean="0"/>
              <a:t>Confederate forces seized US forts within their states</a:t>
            </a:r>
          </a:p>
          <a:p>
            <a:r>
              <a:rPr lang="en-US" dirty="0" smtClean="0">
                <a:solidFill>
                  <a:srgbClr val="FF0000"/>
                </a:solidFill>
              </a:rPr>
              <a:t>Lincoln didn’t want a war but…</a:t>
            </a:r>
          </a:p>
          <a:p>
            <a:pPr lvl="1"/>
            <a:r>
              <a:rPr lang="en-US" dirty="0" smtClean="0">
                <a:solidFill>
                  <a:srgbClr val="FF0000"/>
                </a:solidFill>
              </a:rPr>
              <a:t>He couldn’t let their aggression go unmatched</a:t>
            </a:r>
          </a:p>
          <a:p>
            <a:r>
              <a:rPr lang="en-US" dirty="0" smtClean="0">
                <a:solidFill>
                  <a:srgbClr val="FF0000"/>
                </a:solidFill>
              </a:rPr>
              <a:t>5 March 1861- </a:t>
            </a:r>
          </a:p>
          <a:p>
            <a:pPr lvl="1"/>
            <a:r>
              <a:rPr lang="en-US" dirty="0" smtClean="0">
                <a:solidFill>
                  <a:srgbClr val="FF0000"/>
                </a:solidFill>
              </a:rPr>
              <a:t>Lincoln receives word that Fort Sumter in Charleston Harbor was low on supplies &amp; the  Confederates were demanding their surrender!</a:t>
            </a:r>
          </a:p>
          <a:p>
            <a:pPr marL="0" indent="0">
              <a:buNone/>
            </a:pPr>
            <a:endParaRPr lang="en-US" dirty="0" smtClean="0"/>
          </a:p>
        </p:txBody>
      </p:sp>
      <p:sp>
        <p:nvSpPr>
          <p:cNvPr id="4" name="Title 3"/>
          <p:cNvSpPr>
            <a:spLocks noGrp="1"/>
          </p:cNvSpPr>
          <p:nvPr>
            <p:ph type="title"/>
          </p:nvPr>
        </p:nvSpPr>
        <p:spPr/>
        <p:txBody>
          <a:bodyPr/>
          <a:lstStyle/>
          <a:p>
            <a:r>
              <a:rPr lang="en-US" dirty="0" smtClean="0">
                <a:solidFill>
                  <a:srgbClr val="FF0000"/>
                </a:solidFill>
              </a:rPr>
              <a:t>Fort Sumter</a:t>
            </a:r>
            <a:endParaRPr lang="en-US" dirty="0">
              <a:solidFill>
                <a:srgbClr val="FF0000"/>
              </a:solidFill>
            </a:endParaRPr>
          </a:p>
        </p:txBody>
      </p:sp>
      <p:pic>
        <p:nvPicPr>
          <p:cNvPr id="5" name="Picture 5" descr="attack-fort-sumter"/>
          <p:cNvPicPr>
            <a:picLocks noChangeAspect="1" noChangeArrowheads="1"/>
          </p:cNvPicPr>
          <p:nvPr/>
        </p:nvPicPr>
        <p:blipFill>
          <a:blip r:embed="rId2">
            <a:extLst>
              <a:ext uri="{28A0092B-C50C-407E-A947-70E740481C1C}">
                <a14:useLocalDpi xmlns:a14="http://schemas.microsoft.com/office/drawing/2010/main" val="0"/>
              </a:ext>
            </a:extLst>
          </a:blip>
          <a:srcRect l="3973" t="7425" r="4636" b="5336"/>
          <a:stretch>
            <a:fillRect/>
          </a:stretch>
        </p:blipFill>
        <p:spPr bwMode="auto">
          <a:xfrm>
            <a:off x="5352616" y="761196"/>
            <a:ext cx="4663742" cy="317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onfederate-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766" y="1381361"/>
            <a:ext cx="32385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635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462752" y="571499"/>
            <a:ext cx="6216868" cy="5629603"/>
          </a:xfrm>
        </p:spPr>
        <p:txBody>
          <a:bodyPr>
            <a:normAutofit/>
          </a:bodyPr>
          <a:lstStyle/>
          <a:p>
            <a:r>
              <a:rPr lang="en-US" dirty="0" smtClean="0">
                <a:solidFill>
                  <a:srgbClr val="FF0000"/>
                </a:solidFill>
              </a:rPr>
              <a:t>Lincoln sends message to SC Gov. Francis Pickens</a:t>
            </a:r>
          </a:p>
          <a:p>
            <a:pPr lvl="1"/>
            <a:r>
              <a:rPr lang="en-US" dirty="0" smtClean="0">
                <a:solidFill>
                  <a:srgbClr val="FF0000"/>
                </a:solidFill>
              </a:rPr>
              <a:t>he was sending unarmed expedition w/ supplies to Fort Sumter</a:t>
            </a:r>
          </a:p>
          <a:p>
            <a:pPr lvl="2"/>
            <a:r>
              <a:rPr lang="en-US" dirty="0" smtClean="0">
                <a:solidFill>
                  <a:srgbClr val="FF0000"/>
                </a:solidFill>
              </a:rPr>
              <a:t>Promised that Union forces would not do anything unless they were fired upon</a:t>
            </a:r>
          </a:p>
          <a:p>
            <a:pPr lvl="1"/>
            <a:endParaRPr lang="en-US" dirty="0" smtClean="0"/>
          </a:p>
          <a:p>
            <a:r>
              <a:rPr lang="en-US" dirty="0" smtClean="0"/>
              <a:t>Confederate President Jefferson Davis makes fateful decision!</a:t>
            </a:r>
          </a:p>
          <a:p>
            <a:pPr lvl="1"/>
            <a:r>
              <a:rPr lang="en-US" dirty="0" smtClean="0"/>
              <a:t>Orders confederate forces to attack Sumter </a:t>
            </a:r>
          </a:p>
          <a:p>
            <a:pPr lvl="1"/>
            <a:endParaRPr lang="en-US" dirty="0"/>
          </a:p>
          <a:p>
            <a:pPr lvl="1"/>
            <a:r>
              <a:rPr lang="en-US" dirty="0" smtClean="0">
                <a:solidFill>
                  <a:srgbClr val="FF0000"/>
                </a:solidFill>
              </a:rPr>
              <a:t>12 April 1861</a:t>
            </a:r>
          </a:p>
          <a:p>
            <a:pPr lvl="1"/>
            <a:r>
              <a:rPr lang="en-US" dirty="0" smtClean="0">
                <a:solidFill>
                  <a:srgbClr val="FF0000"/>
                </a:solidFill>
              </a:rPr>
              <a:t>Confederate guns began to fire on Fort Sumter</a:t>
            </a:r>
          </a:p>
          <a:p>
            <a:endParaRPr lang="en-US" dirty="0" smtClean="0"/>
          </a:p>
          <a:p>
            <a:r>
              <a:rPr lang="en-US" dirty="0" smtClean="0">
                <a:solidFill>
                  <a:srgbClr val="FF0000"/>
                </a:solidFill>
              </a:rPr>
              <a:t>14 April 1861- </a:t>
            </a:r>
          </a:p>
          <a:p>
            <a:pPr lvl="1"/>
            <a:r>
              <a:rPr lang="en-US" dirty="0" smtClean="0">
                <a:solidFill>
                  <a:srgbClr val="FF0000"/>
                </a:solidFill>
              </a:rPr>
              <a:t>Union forces surrender Fort Sumter</a:t>
            </a:r>
          </a:p>
          <a:p>
            <a:pPr lvl="1"/>
            <a:r>
              <a:rPr lang="en-US" dirty="0" smtClean="0">
                <a:solidFill>
                  <a:srgbClr val="FF0000"/>
                </a:solidFill>
              </a:rPr>
              <a:t>1,000’s of shots fired but no deaths on either side</a:t>
            </a:r>
            <a:r>
              <a:rPr lang="en-US" dirty="0" smtClean="0"/>
              <a:t>!!!</a:t>
            </a:r>
          </a:p>
          <a:p>
            <a:pPr lvl="1"/>
            <a:endParaRPr lang="en-US" dirty="0" smtClean="0"/>
          </a:p>
          <a:p>
            <a:r>
              <a:rPr lang="en-US" dirty="0" smtClean="0"/>
              <a:t>News of attack unites the North </a:t>
            </a:r>
          </a:p>
        </p:txBody>
      </p:sp>
      <p:sp>
        <p:nvSpPr>
          <p:cNvPr id="4" name="Title 3"/>
          <p:cNvSpPr>
            <a:spLocks noGrp="1"/>
          </p:cNvSpPr>
          <p:nvPr>
            <p:ph type="title"/>
          </p:nvPr>
        </p:nvSpPr>
        <p:spPr>
          <a:xfrm>
            <a:off x="1981200" y="0"/>
            <a:ext cx="8229600" cy="1143000"/>
          </a:xfrm>
        </p:spPr>
        <p:txBody>
          <a:bodyPr/>
          <a:lstStyle/>
          <a:p>
            <a:r>
              <a:rPr lang="en-US" dirty="0" smtClean="0"/>
              <a:t>The War Begins</a:t>
            </a:r>
            <a:endParaRPr lang="en-US" dirty="0"/>
          </a:p>
        </p:txBody>
      </p:sp>
      <p:pic>
        <p:nvPicPr>
          <p:cNvPr id="6" name="Picture 4" descr="http://dmn.wpengine.netdna-cdn.com/wp-content/uploads/2012/03/Bombardment-of-Fort-Sumter.jpg"/>
          <p:cNvPicPr>
            <a:picLocks noChangeAspect="1" noChangeArrowheads="1"/>
          </p:cNvPicPr>
          <p:nvPr/>
        </p:nvPicPr>
        <p:blipFill>
          <a:blip r:embed="rId3"/>
          <a:srcRect/>
          <a:stretch>
            <a:fillRect/>
          </a:stretch>
        </p:blipFill>
        <p:spPr bwMode="auto">
          <a:xfrm>
            <a:off x="736163" y="1059098"/>
            <a:ext cx="4312291" cy="4658530"/>
          </a:xfrm>
          <a:prstGeom prst="rect">
            <a:avLst/>
          </a:prstGeom>
          <a:noFill/>
        </p:spPr>
      </p:pic>
    </p:spTree>
    <p:extLst>
      <p:ext uri="{BB962C8B-B14F-4D97-AF65-F5344CB8AC3E}">
        <p14:creationId xmlns:p14="http://schemas.microsoft.com/office/powerpoint/2010/main" val="1589270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wipe(down)">
                                      <p:cBhvr>
                                        <p:cTn id="38" dur="500"/>
                                        <p:tgtEl>
                                          <p:spTgt spid="3">
                                            <p:txEl>
                                              <p:pRg st="10" end="10"/>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wipe(down)">
                                      <p:cBhvr>
                                        <p:cTn id="41" dur="500"/>
                                        <p:tgtEl>
                                          <p:spTgt spid="3">
                                            <p:txEl>
                                              <p:pRg st="11" end="11"/>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wipe(down)">
                                      <p:cBhvr>
                                        <p:cTn id="44" dur="500"/>
                                        <p:tgtEl>
                                          <p:spTgt spid="3">
                                            <p:txEl>
                                              <p:pRg st="12" end="1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wipe(down)">
                                      <p:cBhvr>
                                        <p:cTn id="49" dur="500"/>
                                        <p:tgtEl>
                                          <p:spTgt spid="3">
                                            <p:txEl>
                                              <p:pRg st="14" end="1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down)">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Remaining w/ the Union</a:t>
            </a:r>
            <a:endParaRPr lang="en-US" dirty="0"/>
          </a:p>
        </p:txBody>
      </p:sp>
      <p:sp>
        <p:nvSpPr>
          <p:cNvPr id="4" name="Content Placeholder 3"/>
          <p:cNvSpPr>
            <a:spLocks noGrp="1"/>
          </p:cNvSpPr>
          <p:nvPr>
            <p:ph sz="half" idx="2"/>
          </p:nvPr>
        </p:nvSpPr>
        <p:spPr>
          <a:xfrm>
            <a:off x="482408" y="1207867"/>
            <a:ext cx="5949923" cy="5287526"/>
          </a:xfrm>
        </p:spPr>
        <p:txBody>
          <a:bodyPr>
            <a:normAutofit fontScale="92500" lnSpcReduction="20000"/>
          </a:bodyPr>
          <a:lstStyle/>
          <a:p>
            <a:r>
              <a:rPr lang="en-US" sz="3600" dirty="0" smtClean="0"/>
              <a:t>Lincoln had to move cautiously</a:t>
            </a:r>
          </a:p>
          <a:p>
            <a:r>
              <a:rPr lang="en-US" sz="3600" dirty="0" smtClean="0"/>
              <a:t>Can’t upset border states</a:t>
            </a:r>
          </a:p>
          <a:p>
            <a:pPr lvl="1"/>
            <a:r>
              <a:rPr lang="en-US" sz="3600" dirty="0" smtClean="0"/>
              <a:t>If announces end of slavery…</a:t>
            </a:r>
          </a:p>
          <a:p>
            <a:pPr lvl="2"/>
            <a:r>
              <a:rPr lang="en-US" sz="3600" dirty="0" smtClean="0"/>
              <a:t>Groups may take state out of Union</a:t>
            </a:r>
          </a:p>
          <a:p>
            <a:endParaRPr lang="en-US" sz="3600" dirty="0" smtClean="0"/>
          </a:p>
          <a:p>
            <a:r>
              <a:rPr lang="en-US" sz="3600" dirty="0" smtClean="0"/>
              <a:t>Had to be careful</a:t>
            </a:r>
          </a:p>
          <a:p>
            <a:pPr lvl="1"/>
            <a:r>
              <a:rPr lang="en-US" sz="3600" dirty="0" smtClean="0"/>
              <a:t>Suspends some freedoms</a:t>
            </a:r>
          </a:p>
          <a:p>
            <a:pPr lvl="1"/>
            <a:r>
              <a:rPr lang="en-US" sz="3600" dirty="0" smtClean="0"/>
              <a:t>Border states stayed with the Union But…Many of their citizens joined Confederate Army</a:t>
            </a:r>
          </a:p>
          <a:p>
            <a:endParaRPr lang="en-US" dirty="0"/>
          </a:p>
        </p:txBody>
      </p:sp>
      <p:pic>
        <p:nvPicPr>
          <p:cNvPr id="6146" name="Picture 2" descr="Image result for civil war map with border st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6978" y="1207867"/>
            <a:ext cx="5436345" cy="4646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2038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down)">
                                      <p:cBhvr>
                                        <p:cTn id="18" dur="500"/>
                                        <p:tgtEl>
                                          <p:spTgt spid="4">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down)">
                                      <p:cBhvr>
                                        <p:cTn id="21" dur="500"/>
                                        <p:tgtEl>
                                          <p:spTgt spid="4">
                                            <p:txEl>
                                              <p:pRg st="2" end="2"/>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ipe(down)">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wipe(down)">
                                      <p:cBhvr>
                                        <p:cTn id="29" dur="500"/>
                                        <p:tgtEl>
                                          <p:spTgt spid="4">
                                            <p:txEl>
                                              <p:pRg st="5" end="5"/>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wipe(down)">
                                      <p:cBhvr>
                                        <p:cTn id="3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theme/theme1.xml><?xml version="1.0" encoding="utf-8"?>
<a:theme xmlns:a="http://schemas.openxmlformats.org/drawingml/2006/main" name="Office Theme">
  <a:themeElements>
    <a:clrScheme name="Custom 134">
      <a:dk1>
        <a:srgbClr val="000000"/>
      </a:dk1>
      <a:lt1>
        <a:srgbClr val="FFFFFF"/>
      </a:lt1>
      <a:dk2>
        <a:srgbClr val="000000"/>
      </a:dk2>
      <a:lt2>
        <a:srgbClr val="FFFFFF"/>
      </a:lt2>
      <a:accent1>
        <a:srgbClr val="5CB8B3"/>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inimalistic Presentation Layout_SB - v6" id="{67056ED3-B4C9-43D6-B04E-246645D2F1A5}" vid="{EF913330-EBA1-4EBC-8C4F-D710DC878F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6CB1848-D3E0-4F10-B640-720BE758B85B}">
  <ds:schemaRefs>
    <ds:schemaRef ds:uri="http://schemas.microsoft.com/sharepoint/v3/contenttype/forms"/>
  </ds:schemaRefs>
</ds:datastoreItem>
</file>

<file path=customXml/itemProps2.xml><?xml version="1.0" encoding="utf-8"?>
<ds:datastoreItem xmlns:ds="http://schemas.openxmlformats.org/officeDocument/2006/customXml" ds:itemID="{1BBB5711-29E1-4F8E-81A0-7947C57B20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934E25-8442-49E9-ABDF-3146C4145F3B}">
  <ds:schemaRefs>
    <ds:schemaRef ds:uri="http://schemas.microsoft.com/office/2006/metadata/properties"/>
    <ds:schemaRef ds:uri="http://schemas.microsoft.com/office/2006/documentManagement/types"/>
    <ds:schemaRef ds:uri="http://schemas.microsoft.com/sharepoint/v3"/>
    <ds:schemaRef ds:uri="http://purl.org/dc/elements/1.1/"/>
    <ds:schemaRef ds:uri="6dc4bcd6-49db-4c07-9060-8acfc67cef9f"/>
    <ds:schemaRef ds:uri="http://schemas.microsoft.com/office/infopath/2007/PartnerControls"/>
    <ds:schemaRef ds:uri="fb0879af-3eba-417a-a55a-ffe6dcd6ca77"/>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Minimalist presentation</Template>
  <TotalTime>0</TotalTime>
  <Words>2228</Words>
  <Application>Microsoft Office PowerPoint</Application>
  <PresentationFormat>Widescreen</PresentationFormat>
  <Paragraphs>338</Paragraphs>
  <Slides>26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Corbel</vt:lpstr>
      <vt:lpstr>Times New Roman</vt:lpstr>
      <vt:lpstr>Wingdings</vt:lpstr>
      <vt:lpstr>Office Theme</vt:lpstr>
      <vt:lpstr>The civil war  1861-1865</vt:lpstr>
      <vt:lpstr>PowerPoint Presentation</vt:lpstr>
      <vt:lpstr>The two sides</vt:lpstr>
      <vt:lpstr>The Election of 1860</vt:lpstr>
      <vt:lpstr>South Carolina Secedes</vt:lpstr>
      <vt:lpstr>Reaction to Secession</vt:lpstr>
      <vt:lpstr>Fort Sumter</vt:lpstr>
      <vt:lpstr>The War Begins</vt:lpstr>
      <vt:lpstr>Remaining w/ the Union</vt:lpstr>
      <vt:lpstr>CIVIL WAR = American vs. American</vt:lpstr>
      <vt:lpstr>Comparing North and South</vt:lpstr>
      <vt:lpstr>Goals at the start of the war</vt:lpstr>
      <vt:lpstr>Strategies to win the war</vt:lpstr>
      <vt:lpstr>Strategies to win the war</vt:lpstr>
      <vt:lpstr>The First Battle of Bull Run (Manassas) </vt:lpstr>
      <vt:lpstr>War at Sea – REMEMBER THE ANACONDA PLAN?</vt:lpstr>
      <vt:lpstr>The Battle of Shiloh</vt:lpstr>
      <vt:lpstr>Battle of New Orleans</vt:lpstr>
      <vt:lpstr>Battle of Antietam</vt:lpstr>
      <vt:lpstr>Emancipation Proclamation – Freeing the slaves</vt:lpstr>
      <vt:lpstr> Battle of Gettysburg – TURNING POINT OF WAR</vt:lpstr>
      <vt:lpstr> Victory at Vicksburg</vt:lpstr>
      <vt:lpstr>Gettysburg Address</vt:lpstr>
      <vt:lpstr>PowerPoint Presentation</vt:lpstr>
      <vt:lpstr>The end is near – Sherman March to the SEA</vt:lpstr>
      <vt:lpstr>Victory for the North</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2018-11-29T20:59:10Z</dcterms:created>
  <dcterms:modified xsi:type="dcterms:W3CDTF">2019-12-09T20:04:18Z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