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8" r:id="rId14"/>
    <p:sldId id="267" r:id="rId15"/>
    <p:sldId id="270" r:id="rId16"/>
    <p:sldId id="273" r:id="rId17"/>
    <p:sldId id="274" r:id="rId18"/>
    <p:sldId id="275" r:id="rId19"/>
    <p:sldId id="276" r:id="rId20"/>
    <p:sldId id="278" r:id="rId21"/>
    <p:sldId id="281" r:id="rId22"/>
    <p:sldId id="279" r:id="rId23"/>
    <p:sldId id="280" r:id="rId24"/>
    <p:sldId id="282" r:id="rId25"/>
    <p:sldId id="283" r:id="rId26"/>
    <p:sldId id="284" r:id="rId27"/>
    <p:sldId id="285" r:id="rId28"/>
    <p:sldId id="286" r:id="rId29"/>
    <p:sldId id="287" r:id="rId30"/>
    <p:sldId id="288" r:id="rId31"/>
    <p:sldId id="289" r:id="rId32"/>
    <p:sldId id="291" r:id="rId33"/>
    <p:sldId id="292" r:id="rId34"/>
    <p:sldId id="294" r:id="rId35"/>
    <p:sldId id="293"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10" r:id="rId49"/>
    <p:sldId id="307" r:id="rId50"/>
    <p:sldId id="308" r:id="rId51"/>
    <p:sldId id="309" r:id="rId52"/>
    <p:sldId id="31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C2170-2DEE-4FBE-8915-C51DF3095D15}"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4620C-AC7A-43F7-BAFA-B293E4CB1343}" type="slidenum">
              <a:rPr lang="en-US" smtClean="0"/>
              <a:t>‹#›</a:t>
            </a:fld>
            <a:endParaRPr lang="en-US"/>
          </a:p>
        </p:txBody>
      </p:sp>
    </p:spTree>
    <p:extLst>
      <p:ext uri="{BB962C8B-B14F-4D97-AF65-F5344CB8AC3E}">
        <p14:creationId xmlns:p14="http://schemas.microsoft.com/office/powerpoint/2010/main" val="360211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US" altLang="en-US" sz="140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89655-937E-4681-BD5C-7130A793B820}" type="slidenum">
              <a:rPr lang="en-US" altLang="en-US">
                <a:latin typeface="Arial Black" panose="020B0A04020102020204" pitchFamily="34" charset="0"/>
              </a:rPr>
              <a:pPr>
                <a:spcBef>
                  <a:spcPct val="0"/>
                </a:spcBef>
              </a:pPr>
              <a:t>3</a:t>
            </a:fld>
            <a:endParaRPr lang="en-US" altLang="en-US">
              <a:latin typeface="Arial Black" panose="020B0A04020102020204" pitchFamily="34" charset="0"/>
            </a:endParaRPr>
          </a:p>
        </p:txBody>
      </p:sp>
    </p:spTree>
    <p:extLst>
      <p:ext uri="{BB962C8B-B14F-4D97-AF65-F5344CB8AC3E}">
        <p14:creationId xmlns:p14="http://schemas.microsoft.com/office/powerpoint/2010/main" val="58402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8CA30-30F1-43EF-96C6-0B5878632405}" type="slidenum">
              <a:rPr lang="en-US" smtClean="0"/>
              <a:pPr/>
              <a:t>40</a:t>
            </a:fld>
            <a:endParaRPr lang="en-US"/>
          </a:p>
        </p:txBody>
      </p:sp>
    </p:spTree>
    <p:extLst>
      <p:ext uri="{BB962C8B-B14F-4D97-AF65-F5344CB8AC3E}">
        <p14:creationId xmlns:p14="http://schemas.microsoft.com/office/powerpoint/2010/main" val="18125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Battle of Moore’s Creek Bridge-2012 FL</a:t>
            </a:r>
            <a:r>
              <a:rPr lang="en-US" baseline="0" dirty="0" smtClean="0"/>
              <a:t> Documentary Contest Winner (9:56)</a:t>
            </a:r>
            <a:endParaRPr lang="en-US" dirty="0"/>
          </a:p>
        </p:txBody>
      </p:sp>
      <p:sp>
        <p:nvSpPr>
          <p:cNvPr id="4" name="Slide Number Placeholder 3"/>
          <p:cNvSpPr>
            <a:spLocks noGrp="1"/>
          </p:cNvSpPr>
          <p:nvPr>
            <p:ph type="sldNum" sz="quarter" idx="10"/>
          </p:nvPr>
        </p:nvSpPr>
        <p:spPr/>
        <p:txBody>
          <a:bodyPr/>
          <a:lstStyle/>
          <a:p>
            <a:fld id="{9381811C-F820-4BCE-A80B-6E3F96BF8290}" type="slidenum">
              <a:rPr lang="en-US" smtClean="0"/>
              <a:pPr/>
              <a:t>43</a:t>
            </a:fld>
            <a:endParaRPr lang="en-US"/>
          </a:p>
        </p:txBody>
      </p:sp>
    </p:spTree>
    <p:extLst>
      <p:ext uri="{BB962C8B-B14F-4D97-AF65-F5344CB8AC3E}">
        <p14:creationId xmlns:p14="http://schemas.microsoft.com/office/powerpoint/2010/main" val="59400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DisEd</a:t>
            </a:r>
            <a:r>
              <a:rPr lang="en-US" dirty="0" smtClean="0"/>
              <a:t> Rebel Victory @ King’s Mt. (4:03)</a:t>
            </a:r>
          </a:p>
          <a:p>
            <a:r>
              <a:rPr lang="en-US" dirty="0" err="1" smtClean="0"/>
              <a:t>DisEd</a:t>
            </a:r>
            <a:r>
              <a:rPr lang="en-US" dirty="0" smtClean="0"/>
              <a:t> Cowpens:</a:t>
            </a:r>
            <a:r>
              <a:rPr lang="en-US" baseline="0" dirty="0" smtClean="0"/>
              <a:t> Decisive Defeat (3:53)</a:t>
            </a:r>
            <a:endParaRPr lang="en-US" dirty="0" smtClean="0"/>
          </a:p>
          <a:p>
            <a:r>
              <a:rPr lang="en-US" dirty="0" err="1" smtClean="0"/>
              <a:t>DisEd</a:t>
            </a:r>
            <a:r>
              <a:rPr lang="en-US" dirty="0" smtClean="0"/>
              <a:t> Guilford Courthouse (4:07)</a:t>
            </a:r>
            <a:endParaRPr lang="en-US" dirty="0"/>
          </a:p>
        </p:txBody>
      </p:sp>
      <p:sp>
        <p:nvSpPr>
          <p:cNvPr id="4" name="Slide Number Placeholder 3"/>
          <p:cNvSpPr>
            <a:spLocks noGrp="1"/>
          </p:cNvSpPr>
          <p:nvPr>
            <p:ph type="sldNum" sz="quarter" idx="10"/>
          </p:nvPr>
        </p:nvSpPr>
        <p:spPr/>
        <p:txBody>
          <a:bodyPr/>
          <a:lstStyle/>
          <a:p>
            <a:fld id="{9381811C-F820-4BCE-A80B-6E3F96BF8290}" type="slidenum">
              <a:rPr lang="en-US" smtClean="0"/>
              <a:pPr/>
              <a:t>44</a:t>
            </a:fld>
            <a:endParaRPr lang="en-US"/>
          </a:p>
        </p:txBody>
      </p:sp>
    </p:spTree>
    <p:extLst>
      <p:ext uri="{BB962C8B-B14F-4D97-AF65-F5344CB8AC3E}">
        <p14:creationId xmlns:p14="http://schemas.microsoft.com/office/powerpoint/2010/main" val="285294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52EAD-B6B7-4E10-BCCF-ADF73880D7CD}" type="slidenum">
              <a:rPr lang="en-US" smtClean="0"/>
              <a:pPr/>
              <a:t>48</a:t>
            </a:fld>
            <a:endParaRPr lang="en-US"/>
          </a:p>
        </p:txBody>
      </p:sp>
    </p:spTree>
    <p:extLst>
      <p:ext uri="{BB962C8B-B14F-4D97-AF65-F5344CB8AC3E}">
        <p14:creationId xmlns:p14="http://schemas.microsoft.com/office/powerpoint/2010/main" val="14121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xfrm>
            <a:off x="233363" y="4310063"/>
            <a:ext cx="6543675" cy="42338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Char char="•"/>
              <a:defRPr/>
            </a:pPr>
            <a:r>
              <a:rPr lang="en-US" altLang="en-US" smtClean="0"/>
              <a:t>"The Bloody Massacre Perpetrated in King Street" by Paul Revere</a:t>
            </a:r>
          </a:p>
          <a:p>
            <a:pPr eaLnBrk="1" hangingPunct="1">
              <a:buFontTx/>
              <a:buChar char="•"/>
              <a:defRPr/>
            </a:pPr>
            <a:r>
              <a:rPr lang="en-US" altLang="en-US" smtClean="0"/>
              <a:t>Intent was to highlight British tyranny and stir up anti-British sentiment among his fellow colonists.</a:t>
            </a:r>
          </a:p>
          <a:p>
            <a:pPr eaLnBrk="1" hangingPunct="1">
              <a:buFontTx/>
              <a:buChar char="•"/>
              <a:defRPr/>
            </a:pPr>
            <a:r>
              <a:rPr lang="en-US" altLang="en-US" smtClean="0"/>
              <a:t>Revere's historic engraving is big on political propaganda and short on accuracy</a:t>
            </a:r>
          </a:p>
          <a:p>
            <a:pPr eaLnBrk="1" hangingPunct="1">
              <a:buFontTx/>
              <a:buChar char="•"/>
              <a:defRPr/>
            </a:pPr>
            <a:endParaRPr lang="en-US" altLang="en-US" smtClean="0"/>
          </a:p>
          <a:p>
            <a:pPr eaLnBrk="1" hangingPunct="1">
              <a:defRPr/>
            </a:pPr>
            <a:endParaRPr lang="en-US" altLang="en-US" u="sng" smtClean="0"/>
          </a:p>
          <a:p>
            <a:pPr eaLnBrk="1" hangingPunct="1">
              <a:buFontTx/>
              <a:buChar char="•"/>
              <a:defRPr/>
            </a:pPr>
            <a:endParaRPr lang="en-US" altLang="en-US" smtClean="0"/>
          </a:p>
          <a:p>
            <a:pPr eaLnBrk="1" hangingPunct="1">
              <a:buFontTx/>
              <a:buChar char="•"/>
              <a:defRPr/>
            </a:pPr>
            <a:endParaRPr lang="en-US" altLang="en-US" smtClean="0"/>
          </a:p>
          <a:p>
            <a:pPr eaLnBrk="1" hangingPunct="1">
              <a:buFontTx/>
              <a:buChar char="•"/>
              <a:defRPr/>
            </a:pPr>
            <a:endParaRPr lang="en-US" altLang="en-US" smtClean="0"/>
          </a:p>
          <a:p>
            <a:pPr eaLnBrk="1" hangingPunct="1">
              <a:buFontTx/>
              <a:buChar char="•"/>
              <a:defRPr/>
            </a:pPr>
            <a:endParaRPr lang="en-US" altLang="en-US" smtClean="0"/>
          </a:p>
          <a:p>
            <a:pPr eaLnBrk="1" hangingPunct="1">
              <a:buFontTx/>
              <a:buChar char="•"/>
              <a:defRPr/>
            </a:pPr>
            <a:endParaRPr lang="en-US" altLang="en-US" smtClean="0"/>
          </a:p>
          <a:p>
            <a:pPr eaLnBrk="1" hangingPunct="1">
              <a:defRPr/>
            </a:pPr>
            <a:endParaRPr lang="en-US" altLang="en-US" smtClean="0"/>
          </a:p>
          <a:p>
            <a:pPr eaLnBrk="1" hangingPunct="1">
              <a:buFontTx/>
              <a:buChar char="•"/>
              <a:defRPr/>
            </a:pPr>
            <a:endParaRPr lang="en-US" altLang="en-US" smtClean="0"/>
          </a:p>
          <a:p>
            <a:pPr eaLnBrk="1" hangingPunct="1">
              <a:buFontTx/>
              <a:buChar char="•"/>
              <a:defRPr/>
            </a:pPr>
            <a:r>
              <a:rPr lang="en-US" altLang="en-US" smtClean="0"/>
              <a:t>Notice the color of red used for the British soldiers and the color of the blood…same shade of red.  </a:t>
            </a:r>
            <a:r>
              <a:rPr lang="en-US" altLang="en-US" b="1" smtClean="0"/>
              <a:t>Bonus question:  Why is this important?</a:t>
            </a:r>
            <a:endParaRPr lang="en-US" altLang="en-US" smtClean="0"/>
          </a:p>
          <a:p>
            <a:pPr eaLnBrk="1" hangingPunct="1">
              <a:buFontTx/>
              <a:buChar char="•"/>
              <a:defRPr/>
            </a:pPr>
            <a:endParaRPr lang="en-US" altLang="en-US" smtClean="0"/>
          </a:p>
          <a:p>
            <a:pPr eaLnBrk="1" hangingPunct="1">
              <a:defRPr/>
            </a:pPr>
            <a:r>
              <a:rPr lang="en-US" altLang="en-US" sz="1000" u="sng" smtClean="0"/>
              <a:t>OPTIC</a:t>
            </a:r>
          </a:p>
          <a:p>
            <a:pPr eaLnBrk="1" hangingPunct="1">
              <a:defRPr/>
            </a:pPr>
            <a:r>
              <a:rPr lang="en-US" altLang="en-US" sz="1000" smtClean="0"/>
              <a:t>O – overview (brief)</a:t>
            </a:r>
          </a:p>
          <a:p>
            <a:pPr eaLnBrk="1" hangingPunct="1">
              <a:defRPr/>
            </a:pPr>
            <a:r>
              <a:rPr lang="en-US" altLang="en-US" sz="1000" smtClean="0"/>
              <a:t>P – parts (parts of the picture; read all labels; note important elements or details)</a:t>
            </a:r>
          </a:p>
          <a:p>
            <a:pPr eaLnBrk="1" hangingPunct="1">
              <a:defRPr/>
            </a:pPr>
            <a:r>
              <a:rPr lang="en-US" altLang="en-US" sz="1000" smtClean="0"/>
              <a:t>T – title (what is the title)</a:t>
            </a:r>
          </a:p>
          <a:p>
            <a:pPr eaLnBrk="1" hangingPunct="1">
              <a:defRPr/>
            </a:pPr>
            <a:r>
              <a:rPr lang="en-US" altLang="en-US" sz="1000" smtClean="0"/>
              <a:t>I – interrelationships (use title and parts to specify the interrelationships in graphic)</a:t>
            </a:r>
          </a:p>
          <a:p>
            <a:pPr eaLnBrk="1" hangingPunct="1">
              <a:defRPr/>
            </a:pPr>
            <a:r>
              <a:rPr lang="en-US" altLang="en-US" sz="1000" smtClean="0"/>
              <a:t>C – conclusion (what does the visual mean/why is it important/what is its purpose)</a:t>
            </a:r>
          </a:p>
          <a:p>
            <a:pPr eaLnBrk="1" hangingPunct="1">
              <a:defRPr/>
            </a:pPr>
            <a:endParaRPr lang="en-US" altLang="en-US" smtClean="0"/>
          </a:p>
          <a:p>
            <a:pPr eaLnBrk="1" hangingPunct="1">
              <a:buFontTx/>
              <a:buChar char="•"/>
              <a:defRPr/>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DD2FD6-8ADF-4458-863A-6766135EB640}" type="slidenum">
              <a:rPr lang="en-US" altLang="en-US">
                <a:latin typeface="Arial Black" panose="020B0A04020102020204" pitchFamily="34" charset="0"/>
              </a:rPr>
              <a:pPr>
                <a:spcBef>
                  <a:spcPct val="0"/>
                </a:spcBef>
              </a:pPr>
              <a:t>4</a:t>
            </a:fld>
            <a:endParaRPr lang="en-US" altLang="en-US">
              <a:latin typeface="Arial Black" panose="020B0A04020102020204" pitchFamily="34" charset="0"/>
            </a:endParaRPr>
          </a:p>
        </p:txBody>
      </p:sp>
      <p:graphicFrame>
        <p:nvGraphicFramePr>
          <p:cNvPr id="6" name="Table 5"/>
          <p:cNvGraphicFramePr>
            <a:graphicFrameLocks noGrp="1"/>
          </p:cNvGraphicFramePr>
          <p:nvPr/>
        </p:nvGraphicFramePr>
        <p:xfrm>
          <a:off x="233363" y="5233988"/>
          <a:ext cx="6543675" cy="1924050"/>
        </p:xfrm>
        <a:graphic>
          <a:graphicData uri="http://schemas.openxmlformats.org/drawingml/2006/table">
            <a:tbl>
              <a:tblPr firstRow="1" bandRow="1">
                <a:tableStyleId>{073A0DAA-6AF3-43AB-8588-CEC1D06C72B9}</a:tableStyleId>
              </a:tblPr>
              <a:tblGrid>
                <a:gridCol w="3271838">
                  <a:extLst>
                    <a:ext uri="{9D8B030D-6E8A-4147-A177-3AD203B41FA5}">
                      <a16:colId xmlns:a16="http://schemas.microsoft.com/office/drawing/2014/main" val="20000"/>
                    </a:ext>
                  </a:extLst>
                </a:gridCol>
                <a:gridCol w="3271838">
                  <a:extLst>
                    <a:ext uri="{9D8B030D-6E8A-4147-A177-3AD203B41FA5}">
                      <a16:colId xmlns:a16="http://schemas.microsoft.com/office/drawing/2014/main" val="20001"/>
                    </a:ext>
                  </a:extLst>
                </a:gridCol>
              </a:tblGrid>
              <a:tr h="374548">
                <a:tc>
                  <a:txBody>
                    <a:bodyPr/>
                    <a:lstStyle/>
                    <a:p>
                      <a:r>
                        <a:rPr lang="en-US" sz="1800" dirty="0" smtClean="0"/>
                        <a:t>Inaccuracy</a:t>
                      </a:r>
                      <a:endParaRPr lang="en-US" sz="1800" dirty="0"/>
                    </a:p>
                  </a:txBody>
                  <a:tcPr marL="93481" marR="93481" marT="46177" marB="46177"/>
                </a:tc>
                <a:tc>
                  <a:txBody>
                    <a:bodyPr/>
                    <a:lstStyle/>
                    <a:p>
                      <a:r>
                        <a:rPr lang="en-US" sz="1800" dirty="0" smtClean="0"/>
                        <a:t>Truth</a:t>
                      </a:r>
                      <a:endParaRPr lang="en-US" sz="1800" dirty="0"/>
                    </a:p>
                  </a:txBody>
                  <a:tcPr marL="93481" marR="93481" marT="46177" marB="46177"/>
                </a:tc>
                <a:extLst>
                  <a:ext uri="{0D108BD9-81ED-4DB2-BD59-A6C34878D82A}">
                    <a16:rowId xmlns:a16="http://schemas.microsoft.com/office/drawing/2014/main" val="10000"/>
                  </a:ext>
                </a:extLst>
              </a:tr>
              <a:tr h="400203">
                <a:tc>
                  <a:txBody>
                    <a:bodyPr/>
                    <a:lstStyle/>
                    <a:p>
                      <a:pPr algn="l"/>
                      <a:r>
                        <a:rPr lang="en-US" sz="1000" dirty="0" smtClean="0"/>
                        <a:t>British soldiers are shown standing in a straight line shooting their rifles in a regular volley</a:t>
                      </a:r>
                      <a:endParaRPr lang="en-US" sz="1000" dirty="0"/>
                    </a:p>
                  </a:txBody>
                  <a:tcPr marL="93481" marR="93481" marT="46177" marB="46177"/>
                </a:tc>
                <a:tc>
                  <a:txBody>
                    <a:bodyPr/>
                    <a:lstStyle/>
                    <a:p>
                      <a:pPr algn="l"/>
                      <a:r>
                        <a:rPr lang="en-US" sz="1000" dirty="0" smtClean="0"/>
                        <a:t>Disturbance actually erupted both sides and was very unorganized</a:t>
                      </a:r>
                      <a:endParaRPr lang="en-US" sz="1000" dirty="0"/>
                    </a:p>
                  </a:txBody>
                  <a:tcPr marL="93481" marR="93481" marT="46177" marB="46177"/>
                </a:tc>
                <a:extLst>
                  <a:ext uri="{0D108BD9-81ED-4DB2-BD59-A6C34878D82A}">
                    <a16:rowId xmlns:a16="http://schemas.microsoft.com/office/drawing/2014/main" val="10001"/>
                  </a:ext>
                </a:extLst>
              </a:tr>
              <a:tr h="374548">
                <a:tc>
                  <a:txBody>
                    <a:bodyPr/>
                    <a:lstStyle/>
                    <a:p>
                      <a:pPr algn="l"/>
                      <a:r>
                        <a:rPr lang="en-US" sz="1000" dirty="0" smtClean="0"/>
                        <a:t>Engraving shows a blue sky</a:t>
                      </a:r>
                      <a:endParaRPr lang="en-US" sz="1000" dirty="0"/>
                    </a:p>
                  </a:txBody>
                  <a:tcPr marL="93481" marR="93481" marT="46177" marB="46177"/>
                </a:tc>
                <a:tc>
                  <a:txBody>
                    <a:bodyPr/>
                    <a:lstStyle/>
                    <a:p>
                      <a:pPr algn="l"/>
                      <a:r>
                        <a:rPr lang="en-US" sz="1000" dirty="0" smtClean="0"/>
                        <a:t>Riot occurred after nine o'clock on a cold winter night</a:t>
                      </a:r>
                      <a:endParaRPr lang="en-US" sz="1000" dirty="0"/>
                    </a:p>
                  </a:txBody>
                  <a:tcPr marL="93481" marR="93481" marT="46177" marB="46177"/>
                </a:tc>
                <a:extLst>
                  <a:ext uri="{0D108BD9-81ED-4DB2-BD59-A6C34878D82A}">
                    <a16:rowId xmlns:a16="http://schemas.microsoft.com/office/drawing/2014/main" val="10002"/>
                  </a:ext>
                </a:extLst>
              </a:tr>
              <a:tr h="374548">
                <a:tc>
                  <a:txBody>
                    <a:bodyPr/>
                    <a:lstStyle/>
                    <a:p>
                      <a:pPr algn="l"/>
                      <a:r>
                        <a:rPr lang="en-US" sz="1000" dirty="0" smtClean="0"/>
                        <a:t>Absence of snow and ice on the street</a:t>
                      </a:r>
                      <a:endParaRPr lang="en-US" sz="1000" dirty="0"/>
                    </a:p>
                  </a:txBody>
                  <a:tcPr marL="93481" marR="93481" marT="46177" marB="46177"/>
                </a:tc>
                <a:tc>
                  <a:txBody>
                    <a:bodyPr/>
                    <a:lstStyle/>
                    <a:p>
                      <a:pPr algn="l"/>
                      <a:r>
                        <a:rPr lang="en-US" sz="1000" dirty="0" smtClean="0"/>
                        <a:t>Middle of a bitterly cold winter</a:t>
                      </a:r>
                      <a:endParaRPr lang="en-US" sz="1000" dirty="0"/>
                    </a:p>
                  </a:txBody>
                  <a:tcPr marL="93481" marR="93481" marT="46177" marB="46177"/>
                </a:tc>
                <a:extLst>
                  <a:ext uri="{0D108BD9-81ED-4DB2-BD59-A6C34878D82A}">
                    <a16:rowId xmlns:a16="http://schemas.microsoft.com/office/drawing/2014/main" val="10003"/>
                  </a:ext>
                </a:extLst>
              </a:tr>
              <a:tr h="400203">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err="1" smtClean="0"/>
                        <a:t>Crispus</a:t>
                      </a:r>
                      <a:r>
                        <a:rPr lang="en-US" sz="1000" baseline="0" dirty="0" smtClean="0"/>
                        <a:t> Attucks </a:t>
                      </a:r>
                      <a:r>
                        <a:rPr lang="en-US" sz="1000" dirty="0" smtClean="0"/>
                        <a:t>is shown to be white. </a:t>
                      </a:r>
                    </a:p>
                    <a:p>
                      <a:pPr algn="l"/>
                      <a:endParaRPr lang="en-US" sz="1000" dirty="0"/>
                    </a:p>
                  </a:txBody>
                  <a:tcPr marL="93481" marR="93481" marT="46177" marB="46177"/>
                </a:tc>
                <a:tc>
                  <a:txBody>
                    <a:bodyPr/>
                    <a:lstStyle/>
                    <a:p>
                      <a:pPr algn="l"/>
                      <a:r>
                        <a:rPr lang="en-US" sz="1000" dirty="0" err="1" smtClean="0"/>
                        <a:t>Crispus</a:t>
                      </a:r>
                      <a:r>
                        <a:rPr lang="en-US" sz="1000" baseline="0" dirty="0" smtClean="0"/>
                        <a:t> Attucks was African-American</a:t>
                      </a:r>
                      <a:endParaRPr lang="en-US" sz="1000" dirty="0"/>
                    </a:p>
                  </a:txBody>
                  <a:tcPr marL="93481" marR="93481" marT="46177" marB="4617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22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1400" smtClean="0"/>
              <a:t>The 1</a:t>
            </a:r>
            <a:r>
              <a:rPr lang="en-US" altLang="en-US" sz="1400" baseline="30000" smtClean="0"/>
              <a:t>st</a:t>
            </a:r>
            <a:r>
              <a:rPr lang="en-US" altLang="en-US" sz="1400" smtClean="0"/>
              <a:t> Continental Congress met in Philadelphia.  </a:t>
            </a:r>
            <a:r>
              <a:rPr lang="en-US" altLang="en-US" sz="1400" b="1" smtClean="0"/>
              <a:t>Bonus question:  What was the nickname given to the city of Philadelphia by the Quakers?  (Answer:  City of Brotherly Love)</a:t>
            </a:r>
          </a:p>
          <a:p>
            <a:pPr>
              <a:buFontTx/>
              <a:buChar char="•"/>
            </a:pPr>
            <a:r>
              <a:rPr lang="en-US" altLang="en-US" sz="1400" smtClean="0"/>
              <a:t>All of the colonies were represented by Georgia.  Where was Georgia?  Georgians were doing their own thing…remember, it was established as a colony for debtors and prisoners, and was still a royal colony owned by the king.  They didn’t have much of a voice.</a:t>
            </a:r>
          </a:p>
          <a:p>
            <a:pPr>
              <a:buFontTx/>
              <a:buChar char="•"/>
            </a:pPr>
            <a:r>
              <a:rPr lang="en-US" altLang="en-US" sz="1400" smtClean="0"/>
              <a:t>The idea behind the Congress was to have all of the colonies unite as one voice…one united voice can be louder than multiple individual voices.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58D01C-CB4A-4CA1-85C7-34A626C2F99A}" type="slidenum">
              <a:rPr lang="en-US" altLang="en-US">
                <a:latin typeface="Arial Black" panose="020B0A04020102020204" pitchFamily="34" charset="0"/>
              </a:rPr>
              <a:pPr>
                <a:spcBef>
                  <a:spcPct val="0"/>
                </a:spcBef>
              </a:pPr>
              <a:t>9</a:t>
            </a:fld>
            <a:endParaRPr lang="en-US" altLang="en-US">
              <a:latin typeface="Arial Black" panose="020B0A04020102020204" pitchFamily="34" charset="0"/>
            </a:endParaRPr>
          </a:p>
        </p:txBody>
      </p:sp>
    </p:spTree>
    <p:extLst>
      <p:ext uri="{BB962C8B-B14F-4D97-AF65-F5344CB8AC3E}">
        <p14:creationId xmlns:p14="http://schemas.microsoft.com/office/powerpoint/2010/main" val="48425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1400" smtClean="0"/>
              <a:t>Passage from the “Give me liberty or give me death!” speech</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06541D-13DE-4A3D-A9AE-4768EB105AA5}" type="slidenum">
              <a:rPr lang="en-US" altLang="en-US">
                <a:latin typeface="Arial Black" panose="020B0A04020102020204" pitchFamily="34" charset="0"/>
              </a:rPr>
              <a:pPr>
                <a:spcBef>
                  <a:spcPct val="0"/>
                </a:spcBef>
              </a:pPr>
              <a:t>12</a:t>
            </a:fld>
            <a:endParaRPr lang="en-US" altLang="en-US">
              <a:latin typeface="Arial Black" panose="020B0A04020102020204" pitchFamily="34" charset="0"/>
            </a:endParaRPr>
          </a:p>
        </p:txBody>
      </p:sp>
    </p:spTree>
    <p:extLst>
      <p:ext uri="{BB962C8B-B14F-4D97-AF65-F5344CB8AC3E}">
        <p14:creationId xmlns:p14="http://schemas.microsoft.com/office/powerpoint/2010/main" val="399004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C4CD9-E88C-4BE0-A64C-AEA8842CB40A}" type="slidenum">
              <a:rPr lang="en-US" smtClean="0"/>
              <a:pPr/>
              <a:t>13</a:t>
            </a:fld>
            <a:endParaRPr lang="en-US"/>
          </a:p>
        </p:txBody>
      </p:sp>
    </p:spTree>
    <p:extLst>
      <p:ext uri="{BB962C8B-B14F-4D97-AF65-F5344CB8AC3E}">
        <p14:creationId xmlns:p14="http://schemas.microsoft.com/office/powerpoint/2010/main" val="402990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1400" smtClean="0"/>
              <a:t>The Americans needed an actual army (minutemen weren’t really the best plan of action), and they named George Washington as commander.  He had become a war hero during the French and Indian War, and he was very respected by all of the colonial leaders.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16A24-D5C2-4450-B3F1-71DFA5320BC1}" type="slidenum">
              <a:rPr lang="en-US" altLang="en-US">
                <a:latin typeface="Arial Black" panose="020B0A04020102020204" pitchFamily="34" charset="0"/>
              </a:rPr>
              <a:pPr>
                <a:spcBef>
                  <a:spcPct val="0"/>
                </a:spcBef>
              </a:pPr>
              <a:t>16</a:t>
            </a:fld>
            <a:endParaRPr lang="en-US" altLang="en-US">
              <a:latin typeface="Arial Black" panose="020B0A04020102020204" pitchFamily="34" charset="0"/>
            </a:endParaRPr>
          </a:p>
        </p:txBody>
      </p:sp>
    </p:spTree>
    <p:extLst>
      <p:ext uri="{BB962C8B-B14F-4D97-AF65-F5344CB8AC3E}">
        <p14:creationId xmlns:p14="http://schemas.microsoft.com/office/powerpoint/2010/main" val="287650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1400" smtClean="0"/>
              <a:t>By this time, it was pretty clear that peace wasn’t going to happen.  Thomas Paine wrote two pamphlets…</a:t>
            </a:r>
            <a:r>
              <a:rPr lang="en-US" altLang="en-US" sz="1400" i="1" smtClean="0"/>
              <a:t>The Crisis</a:t>
            </a:r>
            <a:r>
              <a:rPr lang="en-US" altLang="en-US" sz="1400" smtClean="0"/>
              <a:t> and </a:t>
            </a:r>
            <a:r>
              <a:rPr lang="en-US" altLang="en-US" sz="1400" i="1" smtClean="0"/>
              <a:t>Common Sense</a:t>
            </a:r>
            <a:r>
              <a:rPr lang="en-US" altLang="en-US" sz="1400" smtClean="0"/>
              <a:t>.</a:t>
            </a:r>
          </a:p>
          <a:p>
            <a:pPr>
              <a:buFontTx/>
              <a:buChar char="•"/>
            </a:pPr>
            <a:r>
              <a:rPr lang="en-US" altLang="en-US" sz="1400" i="1" smtClean="0"/>
              <a:t>Common Sense</a:t>
            </a:r>
            <a:r>
              <a:rPr lang="en-US" altLang="en-US" sz="1400" smtClean="0"/>
              <a:t> encouraged all Americans to support fighting for independence…it was like, DUH!</a:t>
            </a:r>
          </a:p>
          <a:p>
            <a:pPr>
              <a:buFontTx/>
              <a:buChar char="•"/>
            </a:pPr>
            <a:r>
              <a:rPr lang="en-US" altLang="en-US" sz="1400" smtClean="0"/>
              <a:t>He said it was ridiculous to think that a small country like England could rule a large continent at all, much less from an ocean away.  It only made sense (DUH!) to fight for freedom.</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AA0511-89E9-44AC-8AD3-E7AE9F3C9A53}" type="slidenum">
              <a:rPr lang="en-US" altLang="en-US">
                <a:latin typeface="Arial Black" panose="020B0A04020102020204" pitchFamily="34" charset="0"/>
              </a:rPr>
              <a:pPr>
                <a:spcBef>
                  <a:spcPct val="0"/>
                </a:spcBef>
              </a:pPr>
              <a:t>17</a:t>
            </a:fld>
            <a:endParaRPr lang="en-US" altLang="en-US">
              <a:latin typeface="Arial Black" panose="020B0A04020102020204" pitchFamily="34" charset="0"/>
            </a:endParaRPr>
          </a:p>
        </p:txBody>
      </p:sp>
    </p:spTree>
    <p:extLst>
      <p:ext uri="{BB962C8B-B14F-4D97-AF65-F5344CB8AC3E}">
        <p14:creationId xmlns:p14="http://schemas.microsoft.com/office/powerpoint/2010/main" val="230493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C4CD9-E88C-4BE0-A64C-AEA8842CB40A}" type="slidenum">
              <a:rPr lang="en-US" smtClean="0"/>
              <a:pPr/>
              <a:t>30</a:t>
            </a:fld>
            <a:endParaRPr lang="en-US"/>
          </a:p>
        </p:txBody>
      </p:sp>
    </p:spTree>
    <p:extLst>
      <p:ext uri="{BB962C8B-B14F-4D97-AF65-F5344CB8AC3E}">
        <p14:creationId xmlns:p14="http://schemas.microsoft.com/office/powerpoint/2010/main" val="43552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C4CD9-E88C-4BE0-A64C-AEA8842CB40A}" type="slidenum">
              <a:rPr lang="en-US" smtClean="0"/>
              <a:pPr/>
              <a:t>31</a:t>
            </a:fld>
            <a:endParaRPr lang="en-US"/>
          </a:p>
        </p:txBody>
      </p:sp>
    </p:spTree>
    <p:extLst>
      <p:ext uri="{BB962C8B-B14F-4D97-AF65-F5344CB8AC3E}">
        <p14:creationId xmlns:p14="http://schemas.microsoft.com/office/powerpoint/2010/main" val="359431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A6D29-C412-4AA0-B109-177950D9A4E4}" type="slidenum">
              <a:rPr lang="en-US" altLang="en-US"/>
              <a:pPr>
                <a:defRPr/>
              </a:pPr>
              <a:t>‹#›</a:t>
            </a:fld>
            <a:endParaRPr lang="en-US" altLang="en-US"/>
          </a:p>
        </p:txBody>
      </p:sp>
    </p:spTree>
    <p:extLst>
      <p:ext uri="{BB962C8B-B14F-4D97-AF65-F5344CB8AC3E}">
        <p14:creationId xmlns:p14="http://schemas.microsoft.com/office/powerpoint/2010/main" val="4037668835"/>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E5461-E588-47F4-994A-88CED0A1958F}" type="slidenum">
              <a:rPr lang="en-US" altLang="en-US"/>
              <a:pPr>
                <a:defRPr/>
              </a:pPr>
              <a:t>‹#›</a:t>
            </a:fld>
            <a:endParaRPr lang="en-US" altLang="en-US"/>
          </a:p>
        </p:txBody>
      </p:sp>
    </p:spTree>
    <p:extLst>
      <p:ext uri="{BB962C8B-B14F-4D97-AF65-F5344CB8AC3E}">
        <p14:creationId xmlns:p14="http://schemas.microsoft.com/office/powerpoint/2010/main" val="3280172691"/>
      </p:ext>
    </p:extLst>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F2575F-EB97-4692-9CAC-9CCFB2C6748F}"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C1787-8D3D-4EE7-B97A-5E172C7DF542}" type="slidenum">
              <a:rPr lang="en-US" smtClean="0"/>
              <a:t>‹#›</a:t>
            </a:fld>
            <a:endParaRPr lang="en-US"/>
          </a:p>
        </p:txBody>
      </p:sp>
    </p:spTree>
    <p:extLst>
      <p:ext uri="{BB962C8B-B14F-4D97-AF65-F5344CB8AC3E}">
        <p14:creationId xmlns:p14="http://schemas.microsoft.com/office/powerpoint/2010/main" val="80161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182DDF5-7F03-4C14-BED7-D841C172D20A}" type="slidenum">
              <a:rPr lang="en-US" altLang="en-US"/>
              <a:pPr>
                <a:defRPr/>
              </a:pPr>
              <a:t>‹#›</a:t>
            </a:fld>
            <a:endParaRPr lang="en-US" altLang="en-US"/>
          </a:p>
        </p:txBody>
      </p:sp>
    </p:spTree>
    <p:extLst>
      <p:ext uri="{BB962C8B-B14F-4D97-AF65-F5344CB8AC3E}">
        <p14:creationId xmlns:p14="http://schemas.microsoft.com/office/powerpoint/2010/main" val="152679506"/>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wHruuocdBd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hyperlink" Target="http://app.discoveryeducation.com/player/view/assetGuid/2D72BB58-0C90-402D-AEA4-A1683132F35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app.discoveryeducation.com/player/view/assetGuid/90A8089C-9A47-47AD-999B-40517AA81625" TargetMode="External"/><Relationship Id="rId4" Type="http://schemas.openxmlformats.org/officeDocument/2006/relationships/hyperlink" Target="http://app.discoveryeducation.com/player/view/assetGuid/5D6F984E-328A-495F-AE04-F90753E1482C"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s://www.history.com/topics/american-revolution/benedict-arnol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49" y="253143"/>
            <a:ext cx="8991600" cy="1645920"/>
          </a:xfrm>
        </p:spPr>
        <p:txBody>
          <a:bodyPr/>
          <a:lstStyle/>
          <a:p>
            <a:r>
              <a:rPr lang="en-US" dirty="0" smtClean="0"/>
              <a:t>The American Revolution</a:t>
            </a:r>
            <a:br>
              <a:rPr lang="en-US" dirty="0" smtClean="0"/>
            </a:br>
            <a:r>
              <a:rPr lang="en-US" dirty="0" smtClean="0"/>
              <a:t>1775 - 1783</a:t>
            </a:r>
            <a:endParaRPr lang="en-US" dirty="0"/>
          </a:p>
        </p:txBody>
      </p:sp>
      <p:sp>
        <p:nvSpPr>
          <p:cNvPr id="3" name="Subtitle 2"/>
          <p:cNvSpPr>
            <a:spLocks noGrp="1"/>
          </p:cNvSpPr>
          <p:nvPr>
            <p:ph type="subTitle" idx="1"/>
          </p:nvPr>
        </p:nvSpPr>
        <p:spPr>
          <a:xfrm>
            <a:off x="612228" y="12024154"/>
            <a:ext cx="283177" cy="189253"/>
          </a:xfrm>
        </p:spPr>
        <p:txBody>
          <a:bodyPr>
            <a:normAutofit fontScale="40000" lnSpcReduction="20000"/>
          </a:bodyPr>
          <a:lstStyle/>
          <a:p>
            <a:endParaRPr lang="en-US" dirty="0"/>
          </a:p>
        </p:txBody>
      </p:sp>
      <p:pic>
        <p:nvPicPr>
          <p:cNvPr id="1026" name="Picture 2" descr="Image result for american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881" y="2061507"/>
            <a:ext cx="5991521" cy="4493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0414" y="2680138"/>
            <a:ext cx="3069020" cy="2862322"/>
          </a:xfrm>
          <a:prstGeom prst="rect">
            <a:avLst/>
          </a:prstGeom>
          <a:noFill/>
        </p:spPr>
        <p:txBody>
          <a:bodyPr wrap="square" rtlCol="0">
            <a:spAutoFit/>
          </a:bodyPr>
          <a:lstStyle/>
          <a:p>
            <a:r>
              <a:rPr lang="en-US" sz="3600" b="1" dirty="0" smtClean="0">
                <a:solidFill>
                  <a:schemeClr val="bg2">
                    <a:lumMod val="50000"/>
                  </a:schemeClr>
                </a:solidFill>
              </a:rPr>
              <a:t>COLONISTS</a:t>
            </a:r>
          </a:p>
          <a:p>
            <a:endParaRPr lang="en-US" sz="3600" b="1" dirty="0">
              <a:solidFill>
                <a:schemeClr val="bg2">
                  <a:lumMod val="50000"/>
                </a:schemeClr>
              </a:solidFill>
            </a:endParaRPr>
          </a:p>
          <a:p>
            <a:r>
              <a:rPr lang="en-US" sz="3600" b="1" dirty="0" smtClean="0">
                <a:solidFill>
                  <a:schemeClr val="bg2">
                    <a:lumMod val="50000"/>
                  </a:schemeClr>
                </a:solidFill>
              </a:rPr>
              <a:t>VS</a:t>
            </a:r>
          </a:p>
          <a:p>
            <a:endParaRPr lang="en-US" sz="3600" b="1" dirty="0" smtClean="0">
              <a:solidFill>
                <a:schemeClr val="bg2">
                  <a:lumMod val="50000"/>
                </a:schemeClr>
              </a:solidFill>
            </a:endParaRPr>
          </a:p>
          <a:p>
            <a:r>
              <a:rPr lang="en-US" sz="3600" b="1" dirty="0" smtClean="0">
                <a:solidFill>
                  <a:schemeClr val="bg2">
                    <a:lumMod val="50000"/>
                  </a:schemeClr>
                </a:solidFill>
              </a:rPr>
              <a:t>BRITISH</a:t>
            </a:r>
            <a:endParaRPr lang="en-US" sz="3600" b="1" dirty="0">
              <a:solidFill>
                <a:schemeClr val="bg2">
                  <a:lumMod val="50000"/>
                </a:schemeClr>
              </a:solidFill>
            </a:endParaRPr>
          </a:p>
        </p:txBody>
      </p:sp>
    </p:spTree>
    <p:extLst>
      <p:ext uri="{BB962C8B-B14F-4D97-AF65-F5344CB8AC3E}">
        <p14:creationId xmlns:p14="http://schemas.microsoft.com/office/powerpoint/2010/main" val="1846459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473202"/>
            <a:ext cx="9418320" cy="1188720"/>
          </a:xfrm>
        </p:spPr>
        <p:txBody>
          <a:bodyPr/>
          <a:lstStyle/>
          <a:p>
            <a:r>
              <a:rPr lang="en-US" dirty="0"/>
              <a:t>The First Continental Congress </a:t>
            </a:r>
            <a:r>
              <a:rPr lang="en-US" sz="3200" dirty="0">
                <a:effectLst>
                  <a:outerShdw blurRad="38100" dist="38100" dir="2700000" algn="tl">
                    <a:srgbClr val="000000">
                      <a:alpha val="43137"/>
                    </a:srgbClr>
                  </a:outerShdw>
                </a:effectLst>
              </a:rPr>
              <a:t>September 5 – October 26, 1774</a:t>
            </a:r>
            <a:endParaRPr lang="en-US" dirty="0"/>
          </a:p>
        </p:txBody>
      </p:sp>
      <p:sp>
        <p:nvSpPr>
          <p:cNvPr id="3" name="Content Placeholder 2"/>
          <p:cNvSpPr>
            <a:spLocks noGrp="1"/>
          </p:cNvSpPr>
          <p:nvPr>
            <p:ph idx="1"/>
          </p:nvPr>
        </p:nvSpPr>
        <p:spPr>
          <a:xfrm>
            <a:off x="960120" y="1954530"/>
            <a:ext cx="9521190" cy="4434840"/>
          </a:xfrm>
        </p:spPr>
        <p:txBody>
          <a:bodyPr>
            <a:normAutofit/>
          </a:bodyPr>
          <a:lstStyle/>
          <a:p>
            <a:pPr lvl="1"/>
            <a:r>
              <a:rPr lang="en-US" sz="2400" dirty="0"/>
              <a:t>Major players include…</a:t>
            </a:r>
          </a:p>
          <a:p>
            <a:pPr lvl="2"/>
            <a:r>
              <a:rPr lang="en-US" sz="2400" dirty="0"/>
              <a:t>Samuel and John Adams, Patrick Henry, John Jay, Richard Henry Lee, George Washington, John Hancock</a:t>
            </a:r>
          </a:p>
          <a:p>
            <a:pPr lvl="1"/>
            <a:r>
              <a:rPr lang="en-US" sz="2400" dirty="0"/>
              <a:t>Draft letter to Parliament</a:t>
            </a:r>
          </a:p>
          <a:p>
            <a:pPr lvl="2"/>
            <a:r>
              <a:rPr lang="en-US" sz="2400" dirty="0"/>
              <a:t>Demand repeal of all “Acts”</a:t>
            </a:r>
          </a:p>
          <a:p>
            <a:pPr lvl="2"/>
            <a:r>
              <a:rPr lang="en-US" sz="2400" dirty="0"/>
              <a:t>Ban all trade w/ Britain until they comply</a:t>
            </a:r>
          </a:p>
          <a:p>
            <a:pPr lvl="2"/>
            <a:r>
              <a:rPr lang="en-US" sz="2400" dirty="0"/>
              <a:t>All colonies to form militias (colonial volunteer armies)</a:t>
            </a:r>
          </a:p>
          <a:p>
            <a:pPr lvl="2"/>
            <a:r>
              <a:rPr lang="en-US" sz="2400" dirty="0"/>
              <a:t>Set date for May to meet again if demands not met</a:t>
            </a:r>
          </a:p>
          <a:p>
            <a:endParaRPr lang="en-US" dirty="0"/>
          </a:p>
        </p:txBody>
      </p:sp>
    </p:spTree>
    <p:extLst>
      <p:ext uri="{BB962C8B-B14F-4D97-AF65-F5344CB8AC3E}">
        <p14:creationId xmlns:p14="http://schemas.microsoft.com/office/powerpoint/2010/main" val="381882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746" y="176022"/>
            <a:ext cx="7729728" cy="1188720"/>
          </a:xfrm>
        </p:spPr>
        <p:txBody>
          <a:bodyPr/>
          <a:lstStyle/>
          <a:p>
            <a:r>
              <a:rPr lang="en-US" dirty="0" smtClean="0"/>
              <a:t>Patrick Henry’s famous speech</a:t>
            </a:r>
            <a:br>
              <a:rPr lang="en-US" dirty="0" smtClean="0"/>
            </a:br>
            <a:r>
              <a:rPr lang="en-US" dirty="0" smtClean="0"/>
              <a:t>March, 1775</a:t>
            </a:r>
            <a:endParaRPr lang="en-US" dirty="0"/>
          </a:p>
        </p:txBody>
      </p:sp>
      <p:sp>
        <p:nvSpPr>
          <p:cNvPr id="3" name="Content Placeholder 2"/>
          <p:cNvSpPr>
            <a:spLocks noGrp="1"/>
          </p:cNvSpPr>
          <p:nvPr>
            <p:ph idx="1"/>
          </p:nvPr>
        </p:nvSpPr>
        <p:spPr>
          <a:xfrm>
            <a:off x="285750" y="1495044"/>
            <a:ext cx="11475720" cy="3101983"/>
          </a:xfrm>
        </p:spPr>
        <p:txBody>
          <a:bodyPr>
            <a:noAutofit/>
          </a:bodyPr>
          <a:lstStyle/>
          <a:p>
            <a:r>
              <a:rPr lang="en-US" sz="2800" dirty="0"/>
              <a:t>Gentlemen may cry, “Peace! Peace!”—but there is no peace. The war is actually begun! The next gale that sweeps from the north will bring to our ears the clash of resounding arms! Our brethren are already in the field! Why stand we here idle? What is it that gentlemen wish? What would they have? Is life so dear, or peace so sweet, as to be purchased at the price of chains and slavery? Forbid it, Almighty God! I know not what course others may take; but as for me, give me liberty, or give me death!</a:t>
            </a:r>
          </a:p>
        </p:txBody>
      </p:sp>
      <p:sp>
        <p:nvSpPr>
          <p:cNvPr id="4" name="TextBox 3"/>
          <p:cNvSpPr txBox="1"/>
          <p:nvPr/>
        </p:nvSpPr>
        <p:spPr>
          <a:xfrm>
            <a:off x="6766560" y="4549676"/>
            <a:ext cx="5337810" cy="2308324"/>
          </a:xfrm>
          <a:prstGeom prst="rect">
            <a:avLst/>
          </a:prstGeom>
          <a:noFill/>
          <a:ln>
            <a:solidFill>
              <a:srgbClr val="00B0F0"/>
            </a:solidFill>
          </a:ln>
        </p:spPr>
        <p:txBody>
          <a:bodyPr wrap="square" rtlCol="0">
            <a:spAutoFit/>
          </a:bodyPr>
          <a:lstStyle/>
          <a:p>
            <a:pPr algn="ctr"/>
            <a:r>
              <a:rPr lang="en-US" sz="3600" b="1" dirty="0" smtClean="0">
                <a:solidFill>
                  <a:srgbClr val="FF0000"/>
                </a:solidFill>
              </a:rPr>
              <a:t>What is he saying?</a:t>
            </a:r>
          </a:p>
          <a:p>
            <a:pPr algn="ctr"/>
            <a:r>
              <a:rPr lang="en-US" sz="3600" b="1" dirty="0" smtClean="0">
                <a:solidFill>
                  <a:srgbClr val="FF0000"/>
                </a:solidFill>
              </a:rPr>
              <a:t>What is he telling his friends to do?</a:t>
            </a:r>
          </a:p>
          <a:p>
            <a:pPr algn="ctr"/>
            <a:r>
              <a:rPr lang="en-US" sz="3600" b="1" dirty="0" smtClean="0">
                <a:solidFill>
                  <a:srgbClr val="FF0000"/>
                </a:solidFill>
              </a:rPr>
              <a:t>What is his mood?</a:t>
            </a:r>
            <a:endParaRPr lang="en-US" sz="3600" b="1" dirty="0">
              <a:solidFill>
                <a:srgbClr val="FF0000"/>
              </a:solidFill>
            </a:endParaRPr>
          </a:p>
        </p:txBody>
      </p:sp>
      <p:sp>
        <p:nvSpPr>
          <p:cNvPr id="5" name="TextBox 4"/>
          <p:cNvSpPr txBox="1"/>
          <p:nvPr/>
        </p:nvSpPr>
        <p:spPr>
          <a:xfrm>
            <a:off x="388620" y="4812030"/>
            <a:ext cx="5212080" cy="1938992"/>
          </a:xfrm>
          <a:prstGeom prst="rect">
            <a:avLst/>
          </a:prstGeom>
          <a:noFill/>
          <a:ln>
            <a:solidFill>
              <a:srgbClr val="92D050"/>
            </a:solidFill>
          </a:ln>
        </p:spPr>
        <p:txBody>
          <a:bodyPr wrap="square" rtlCol="0">
            <a:spAutoFit/>
          </a:bodyPr>
          <a:lstStyle/>
          <a:p>
            <a:r>
              <a:rPr lang="en-US" altLang="en-US" sz="2400" b="1" dirty="0">
                <a:solidFill>
                  <a:srgbClr val="00B050"/>
                </a:solidFill>
              </a:rPr>
              <a:t>The distinctions between Virginians, Pennsylvanians, New Yorkers, and New Englanders are no more…I am not a Virginian, but an American”</a:t>
            </a:r>
          </a:p>
        </p:txBody>
      </p:sp>
    </p:spTree>
    <p:extLst>
      <p:ext uri="{BB962C8B-B14F-4D97-AF65-F5344CB8AC3E}">
        <p14:creationId xmlns:p14="http://schemas.microsoft.com/office/powerpoint/2010/main" val="374593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91376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93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6" y="187452"/>
            <a:ext cx="10524744" cy="555498"/>
          </a:xfrm>
        </p:spPr>
        <p:txBody>
          <a:bodyPr>
            <a:normAutofit fontScale="90000"/>
          </a:bodyPr>
          <a:lstStyle/>
          <a:p>
            <a:r>
              <a:rPr lang="en-US" dirty="0" smtClean="0"/>
              <a:t>Things are about to get REAL…</a:t>
            </a:r>
            <a:endParaRPr lang="en-US" dirty="0"/>
          </a:p>
        </p:txBody>
      </p:sp>
      <p:sp>
        <p:nvSpPr>
          <p:cNvPr id="4" name="Content Placeholder 3"/>
          <p:cNvSpPr>
            <a:spLocks noGrp="1"/>
          </p:cNvSpPr>
          <p:nvPr>
            <p:ph sz="quarter" idx="2"/>
          </p:nvPr>
        </p:nvSpPr>
        <p:spPr>
          <a:xfrm>
            <a:off x="377190" y="1098076"/>
            <a:ext cx="11349990" cy="5577044"/>
          </a:xfrm>
        </p:spPr>
        <p:txBody>
          <a:bodyPr>
            <a:normAutofit fontScale="77500" lnSpcReduction="20000"/>
          </a:bodyPr>
          <a:lstStyle/>
          <a:p>
            <a:r>
              <a:rPr lang="en-US" sz="2100" dirty="0" smtClean="0"/>
              <a:t>Conflict over Intolerable Acts turns Massachusetts into armed camp</a:t>
            </a:r>
          </a:p>
          <a:p>
            <a:pPr lvl="1"/>
            <a:r>
              <a:rPr lang="en-US" sz="2100" dirty="0" smtClean="0"/>
              <a:t>Both Groups (militia and British)</a:t>
            </a:r>
          </a:p>
          <a:p>
            <a:pPr lvl="2"/>
            <a:r>
              <a:rPr lang="en-US" sz="2100" dirty="0" smtClean="0"/>
              <a:t>Mass. colonial militia call themselves “Minutemen” b/c ready in minute’s notice</a:t>
            </a:r>
          </a:p>
          <a:p>
            <a:pPr marL="457200" lvl="2" indent="0">
              <a:buNone/>
            </a:pPr>
            <a:endParaRPr lang="en-US" sz="2100" dirty="0" smtClean="0"/>
          </a:p>
          <a:p>
            <a:r>
              <a:rPr lang="en-US" sz="2100" dirty="0" smtClean="0">
                <a:solidFill>
                  <a:srgbClr val="FF0000"/>
                </a:solidFill>
              </a:rPr>
              <a:t>Parliament sends General Thomas Gage and 6,000 “Redcoats” to occupy Boston</a:t>
            </a:r>
          </a:p>
          <a:p>
            <a:pPr lvl="1"/>
            <a:r>
              <a:rPr lang="en-US" sz="2100" dirty="0" smtClean="0">
                <a:solidFill>
                  <a:srgbClr val="FF0000"/>
                </a:solidFill>
              </a:rPr>
              <a:t>His instructions were to take weapons from militia and arrest leaders</a:t>
            </a:r>
          </a:p>
          <a:p>
            <a:pPr lvl="1"/>
            <a:r>
              <a:rPr lang="en-US" sz="2100" dirty="0" smtClean="0">
                <a:solidFill>
                  <a:srgbClr val="FF0000"/>
                </a:solidFill>
              </a:rPr>
              <a:t>Learns colonials storing guns and ammo in Concord (20 miles NW of Boston)</a:t>
            </a:r>
          </a:p>
          <a:p>
            <a:pPr marL="0" indent="0">
              <a:buNone/>
            </a:pPr>
            <a:endParaRPr lang="en-US" sz="2100" dirty="0" smtClean="0"/>
          </a:p>
          <a:p>
            <a:r>
              <a:rPr lang="en-US" sz="2100" dirty="0"/>
              <a:t>18 April </a:t>
            </a:r>
            <a:r>
              <a:rPr lang="en-US" sz="2100" dirty="0" smtClean="0"/>
              <a:t>1775</a:t>
            </a:r>
            <a:endParaRPr lang="en-US" sz="2100" dirty="0"/>
          </a:p>
          <a:p>
            <a:pPr lvl="1"/>
            <a:r>
              <a:rPr lang="en-US" sz="2100" dirty="0">
                <a:solidFill>
                  <a:srgbClr val="FF0000"/>
                </a:solidFill>
              </a:rPr>
              <a:t>Dr. Joseph Warren walks streets of Boston to observe the acts of the Redcoats</a:t>
            </a:r>
          </a:p>
          <a:p>
            <a:pPr lvl="2"/>
            <a:r>
              <a:rPr lang="en-US" sz="2100" dirty="0">
                <a:solidFill>
                  <a:srgbClr val="FF0000"/>
                </a:solidFill>
              </a:rPr>
              <a:t>Redcoats form and march north out of the city</a:t>
            </a:r>
          </a:p>
          <a:p>
            <a:pPr lvl="1"/>
            <a:r>
              <a:rPr lang="en-US" sz="2100" dirty="0">
                <a:solidFill>
                  <a:srgbClr val="FF0000"/>
                </a:solidFill>
              </a:rPr>
              <a:t>Warren rushes to alert Paul Revere and William Dawes (Sons of Liberty)</a:t>
            </a:r>
          </a:p>
          <a:p>
            <a:r>
              <a:rPr lang="en-US" sz="2100" dirty="0">
                <a:solidFill>
                  <a:srgbClr val="FF0000"/>
                </a:solidFill>
              </a:rPr>
              <a:t>Revere, Dawes and others ride to Lexington and Concord to warm the colonials</a:t>
            </a:r>
          </a:p>
          <a:p>
            <a:pPr lvl="1"/>
            <a:r>
              <a:rPr lang="en-US" sz="2100" dirty="0">
                <a:solidFill>
                  <a:srgbClr val="FF0000"/>
                </a:solidFill>
              </a:rPr>
              <a:t>Sam Adams and John Hancock are to be arrested in Lexington</a:t>
            </a:r>
          </a:p>
          <a:p>
            <a:r>
              <a:rPr lang="en-US" sz="2100" dirty="0">
                <a:solidFill>
                  <a:srgbClr val="FF0000"/>
                </a:solidFill>
              </a:rPr>
              <a:t>Moonlit ride they gallop off yelling “the regulars are out!” to every home along the way</a:t>
            </a:r>
          </a:p>
          <a:p>
            <a:pPr lvl="1"/>
            <a:r>
              <a:rPr lang="en-US" sz="2100" dirty="0"/>
              <a:t>Revere caught and arrested</a:t>
            </a:r>
          </a:p>
          <a:p>
            <a:pPr lvl="1"/>
            <a:r>
              <a:rPr lang="en-US" sz="2100" dirty="0"/>
              <a:t>Dawes and others get the message out</a:t>
            </a:r>
          </a:p>
          <a:p>
            <a:endParaRPr lang="en-US" dirty="0"/>
          </a:p>
          <a:p>
            <a:endParaRPr lang="en-US" dirty="0"/>
          </a:p>
        </p:txBody>
      </p:sp>
    </p:spTree>
    <p:extLst>
      <p:ext uri="{BB962C8B-B14F-4D97-AF65-F5344CB8AC3E}">
        <p14:creationId xmlns:p14="http://schemas.microsoft.com/office/powerpoint/2010/main" val="4927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down)">
                                      <p:cBhvr>
                                        <p:cTn id="35" dur="500"/>
                                        <p:tgtEl>
                                          <p:spTgt spid="4">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down)">
                                      <p:cBhvr>
                                        <p:cTn id="38" dur="500"/>
                                        <p:tgtEl>
                                          <p:spTgt spid="4">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wipe(down)">
                                      <p:cBhvr>
                                        <p:cTn id="41" dur="500"/>
                                        <p:tgtEl>
                                          <p:spTgt spid="4">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down)">
                                      <p:cBhvr>
                                        <p:cTn id="49" dur="500"/>
                                        <p:tgtEl>
                                          <p:spTgt spid="4">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wipe(down)">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wipe(down)">
                                      <p:cBhvr>
                                        <p:cTn id="57" dur="500"/>
                                        <p:tgtEl>
                                          <p:spTgt spid="4">
                                            <p:txEl>
                                              <p:pRg st="14" end="14"/>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
                                            <p:txEl>
                                              <p:pRg st="15" end="15"/>
                                            </p:txEl>
                                          </p:spTgt>
                                        </p:tgtEl>
                                        <p:attrNameLst>
                                          <p:attrName>style.visibility</p:attrName>
                                        </p:attrNameLst>
                                      </p:cBhvr>
                                      <p:to>
                                        <p:strVal val="visible"/>
                                      </p:to>
                                    </p:set>
                                    <p:animEffect transition="in" filter="wipe(down)">
                                      <p:cBhvr>
                                        <p:cTn id="60" dur="500"/>
                                        <p:tgtEl>
                                          <p:spTgt spid="4">
                                            <p:txEl>
                                              <p:pRg st="15" end="15"/>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Effect transition="in" filter="wipe(down)">
                                      <p:cBhvr>
                                        <p:cTn id="63"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367130"/>
            <a:ext cx="11384280" cy="921258"/>
          </a:xfrm>
        </p:spPr>
        <p:txBody>
          <a:bodyPr>
            <a:normAutofit fontScale="90000"/>
          </a:bodyPr>
          <a:lstStyle/>
          <a:p>
            <a:r>
              <a:rPr lang="en-US" dirty="0" smtClean="0">
                <a:solidFill>
                  <a:srgbClr val="FF0000"/>
                </a:solidFill>
              </a:rPr>
              <a:t>Lexington and Concord</a:t>
            </a:r>
            <a:br>
              <a:rPr lang="en-US" dirty="0" smtClean="0">
                <a:solidFill>
                  <a:srgbClr val="FF0000"/>
                </a:solidFill>
              </a:rPr>
            </a:br>
            <a:r>
              <a:rPr lang="en-US" dirty="0" smtClean="0">
                <a:solidFill>
                  <a:srgbClr val="FF0000"/>
                </a:solidFill>
              </a:rPr>
              <a:t>April 1775</a:t>
            </a:r>
            <a:endParaRPr lang="en-US" dirty="0">
              <a:solidFill>
                <a:srgbClr val="FF0000"/>
              </a:solidFill>
            </a:endParaRPr>
          </a:p>
        </p:txBody>
      </p:sp>
      <p:sp>
        <p:nvSpPr>
          <p:cNvPr id="3" name="Content Placeholder 2"/>
          <p:cNvSpPr>
            <a:spLocks noGrp="1"/>
          </p:cNvSpPr>
          <p:nvPr>
            <p:ph idx="1"/>
          </p:nvPr>
        </p:nvSpPr>
        <p:spPr>
          <a:xfrm>
            <a:off x="560070" y="1463040"/>
            <a:ext cx="11258550" cy="5234940"/>
          </a:xfrm>
        </p:spPr>
        <p:txBody>
          <a:bodyPr>
            <a:normAutofit/>
          </a:bodyPr>
          <a:lstStyle/>
          <a:p>
            <a:r>
              <a:rPr lang="en-US" dirty="0">
                <a:solidFill>
                  <a:srgbClr val="FF0000"/>
                </a:solidFill>
              </a:rPr>
              <a:t>18 April </a:t>
            </a:r>
            <a:r>
              <a:rPr lang="en-US" dirty="0" smtClean="0">
                <a:solidFill>
                  <a:srgbClr val="FF0000"/>
                </a:solidFill>
              </a:rPr>
              <a:t>1775</a:t>
            </a:r>
            <a:endParaRPr lang="en-US" dirty="0">
              <a:solidFill>
                <a:srgbClr val="FF0000"/>
              </a:solidFill>
            </a:endParaRPr>
          </a:p>
          <a:p>
            <a:pPr lvl="1"/>
            <a:r>
              <a:rPr lang="en-US" sz="1800" dirty="0" smtClean="0">
                <a:solidFill>
                  <a:srgbClr val="FF0000"/>
                </a:solidFill>
              </a:rPr>
              <a:t>British send </a:t>
            </a:r>
            <a:r>
              <a:rPr lang="en-US" sz="1800" dirty="0">
                <a:solidFill>
                  <a:srgbClr val="FF0000"/>
                </a:solidFill>
              </a:rPr>
              <a:t>700 Redcoats to Concord to “seize and destroy all artillery and ammunition you can find</a:t>
            </a:r>
            <a:r>
              <a:rPr lang="en-US" sz="1800" dirty="0" smtClean="0">
                <a:solidFill>
                  <a:srgbClr val="FF0000"/>
                </a:solidFill>
              </a:rPr>
              <a:t>.”</a:t>
            </a:r>
          </a:p>
          <a:p>
            <a:r>
              <a:rPr lang="en-US" dirty="0">
                <a:solidFill>
                  <a:srgbClr val="FF0000"/>
                </a:solidFill>
              </a:rPr>
              <a:t>Redcoats arrive in Lexington @ </a:t>
            </a:r>
            <a:r>
              <a:rPr lang="en-US" dirty="0" smtClean="0">
                <a:solidFill>
                  <a:srgbClr val="FF0000"/>
                </a:solidFill>
              </a:rPr>
              <a:t>dawn.  </a:t>
            </a:r>
            <a:r>
              <a:rPr lang="en-US" sz="1800" dirty="0" smtClean="0">
                <a:solidFill>
                  <a:srgbClr val="FF0000"/>
                </a:solidFill>
              </a:rPr>
              <a:t>70 </a:t>
            </a:r>
            <a:r>
              <a:rPr lang="en-US" sz="1800" dirty="0">
                <a:solidFill>
                  <a:srgbClr val="FF0000"/>
                </a:solidFill>
              </a:rPr>
              <a:t>“Minutemen” meet them in center of city ready to </a:t>
            </a:r>
            <a:r>
              <a:rPr lang="en-US" sz="1800" dirty="0" smtClean="0">
                <a:solidFill>
                  <a:srgbClr val="FF0000"/>
                </a:solidFill>
              </a:rPr>
              <a:t>fight</a:t>
            </a:r>
          </a:p>
          <a:p>
            <a:endParaRPr lang="en-US" sz="1800" dirty="0"/>
          </a:p>
          <a:p>
            <a:r>
              <a:rPr lang="en-US" dirty="0"/>
              <a:t>Standoff </a:t>
            </a:r>
            <a:r>
              <a:rPr lang="en-US" dirty="0" smtClean="0"/>
              <a:t>ensues….</a:t>
            </a:r>
            <a:r>
              <a:rPr lang="en-US" sz="1800" dirty="0" smtClean="0"/>
              <a:t>Suddenly</a:t>
            </a:r>
            <a:r>
              <a:rPr lang="en-US" sz="1800" dirty="0"/>
              <a:t>…</a:t>
            </a:r>
          </a:p>
          <a:p>
            <a:pPr lvl="2"/>
            <a:r>
              <a:rPr lang="en-US" sz="1800" dirty="0">
                <a:solidFill>
                  <a:srgbClr val="FF0000"/>
                </a:solidFill>
              </a:rPr>
              <a:t>Someone fires- no one knows who, or what </a:t>
            </a:r>
            <a:r>
              <a:rPr lang="en-US" sz="1800" dirty="0" smtClean="0">
                <a:solidFill>
                  <a:srgbClr val="FF0000"/>
                </a:solidFill>
              </a:rPr>
              <a:t>side.  1</a:t>
            </a:r>
            <a:r>
              <a:rPr lang="en-US" sz="1800" baseline="30000" dirty="0" smtClean="0">
                <a:solidFill>
                  <a:srgbClr val="FF0000"/>
                </a:solidFill>
              </a:rPr>
              <a:t>st</a:t>
            </a:r>
            <a:r>
              <a:rPr lang="en-US" sz="1800" dirty="0" smtClean="0">
                <a:solidFill>
                  <a:srgbClr val="FF0000"/>
                </a:solidFill>
              </a:rPr>
              <a:t> </a:t>
            </a:r>
            <a:r>
              <a:rPr lang="en-US" sz="1800" dirty="0">
                <a:solidFill>
                  <a:srgbClr val="FF0000"/>
                </a:solidFill>
              </a:rPr>
              <a:t>shot of the Revolutionary War</a:t>
            </a:r>
          </a:p>
          <a:p>
            <a:r>
              <a:rPr lang="en-US" dirty="0"/>
              <a:t>When smoke clears </a:t>
            </a:r>
          </a:p>
          <a:p>
            <a:pPr lvl="1"/>
            <a:r>
              <a:rPr lang="en-US" sz="1800" dirty="0"/>
              <a:t>8 Minutemen lay dead </a:t>
            </a:r>
          </a:p>
          <a:p>
            <a:pPr lvl="1"/>
            <a:r>
              <a:rPr lang="en-US" sz="1800" dirty="0"/>
              <a:t>1 Redcoat wounded</a:t>
            </a:r>
          </a:p>
          <a:p>
            <a:pPr lvl="1"/>
            <a:endParaRPr lang="en-US" dirty="0"/>
          </a:p>
          <a:p>
            <a:endParaRPr lang="en-US" dirty="0"/>
          </a:p>
        </p:txBody>
      </p:sp>
      <p:sp>
        <p:nvSpPr>
          <p:cNvPr id="4" name="Rectangle 3"/>
          <p:cNvSpPr/>
          <p:nvPr/>
        </p:nvSpPr>
        <p:spPr>
          <a:xfrm>
            <a:off x="4594860" y="4278631"/>
            <a:ext cx="6652260" cy="1323439"/>
          </a:xfrm>
          <a:prstGeom prst="rect">
            <a:avLst/>
          </a:prstGeom>
          <a:solidFill>
            <a:schemeClr val="bg1"/>
          </a:solidFill>
          <a:ln w="50800">
            <a:solidFill>
              <a:schemeClr val="bg2">
                <a:lumMod val="50000"/>
              </a:schemeClr>
            </a:solidFill>
          </a:ln>
        </p:spPr>
        <p:txBody>
          <a:bodyPr wrap="square" lIns="91440" tIns="45720" rIns="91440" bIns="45720">
            <a:spAutoFit/>
          </a:bodyPr>
          <a:lstStyle/>
          <a:p>
            <a:pPr algn="ct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Shot Heard Round the World</a:t>
            </a:r>
          </a:p>
        </p:txBody>
      </p:sp>
    </p:spTree>
    <p:extLst>
      <p:ext uri="{BB962C8B-B14F-4D97-AF65-F5344CB8AC3E}">
        <p14:creationId xmlns:p14="http://schemas.microsoft.com/office/powerpoint/2010/main" val="354849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20" y="267462"/>
            <a:ext cx="10195560" cy="1188720"/>
          </a:xfrm>
        </p:spPr>
        <p:txBody>
          <a:bodyPr/>
          <a:lstStyle/>
          <a:p>
            <a:r>
              <a:rPr lang="en-US" dirty="0">
                <a:solidFill>
                  <a:srgbClr val="FF0000"/>
                </a:solidFill>
              </a:rPr>
              <a:t>Lexington and Concord</a:t>
            </a:r>
            <a:br>
              <a:rPr lang="en-US" dirty="0">
                <a:solidFill>
                  <a:srgbClr val="FF0000"/>
                </a:solidFill>
              </a:rPr>
            </a:br>
            <a:r>
              <a:rPr lang="en-US" dirty="0">
                <a:solidFill>
                  <a:srgbClr val="FF0000"/>
                </a:solidFill>
              </a:rPr>
              <a:t>April 1775</a:t>
            </a:r>
          </a:p>
        </p:txBody>
      </p:sp>
      <p:sp>
        <p:nvSpPr>
          <p:cNvPr id="3" name="Content Placeholder 2"/>
          <p:cNvSpPr>
            <a:spLocks noGrp="1"/>
          </p:cNvSpPr>
          <p:nvPr>
            <p:ph idx="1"/>
          </p:nvPr>
        </p:nvSpPr>
        <p:spPr>
          <a:xfrm>
            <a:off x="868680" y="1680210"/>
            <a:ext cx="10652760" cy="5052060"/>
          </a:xfrm>
        </p:spPr>
        <p:txBody>
          <a:bodyPr>
            <a:normAutofit/>
          </a:bodyPr>
          <a:lstStyle/>
          <a:p>
            <a:r>
              <a:rPr lang="en-US" sz="2800" dirty="0">
                <a:solidFill>
                  <a:srgbClr val="FF0000"/>
                </a:solidFill>
              </a:rPr>
              <a:t>Redcoats continue their march to Concord</a:t>
            </a:r>
          </a:p>
          <a:p>
            <a:pPr lvl="1"/>
            <a:r>
              <a:rPr lang="en-US" sz="2800" dirty="0">
                <a:solidFill>
                  <a:srgbClr val="FF0000"/>
                </a:solidFill>
              </a:rPr>
              <a:t>Found not much left, turned back for Boston</a:t>
            </a:r>
          </a:p>
          <a:p>
            <a:r>
              <a:rPr lang="en-US" sz="2800" dirty="0">
                <a:solidFill>
                  <a:srgbClr val="FF0000"/>
                </a:solidFill>
              </a:rPr>
              <a:t>Outside of Concord, Minutemen </a:t>
            </a:r>
            <a:r>
              <a:rPr lang="en-US" sz="2800" dirty="0" smtClean="0">
                <a:solidFill>
                  <a:srgbClr val="FF0000"/>
                </a:solidFill>
              </a:rPr>
              <a:t>were Hiding </a:t>
            </a:r>
            <a:r>
              <a:rPr lang="en-US" sz="2800" dirty="0">
                <a:solidFill>
                  <a:srgbClr val="FF0000"/>
                </a:solidFill>
              </a:rPr>
              <a:t>in bushes waiting for Redcoats</a:t>
            </a:r>
          </a:p>
          <a:p>
            <a:pPr lvl="1"/>
            <a:r>
              <a:rPr lang="en-US" sz="2800" dirty="0"/>
              <a:t>As passed, showered the Redcoats with bullets</a:t>
            </a:r>
          </a:p>
          <a:p>
            <a:r>
              <a:rPr lang="en-US" sz="2800" dirty="0">
                <a:solidFill>
                  <a:srgbClr val="FF0000"/>
                </a:solidFill>
              </a:rPr>
              <a:t>1,000’s soon joined in grabbing their muskets and running toward the gunfire all the way back to </a:t>
            </a:r>
            <a:r>
              <a:rPr lang="en-US" sz="2800" dirty="0" smtClean="0">
                <a:solidFill>
                  <a:srgbClr val="FF0000"/>
                </a:solidFill>
              </a:rPr>
              <a:t>Boston</a:t>
            </a:r>
          </a:p>
          <a:p>
            <a:pPr marL="0" indent="0">
              <a:buNone/>
            </a:pPr>
            <a:endParaRPr lang="en-US" sz="2800" dirty="0"/>
          </a:p>
          <a:p>
            <a:pPr lvl="1"/>
            <a:r>
              <a:rPr lang="en-US" sz="2800" dirty="0">
                <a:solidFill>
                  <a:srgbClr val="FF0000"/>
                </a:solidFill>
              </a:rPr>
              <a:t>By time reached Boston, 174 Redcoats were wounded and 73 killed</a:t>
            </a:r>
          </a:p>
        </p:txBody>
      </p:sp>
    </p:spTree>
    <p:extLst>
      <p:ext uri="{BB962C8B-B14F-4D97-AF65-F5344CB8AC3E}">
        <p14:creationId xmlns:p14="http://schemas.microsoft.com/office/powerpoint/2010/main" val="26456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77190" y="228600"/>
            <a:ext cx="11338560" cy="1143000"/>
          </a:xfrm>
        </p:spPr>
        <p:txBody>
          <a:bodyPr>
            <a:normAutofit fontScale="90000"/>
          </a:bodyPr>
          <a:lstStyle/>
          <a:p>
            <a:pPr eaLnBrk="1" hangingPunct="1"/>
            <a:r>
              <a:rPr lang="en-US" altLang="en-US" sz="3600" b="1" dirty="0" smtClean="0">
                <a:solidFill>
                  <a:srgbClr val="FF0000"/>
                </a:solidFill>
              </a:rPr>
              <a:t>Second Continental Congress</a:t>
            </a:r>
            <a:br>
              <a:rPr lang="en-US" altLang="en-US" sz="3600" b="1" dirty="0" smtClean="0">
                <a:solidFill>
                  <a:srgbClr val="FF0000"/>
                </a:solidFill>
              </a:rPr>
            </a:br>
            <a:r>
              <a:rPr lang="en-US" altLang="en-US" sz="3600" b="1" dirty="0" smtClean="0">
                <a:solidFill>
                  <a:srgbClr val="FF0000"/>
                </a:solidFill>
              </a:rPr>
              <a:t>May 1775</a:t>
            </a:r>
            <a:endParaRPr lang="en-US" altLang="en-US" sz="3600" b="1" dirty="0">
              <a:solidFill>
                <a:srgbClr val="FF0000"/>
              </a:solidFill>
            </a:endParaRPr>
          </a:p>
        </p:txBody>
      </p:sp>
      <p:sp>
        <p:nvSpPr>
          <p:cNvPr id="89091" name="Rectangle 3"/>
          <p:cNvSpPr>
            <a:spLocks noGrp="1" noChangeArrowheads="1"/>
          </p:cNvSpPr>
          <p:nvPr>
            <p:ph type="body" sz="half" idx="1"/>
          </p:nvPr>
        </p:nvSpPr>
        <p:spPr>
          <a:xfrm>
            <a:off x="297180" y="1600201"/>
            <a:ext cx="8595360" cy="5063489"/>
          </a:xfrm>
        </p:spPr>
        <p:txBody>
          <a:bodyPr>
            <a:normAutofit lnSpcReduction="10000"/>
          </a:bodyPr>
          <a:lstStyle/>
          <a:p>
            <a:pPr>
              <a:lnSpc>
                <a:spcPct val="90000"/>
              </a:lnSpc>
            </a:pPr>
            <a:r>
              <a:rPr lang="en-US" sz="2400" dirty="0"/>
              <a:t>When the Second Continental Congress came together on May 10, 1775 it was, in effect, </a:t>
            </a:r>
            <a:r>
              <a:rPr lang="en-US" sz="2400" dirty="0">
                <a:solidFill>
                  <a:srgbClr val="FF0000"/>
                </a:solidFill>
              </a:rPr>
              <a:t>a reconvening of the First Continental Congress. Many of the same 56 delegates who attended the first meeting were in attendance at the second</a:t>
            </a:r>
          </a:p>
          <a:p>
            <a:pPr eaLnBrk="1" hangingPunct="1">
              <a:lnSpc>
                <a:spcPct val="90000"/>
              </a:lnSpc>
            </a:pPr>
            <a:endParaRPr lang="en-US" altLang="en-US" sz="2400" dirty="0" smtClean="0">
              <a:solidFill>
                <a:schemeClr val="tx1"/>
              </a:solidFill>
            </a:endParaRPr>
          </a:p>
          <a:p>
            <a:pPr eaLnBrk="1" hangingPunct="1">
              <a:lnSpc>
                <a:spcPct val="90000"/>
              </a:lnSpc>
            </a:pPr>
            <a:r>
              <a:rPr lang="en-US" altLang="en-US" sz="2400" dirty="0" smtClean="0">
                <a:solidFill>
                  <a:srgbClr val="FF0000"/>
                </a:solidFill>
              </a:rPr>
              <a:t>The </a:t>
            </a:r>
            <a:r>
              <a:rPr lang="en-US" altLang="en-US" sz="2400" dirty="0">
                <a:solidFill>
                  <a:srgbClr val="FF0000"/>
                </a:solidFill>
              </a:rPr>
              <a:t>2</a:t>
            </a:r>
            <a:r>
              <a:rPr lang="en-US" altLang="en-US" sz="2400" baseline="30000" dirty="0">
                <a:solidFill>
                  <a:srgbClr val="FF0000"/>
                </a:solidFill>
              </a:rPr>
              <a:t>nd</a:t>
            </a:r>
            <a:r>
              <a:rPr lang="en-US" altLang="en-US" sz="2400" dirty="0">
                <a:solidFill>
                  <a:srgbClr val="FF0000"/>
                </a:solidFill>
              </a:rPr>
              <a:t> Continental Congress established a </a:t>
            </a:r>
            <a:r>
              <a:rPr lang="en-US" altLang="en-US" sz="2400" b="1" dirty="0">
                <a:solidFill>
                  <a:srgbClr val="FF0000"/>
                </a:solidFill>
              </a:rPr>
              <a:t>Continental Army </a:t>
            </a:r>
            <a:r>
              <a:rPr lang="en-US" altLang="en-US" sz="2400" dirty="0">
                <a:solidFill>
                  <a:srgbClr val="FF0000"/>
                </a:solidFill>
              </a:rPr>
              <a:t>that was commanded by </a:t>
            </a:r>
            <a:r>
              <a:rPr lang="en-US" altLang="en-US" sz="2400" b="1" dirty="0">
                <a:solidFill>
                  <a:srgbClr val="FF0000"/>
                </a:solidFill>
              </a:rPr>
              <a:t>George Washington</a:t>
            </a:r>
          </a:p>
          <a:p>
            <a:pPr eaLnBrk="1" hangingPunct="1">
              <a:lnSpc>
                <a:spcPct val="90000"/>
              </a:lnSpc>
            </a:pPr>
            <a:endParaRPr lang="en-US" altLang="en-US" sz="2400" dirty="0">
              <a:solidFill>
                <a:schemeClr val="tx1"/>
              </a:solidFill>
            </a:endParaRPr>
          </a:p>
          <a:p>
            <a:pPr eaLnBrk="1" hangingPunct="1">
              <a:lnSpc>
                <a:spcPct val="90000"/>
              </a:lnSpc>
            </a:pPr>
            <a:r>
              <a:rPr lang="en-US" altLang="en-US" sz="2400" dirty="0">
                <a:solidFill>
                  <a:schemeClr val="tx1"/>
                </a:solidFill>
              </a:rPr>
              <a:t>This organized the militia into an official </a:t>
            </a:r>
            <a:r>
              <a:rPr lang="en-US" altLang="en-US" sz="2400" dirty="0" smtClean="0">
                <a:solidFill>
                  <a:schemeClr val="tx1"/>
                </a:solidFill>
              </a:rPr>
              <a:t>army</a:t>
            </a:r>
          </a:p>
          <a:p>
            <a:pPr eaLnBrk="1" hangingPunct="1">
              <a:lnSpc>
                <a:spcPct val="90000"/>
              </a:lnSpc>
            </a:pPr>
            <a:endParaRPr lang="en-US" altLang="en-US" sz="2400" dirty="0">
              <a:solidFill>
                <a:schemeClr val="tx1"/>
              </a:solidFill>
            </a:endParaRPr>
          </a:p>
          <a:p>
            <a:pPr eaLnBrk="1" hangingPunct="1">
              <a:lnSpc>
                <a:spcPct val="90000"/>
              </a:lnSpc>
            </a:pPr>
            <a:r>
              <a:rPr lang="en-US" altLang="en-US" sz="2400" dirty="0" smtClean="0">
                <a:solidFill>
                  <a:schemeClr val="tx1"/>
                </a:solidFill>
              </a:rPr>
              <a:t>Extended an Olive Branch Petition to King George.</a:t>
            </a:r>
          </a:p>
          <a:p>
            <a:pPr lvl="1">
              <a:lnSpc>
                <a:spcPct val="90000"/>
              </a:lnSpc>
            </a:pPr>
            <a:r>
              <a:rPr lang="en-US" altLang="en-US" sz="2400" dirty="0" smtClean="0">
                <a:solidFill>
                  <a:srgbClr val="FF0000"/>
                </a:solidFill>
              </a:rPr>
              <a:t>Wanted a peaceful end to the hostility</a:t>
            </a:r>
          </a:p>
          <a:p>
            <a:pPr lvl="1">
              <a:lnSpc>
                <a:spcPct val="90000"/>
              </a:lnSpc>
            </a:pPr>
            <a:r>
              <a:rPr lang="en-US" altLang="en-US" sz="2400" dirty="0" smtClean="0">
                <a:solidFill>
                  <a:srgbClr val="FF0000"/>
                </a:solidFill>
              </a:rPr>
              <a:t>King Refused and called the colonists rebels</a:t>
            </a:r>
            <a:endParaRPr lang="en-US" altLang="en-US" sz="2400" dirty="0">
              <a:solidFill>
                <a:srgbClr val="FF0000"/>
              </a:solidFill>
            </a:endParaRPr>
          </a:p>
        </p:txBody>
      </p:sp>
      <p:pic>
        <p:nvPicPr>
          <p:cNvPr id="89092" name="Picture 5" descr="washint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9155430" y="1497331"/>
            <a:ext cx="2560320" cy="4525963"/>
          </a:xfrm>
          <a:noFill/>
        </p:spPr>
      </p:pic>
    </p:spTree>
    <p:extLst>
      <p:ext uri="{BB962C8B-B14F-4D97-AF65-F5344CB8AC3E}">
        <p14:creationId xmlns:p14="http://schemas.microsoft.com/office/powerpoint/2010/main" val="198853706"/>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98170" y="219870"/>
            <a:ext cx="6172200" cy="1143000"/>
          </a:xfrm>
        </p:spPr>
        <p:txBody>
          <a:bodyPr>
            <a:normAutofit fontScale="90000"/>
          </a:bodyPr>
          <a:lstStyle/>
          <a:p>
            <a:pPr algn="l" eaLnBrk="1" hangingPunct="1"/>
            <a:r>
              <a:rPr lang="en-US" altLang="en-US" sz="5400" b="1" u="sng" dirty="0">
                <a:solidFill>
                  <a:srgbClr val="FF0000"/>
                </a:solidFill>
              </a:rPr>
              <a:t>Thomas Paine</a:t>
            </a:r>
          </a:p>
        </p:txBody>
      </p:sp>
      <p:sp>
        <p:nvSpPr>
          <p:cNvPr id="93187" name="Rectangle 3"/>
          <p:cNvSpPr>
            <a:spLocks noGrp="1" noChangeArrowheads="1"/>
          </p:cNvSpPr>
          <p:nvPr>
            <p:ph type="body" sz="half" idx="1"/>
          </p:nvPr>
        </p:nvSpPr>
        <p:spPr>
          <a:xfrm>
            <a:off x="381000" y="1646238"/>
            <a:ext cx="7448550" cy="4914582"/>
          </a:xfrm>
        </p:spPr>
        <p:txBody>
          <a:bodyPr/>
          <a:lstStyle/>
          <a:p>
            <a:pPr eaLnBrk="1" hangingPunct="1"/>
            <a:r>
              <a:rPr lang="en-US" altLang="en-US" sz="3000" dirty="0">
                <a:solidFill>
                  <a:srgbClr val="FF0000"/>
                </a:solidFill>
              </a:rPr>
              <a:t>Was a revolutionary writer &amp; philosopher who wrote “</a:t>
            </a:r>
            <a:r>
              <a:rPr lang="en-US" altLang="en-US" sz="3000" b="1" i="1" dirty="0">
                <a:solidFill>
                  <a:srgbClr val="FF0000"/>
                </a:solidFill>
              </a:rPr>
              <a:t>Common Sense</a:t>
            </a:r>
            <a:r>
              <a:rPr lang="en-US" altLang="en-US" sz="3000" dirty="0">
                <a:solidFill>
                  <a:srgbClr val="FF0000"/>
                </a:solidFill>
              </a:rPr>
              <a:t>” </a:t>
            </a:r>
          </a:p>
          <a:p>
            <a:pPr eaLnBrk="1" hangingPunct="1"/>
            <a:r>
              <a:rPr lang="en-US" altLang="en-US" sz="3000" dirty="0">
                <a:solidFill>
                  <a:srgbClr val="FF0000"/>
                </a:solidFill>
              </a:rPr>
              <a:t>It said all Americans should support independence</a:t>
            </a:r>
          </a:p>
          <a:p>
            <a:pPr eaLnBrk="1" hangingPunct="1"/>
            <a:r>
              <a:rPr lang="en-US" altLang="en-US" sz="3000" dirty="0">
                <a:solidFill>
                  <a:schemeClr val="tx1"/>
                </a:solidFill>
              </a:rPr>
              <a:t>He said it was crazy for an </a:t>
            </a:r>
            <a:r>
              <a:rPr lang="en-US" altLang="en-US" sz="3000" b="1" dirty="0">
                <a:solidFill>
                  <a:schemeClr val="tx1"/>
                </a:solidFill>
              </a:rPr>
              <a:t>island</a:t>
            </a:r>
            <a:r>
              <a:rPr lang="en-US" altLang="en-US" sz="3000" dirty="0">
                <a:solidFill>
                  <a:schemeClr val="tx1"/>
                </a:solidFill>
              </a:rPr>
              <a:t> to rule a </a:t>
            </a:r>
            <a:r>
              <a:rPr lang="en-US" altLang="en-US" sz="3000" b="1" dirty="0">
                <a:solidFill>
                  <a:schemeClr val="tx1"/>
                </a:solidFill>
              </a:rPr>
              <a:t>continent</a:t>
            </a:r>
            <a:r>
              <a:rPr lang="en-US" altLang="en-US" sz="3600" dirty="0">
                <a:solidFill>
                  <a:schemeClr val="tx1"/>
                </a:solidFill>
              </a:rPr>
              <a:t>!</a:t>
            </a:r>
          </a:p>
          <a:p>
            <a:pPr eaLnBrk="1" hangingPunct="1"/>
            <a:r>
              <a:rPr lang="en-US" altLang="en-US" sz="3000" dirty="0">
                <a:solidFill>
                  <a:schemeClr val="tx1"/>
                </a:solidFill>
              </a:rPr>
              <a:t>Thomas Paine gave all profits from his </a:t>
            </a:r>
            <a:r>
              <a:rPr lang="en-US" altLang="en-US" sz="3000" dirty="0" smtClean="0">
                <a:solidFill>
                  <a:schemeClr val="tx1"/>
                </a:solidFill>
              </a:rPr>
              <a:t>books to </a:t>
            </a:r>
            <a:r>
              <a:rPr lang="en-US" altLang="en-US" sz="3000" dirty="0">
                <a:solidFill>
                  <a:schemeClr val="tx1"/>
                </a:solidFill>
              </a:rPr>
              <a:t>the war!</a:t>
            </a:r>
          </a:p>
        </p:txBody>
      </p:sp>
      <p:sp>
        <p:nvSpPr>
          <p:cNvPr id="93188" name="Rectangle 5"/>
          <p:cNvSpPr>
            <a:spLocks noChangeArrowheads="1"/>
          </p:cNvSpPr>
          <p:nvPr/>
        </p:nvSpPr>
        <p:spPr bwMode="auto">
          <a:xfrm>
            <a:off x="1524000" y="15827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latin typeface="Arial Black" panose="020B0A04020102020204" pitchFamily="34" charset="0"/>
            </a:endParaRPr>
          </a:p>
        </p:txBody>
      </p:sp>
      <p:pic>
        <p:nvPicPr>
          <p:cNvPr id="931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72232"/>
            <a:ext cx="2667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780" y="2565400"/>
            <a:ext cx="3048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79608"/>
      </p:ext>
    </p:extLst>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Mecklenburg Resolves</a:t>
            </a:r>
            <a:endParaRPr lang="en-US" dirty="0">
              <a:solidFill>
                <a:srgbClr val="FF0000"/>
              </a:solidFill>
            </a:endParaRPr>
          </a:p>
        </p:txBody>
      </p:sp>
      <p:sp>
        <p:nvSpPr>
          <p:cNvPr id="3" name="Text Placeholder 2"/>
          <p:cNvSpPr>
            <a:spLocks noGrp="1"/>
          </p:cNvSpPr>
          <p:nvPr>
            <p:ph type="body" idx="1"/>
          </p:nvPr>
        </p:nvSpPr>
        <p:spPr>
          <a:xfrm>
            <a:off x="839788" y="2057400"/>
            <a:ext cx="10967402" cy="4279900"/>
          </a:xfrm>
        </p:spPr>
        <p:txBody>
          <a:bodyPr>
            <a:normAutofit/>
          </a:bodyPr>
          <a:lstStyle/>
          <a:p>
            <a:endParaRPr lang="en-US" b="0" dirty="0" smtClean="0"/>
          </a:p>
          <a:p>
            <a:endParaRPr lang="en-US" b="0" dirty="0"/>
          </a:p>
          <a:p>
            <a:endParaRPr lang="en-US" b="0" dirty="0" smtClean="0"/>
          </a:p>
          <a:p>
            <a:r>
              <a:rPr lang="en-US" b="0" dirty="0" smtClean="0">
                <a:solidFill>
                  <a:srgbClr val="FF0000"/>
                </a:solidFill>
              </a:rPr>
              <a:t>According </a:t>
            </a:r>
            <a:r>
              <a:rPr lang="en-US" b="0" dirty="0">
                <a:solidFill>
                  <a:srgbClr val="FF0000"/>
                </a:solidFill>
              </a:rPr>
              <a:t>to North Carolinian lore, some citizens of Mecklenburg County gathered in Charlotte on May 20, 1775 and signed a declaration of independence from Britain — the first such move in the American colonies</a:t>
            </a:r>
            <a:r>
              <a:rPr lang="en-US" b="0" dirty="0" smtClean="0">
                <a:solidFill>
                  <a:srgbClr val="FF0000"/>
                </a:solidFill>
              </a:rPr>
              <a:t>.</a:t>
            </a:r>
          </a:p>
          <a:p>
            <a:endParaRPr lang="en-US" b="0" dirty="0">
              <a:solidFill>
                <a:schemeClr val="tx1"/>
              </a:solidFill>
            </a:endParaRPr>
          </a:p>
          <a:p>
            <a:endParaRPr lang="en-US" dirty="0">
              <a:solidFill>
                <a:schemeClr val="tx1"/>
              </a:solidFill>
            </a:endParaRPr>
          </a:p>
        </p:txBody>
      </p:sp>
      <p:sp>
        <p:nvSpPr>
          <p:cNvPr id="4" name="Rectangle 1"/>
          <p:cNvSpPr>
            <a:spLocks noChangeArrowheads="1"/>
          </p:cNvSpPr>
          <p:nvPr/>
        </p:nvSpPr>
        <p:spPr bwMode="auto">
          <a:xfrm>
            <a:off x="1097280" y="2513398"/>
            <a:ext cx="10709910" cy="169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 tIns="15870" rIns="1587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the Mecklenburg Resolves or the Charlotte Town Resolves, they provided for the following:</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FF0000"/>
                </a:solidFill>
                <a:effectLst/>
                <a:cs typeface="Arial" panose="020B0604020202020204" pitchFamily="34" charset="0"/>
              </a:rPr>
              <a:t>All laws originating from the king or Parliament were voided</a:t>
            </a:r>
            <a:endParaRPr kumimoji="0" lang="en-US" altLang="en-US" b="0" i="0" u="none" strike="noStrike" cap="none" normalizeH="0" baseline="0" dirty="0" smtClean="0">
              <a:ln>
                <a:noFill/>
              </a:ln>
              <a:solidFill>
                <a:srgbClr val="FF0000"/>
              </a:solidFill>
              <a:effectLst/>
              <a:latin typeface="Nimbus Sans L"/>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FF0000"/>
                </a:solidFill>
                <a:effectLst/>
                <a:cs typeface="Arial" panose="020B0604020202020204" pitchFamily="34" charset="0"/>
              </a:rPr>
              <a:t>The actions of royal military and civil officials was suspended</a:t>
            </a:r>
            <a:endParaRPr kumimoji="0" lang="en-US" altLang="en-US" b="0" i="0" u="none" strike="noStrike" cap="none" normalizeH="0" baseline="0" dirty="0" smtClean="0">
              <a:ln>
                <a:noFill/>
              </a:ln>
              <a:solidFill>
                <a:srgbClr val="FF0000"/>
              </a:solidFill>
              <a:effectLst/>
              <a:latin typeface="Nimbus Sans L"/>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FF0000"/>
                </a:solidFill>
                <a:effectLst/>
                <a:cs typeface="Arial" panose="020B0604020202020204" pitchFamily="34" charset="0"/>
              </a:rPr>
              <a:t>A call was put out to the other colonies to begin governing themselves through provincial congresses</a:t>
            </a:r>
            <a:endParaRPr kumimoji="0" lang="en-US" altLang="en-US" b="0" i="0" u="none" strike="noStrike" cap="none" normalizeH="0" baseline="0" dirty="0" smtClean="0">
              <a:ln>
                <a:noFill/>
              </a:ln>
              <a:solidFill>
                <a:srgbClr val="FF0000"/>
              </a:solidFill>
              <a:effectLst/>
              <a:latin typeface="Nimbus Sans L"/>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cs typeface="Arial" panose="020B0604020202020204" pitchFamily="34" charset="0"/>
              </a:rPr>
              <a:t>Royal officials who continued in their duties in North Carolina were to be arrested.</a:t>
            </a:r>
            <a:endParaRPr kumimoji="0" lang="en-US" altLang="en-US" b="0" i="0" u="none" strike="noStrike" cap="none" normalizeH="0" baseline="0" dirty="0" smtClean="0">
              <a:ln>
                <a:noFill/>
              </a:ln>
              <a:solidFill>
                <a:srgbClr val="000000"/>
              </a:solidFill>
              <a:effectLst/>
              <a:latin typeface="Nimbus Sans 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51583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Halifax Resolves</a:t>
            </a:r>
            <a:endParaRPr lang="en-US" dirty="0">
              <a:solidFill>
                <a:srgbClr val="FF0000"/>
              </a:solidFill>
            </a:endParaRPr>
          </a:p>
        </p:txBody>
      </p:sp>
      <p:sp>
        <p:nvSpPr>
          <p:cNvPr id="4" name="Content Placeholder 3"/>
          <p:cNvSpPr>
            <a:spLocks noGrp="1"/>
          </p:cNvSpPr>
          <p:nvPr>
            <p:ph sz="half" idx="2"/>
          </p:nvPr>
        </p:nvSpPr>
        <p:spPr>
          <a:xfrm>
            <a:off x="839788" y="2505075"/>
            <a:ext cx="10082212" cy="3684588"/>
          </a:xfrm>
        </p:spPr>
        <p:txBody>
          <a:bodyPr/>
          <a:lstStyle/>
          <a:p>
            <a:r>
              <a:rPr lang="en-US" dirty="0" smtClean="0">
                <a:solidFill>
                  <a:srgbClr val="FF0000"/>
                </a:solidFill>
              </a:rPr>
              <a:t>April 12, 1776</a:t>
            </a:r>
          </a:p>
          <a:p>
            <a:r>
              <a:rPr lang="en-US" dirty="0" smtClean="0">
                <a:solidFill>
                  <a:srgbClr val="FF0000"/>
                </a:solidFill>
              </a:rPr>
              <a:t>Recommended that North Carolina declare independence and urged the colonies to do as well</a:t>
            </a:r>
          </a:p>
          <a:p>
            <a:endParaRPr lang="en-US" dirty="0"/>
          </a:p>
          <a:p>
            <a:r>
              <a:rPr lang="en-US" dirty="0" smtClean="0"/>
              <a:t>Were read and discussed at the Continental Congress</a:t>
            </a:r>
          </a:p>
          <a:p>
            <a:r>
              <a:rPr lang="en-US" dirty="0"/>
              <a:t>The Halifax Resolves </a:t>
            </a:r>
            <a:r>
              <a:rPr lang="en-US" dirty="0" smtClean="0"/>
              <a:t>influenced other </a:t>
            </a:r>
            <a:r>
              <a:rPr lang="en-US" dirty="0"/>
              <a:t>colonial assemblies to draft similar </a:t>
            </a:r>
            <a:r>
              <a:rPr lang="en-US" dirty="0" smtClean="0"/>
              <a:t>resolutions.</a:t>
            </a:r>
          </a:p>
          <a:p>
            <a:r>
              <a:rPr lang="en-US" dirty="0" smtClean="0">
                <a:solidFill>
                  <a:srgbClr val="FF0000"/>
                </a:solidFill>
              </a:rPr>
              <a:t>The </a:t>
            </a:r>
            <a:r>
              <a:rPr lang="en-US" dirty="0">
                <a:solidFill>
                  <a:srgbClr val="FF0000"/>
                </a:solidFill>
              </a:rPr>
              <a:t>document’s importance is still remembered.  The current North Carolina state flag includes the date that the Resolves were passed, April 12, 1776.  And every year on April 12, the Historic Halifax State Historic Site celebrates Halifax Day. </a:t>
            </a:r>
          </a:p>
        </p:txBody>
      </p:sp>
    </p:spTree>
    <p:extLst>
      <p:ext uri="{BB962C8B-B14F-4D97-AF65-F5344CB8AC3E}">
        <p14:creationId xmlns:p14="http://schemas.microsoft.com/office/powerpoint/2010/main" val="426855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543" y="544278"/>
            <a:ext cx="7729728" cy="1188720"/>
          </a:xfrm>
        </p:spPr>
        <p:txBody>
          <a:bodyPr/>
          <a:lstStyle/>
          <a:p>
            <a:r>
              <a:rPr lang="en-US" dirty="0" smtClean="0"/>
              <a:t>Setting the stage for Rebellion</a:t>
            </a:r>
            <a:endParaRPr lang="en-US" dirty="0"/>
          </a:p>
        </p:txBody>
      </p:sp>
      <p:sp>
        <p:nvSpPr>
          <p:cNvPr id="3" name="Content Placeholder 2"/>
          <p:cNvSpPr>
            <a:spLocks noGrp="1"/>
          </p:cNvSpPr>
          <p:nvPr>
            <p:ph idx="1"/>
          </p:nvPr>
        </p:nvSpPr>
        <p:spPr>
          <a:xfrm>
            <a:off x="1156137" y="1996966"/>
            <a:ext cx="10226565" cy="4529958"/>
          </a:xfrm>
        </p:spPr>
        <p:txBody>
          <a:bodyPr>
            <a:normAutofit/>
          </a:bodyPr>
          <a:lstStyle/>
          <a:p>
            <a:r>
              <a:rPr lang="en-US" sz="2400" dirty="0"/>
              <a:t>Proclamation of </a:t>
            </a:r>
            <a:r>
              <a:rPr lang="en-US" sz="2400" dirty="0" smtClean="0"/>
              <a:t>1763</a:t>
            </a:r>
          </a:p>
          <a:p>
            <a:r>
              <a:rPr lang="en-US" sz="2400" dirty="0" smtClean="0"/>
              <a:t>British acts (1765 - )</a:t>
            </a:r>
          </a:p>
          <a:p>
            <a:r>
              <a:rPr lang="en-US" sz="2400" dirty="0" smtClean="0"/>
              <a:t>Boston Massacre (1770)</a:t>
            </a:r>
          </a:p>
          <a:p>
            <a:r>
              <a:rPr lang="en-US" sz="2400" dirty="0" smtClean="0"/>
              <a:t>Boston Tea Party (1773)</a:t>
            </a:r>
          </a:p>
          <a:p>
            <a:r>
              <a:rPr lang="en-US" sz="2400" dirty="0" err="1" smtClean="0"/>
              <a:t>Boycots</a:t>
            </a:r>
            <a:endParaRPr lang="en-US" sz="2400" dirty="0" smtClean="0"/>
          </a:p>
          <a:p>
            <a:r>
              <a:rPr lang="en-US" sz="2400" dirty="0" smtClean="0"/>
              <a:t>Protests</a:t>
            </a:r>
          </a:p>
          <a:p>
            <a:endParaRPr lang="en-US" sz="2400" dirty="0"/>
          </a:p>
          <a:p>
            <a:r>
              <a:rPr lang="en-US" sz="2400" dirty="0" smtClean="0"/>
              <a:t>The colonists put up with the harsh mistreatment for 15 years until they finally decided that they had enough and were ready to fight back!</a:t>
            </a:r>
          </a:p>
          <a:p>
            <a:endParaRPr lang="en-US" dirty="0"/>
          </a:p>
        </p:txBody>
      </p:sp>
    </p:spTree>
    <p:extLst>
      <p:ext uri="{BB962C8B-B14F-4D97-AF65-F5344CB8AC3E}">
        <p14:creationId xmlns:p14="http://schemas.microsoft.com/office/powerpoint/2010/main" val="101863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86" y="176022"/>
            <a:ext cx="7729728" cy="1188720"/>
          </a:xfrm>
        </p:spPr>
        <p:txBody>
          <a:bodyPr/>
          <a:lstStyle/>
          <a:p>
            <a:r>
              <a:rPr lang="en-US" dirty="0" smtClean="0"/>
              <a:t>Declaration of Independence</a:t>
            </a:r>
            <a:endParaRPr lang="en-US" dirty="0"/>
          </a:p>
        </p:txBody>
      </p:sp>
      <p:sp>
        <p:nvSpPr>
          <p:cNvPr id="3" name="Content Placeholder 2"/>
          <p:cNvSpPr>
            <a:spLocks noGrp="1"/>
          </p:cNvSpPr>
          <p:nvPr>
            <p:ph idx="1"/>
          </p:nvPr>
        </p:nvSpPr>
        <p:spPr>
          <a:xfrm>
            <a:off x="425196" y="2592324"/>
            <a:ext cx="4089654" cy="3557016"/>
          </a:xfrm>
        </p:spPr>
        <p:txBody>
          <a:bodyPr>
            <a:normAutofit/>
          </a:bodyPr>
          <a:lstStyle/>
          <a:p>
            <a:r>
              <a:rPr lang="en-US" sz="3600" dirty="0" smtClean="0"/>
              <a:t>What is a Declaration?</a:t>
            </a:r>
            <a:endParaRPr lang="en-US" sz="3600" dirty="0"/>
          </a:p>
        </p:txBody>
      </p:sp>
      <p:pic>
        <p:nvPicPr>
          <p:cNvPr id="4" name="Picture 4" descr="ps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60" y="1539400"/>
            <a:ext cx="8225790" cy="509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93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60120" y="76200"/>
            <a:ext cx="9707880" cy="1143000"/>
          </a:xfrm>
        </p:spPr>
        <p:txBody>
          <a:bodyPr/>
          <a:lstStyle/>
          <a:p>
            <a:pPr eaLnBrk="1" hangingPunct="1"/>
            <a:r>
              <a:rPr lang="en-US" altLang="en-US" dirty="0" smtClean="0">
                <a:solidFill>
                  <a:schemeClr val="tx1"/>
                </a:solidFill>
              </a:rPr>
              <a:t>The</a:t>
            </a:r>
            <a:r>
              <a:rPr lang="en-US" altLang="en-US" b="1" dirty="0" smtClean="0">
                <a:solidFill>
                  <a:schemeClr val="tx1"/>
                </a:solidFill>
              </a:rPr>
              <a:t> </a:t>
            </a:r>
            <a:r>
              <a:rPr lang="en-US" altLang="en-US" b="1" u="sng" dirty="0" smtClean="0">
                <a:solidFill>
                  <a:schemeClr val="tx1"/>
                </a:solidFill>
              </a:rPr>
              <a:t>Declaration of Independence</a:t>
            </a:r>
          </a:p>
        </p:txBody>
      </p:sp>
      <p:sp>
        <p:nvSpPr>
          <p:cNvPr id="99331" name="Rectangle 3"/>
          <p:cNvSpPr>
            <a:spLocks noGrp="1" noChangeArrowheads="1"/>
          </p:cNvSpPr>
          <p:nvPr>
            <p:ph type="body" sz="half" idx="1"/>
          </p:nvPr>
        </p:nvSpPr>
        <p:spPr>
          <a:xfrm>
            <a:off x="699137" y="1341438"/>
            <a:ext cx="6798943" cy="4983162"/>
          </a:xfrm>
        </p:spPr>
        <p:txBody>
          <a:bodyPr>
            <a:normAutofit lnSpcReduction="10000"/>
          </a:bodyPr>
          <a:lstStyle/>
          <a:p>
            <a:pPr eaLnBrk="1" hangingPunct="1"/>
            <a:r>
              <a:rPr lang="en-US" altLang="en-US" sz="2400" dirty="0" smtClean="0"/>
              <a:t>drafted </a:t>
            </a:r>
            <a:r>
              <a:rPr lang="en-US" altLang="en-US" sz="2400" dirty="0"/>
              <a:t>by Ben Franklin, John Adams and Thomas Jefferson</a:t>
            </a:r>
          </a:p>
          <a:p>
            <a:pPr eaLnBrk="1" hangingPunct="1"/>
            <a:endParaRPr lang="en-US" altLang="en-US" sz="2400" dirty="0"/>
          </a:p>
          <a:p>
            <a:pPr eaLnBrk="1" hangingPunct="1"/>
            <a:r>
              <a:rPr lang="en-US" altLang="en-US" sz="2400" dirty="0">
                <a:solidFill>
                  <a:schemeClr val="tx1"/>
                </a:solidFill>
              </a:rPr>
              <a:t>The main author was Jefferson, and he actually wrote the 1</a:t>
            </a:r>
            <a:r>
              <a:rPr lang="en-US" altLang="en-US" sz="2400" baseline="30000" dirty="0">
                <a:solidFill>
                  <a:schemeClr val="tx1"/>
                </a:solidFill>
              </a:rPr>
              <a:t>st</a:t>
            </a:r>
            <a:r>
              <a:rPr lang="en-US" altLang="en-US" sz="2400" dirty="0">
                <a:solidFill>
                  <a:schemeClr val="tx1"/>
                </a:solidFill>
              </a:rPr>
              <a:t> copy</a:t>
            </a:r>
            <a:r>
              <a:rPr lang="en-US" altLang="en-US" sz="2400" dirty="0" smtClean="0">
                <a:solidFill>
                  <a:schemeClr val="tx1"/>
                </a:solidFill>
              </a:rPr>
              <a:t>.</a:t>
            </a:r>
            <a:endParaRPr lang="en-US" altLang="en-US" sz="2400" dirty="0">
              <a:solidFill>
                <a:schemeClr val="tx1"/>
              </a:solidFill>
            </a:endParaRPr>
          </a:p>
          <a:p>
            <a:r>
              <a:rPr lang="en-US" altLang="en-US" sz="2400" dirty="0">
                <a:solidFill>
                  <a:schemeClr val="tx1"/>
                </a:solidFill>
              </a:rPr>
              <a:t>Declaring independence in 1776 was not easy for the colonists. They discussed it for 1 month</a:t>
            </a:r>
          </a:p>
          <a:p>
            <a:r>
              <a:rPr lang="en-US" altLang="en-US" sz="2400" dirty="0">
                <a:solidFill>
                  <a:schemeClr val="tx1"/>
                </a:solidFill>
              </a:rPr>
              <a:t>The Declaration of Independence was signed on July 4, 1776</a:t>
            </a:r>
          </a:p>
          <a:p>
            <a:r>
              <a:rPr lang="en-US" altLang="en-US" sz="2400" dirty="0">
                <a:solidFill>
                  <a:schemeClr val="tx1"/>
                </a:solidFill>
              </a:rPr>
              <a:t>13 states unanimously approved, and the United States of America was born!</a:t>
            </a:r>
          </a:p>
          <a:p>
            <a:r>
              <a:rPr lang="en-US" altLang="en-US" sz="2400" dirty="0">
                <a:solidFill>
                  <a:schemeClr val="tx1"/>
                </a:solidFill>
              </a:rPr>
              <a:t>This was treason in the eyes of the king!</a:t>
            </a:r>
          </a:p>
          <a:p>
            <a:pPr marL="0" indent="0">
              <a:buNone/>
            </a:pPr>
            <a:endParaRPr lang="en-US" altLang="en-US" sz="2000" b="1" u="sng" dirty="0">
              <a:solidFill>
                <a:srgbClr val="7030A0"/>
              </a:solidFill>
            </a:endParaRPr>
          </a:p>
          <a:p>
            <a:endParaRPr lang="en-US" altLang="en-US" sz="2000" dirty="0"/>
          </a:p>
          <a:p>
            <a:endParaRPr lang="en-US" altLang="en-US" sz="2000" dirty="0"/>
          </a:p>
          <a:p>
            <a:pPr eaLnBrk="1" hangingPunct="1"/>
            <a:endParaRPr lang="en-US" altLang="en-US" sz="2000" dirty="0"/>
          </a:p>
        </p:txBody>
      </p:sp>
      <p:sp>
        <p:nvSpPr>
          <p:cNvPr id="99332" name="Rectangle 5"/>
          <p:cNvSpPr>
            <a:spLocks noChangeArrowheads="1"/>
          </p:cNvSpPr>
          <p:nvPr/>
        </p:nvSpPr>
        <p:spPr bwMode="auto">
          <a:xfrm>
            <a:off x="2763839" y="1377950"/>
            <a:ext cx="6664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latin typeface="Arial Black" panose="020B0A04020102020204" pitchFamily="34" charset="0"/>
            </a:endParaRPr>
          </a:p>
        </p:txBody>
      </p:sp>
      <p:pic>
        <p:nvPicPr>
          <p:cNvPr id="99333" name="Picture 8"/>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8001000" y="1341438"/>
            <a:ext cx="3491866" cy="5238750"/>
          </a:xfrm>
          <a:noFill/>
        </p:spPr>
      </p:pic>
    </p:spTree>
    <p:extLst>
      <p:ext uri="{BB962C8B-B14F-4D97-AF65-F5344CB8AC3E}">
        <p14:creationId xmlns:p14="http://schemas.microsoft.com/office/powerpoint/2010/main" val="4032427228"/>
      </p:ext>
    </p:extLst>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981200" y="388620"/>
            <a:ext cx="8229600" cy="754380"/>
          </a:xfrm>
        </p:spPr>
        <p:txBody>
          <a:bodyPr/>
          <a:lstStyle/>
          <a:p>
            <a:pPr eaLnBrk="1" hangingPunct="1"/>
            <a:r>
              <a:rPr lang="en-US" altLang="en-US" dirty="0" smtClean="0"/>
              <a:t>D of I – Section I</a:t>
            </a:r>
          </a:p>
        </p:txBody>
      </p:sp>
      <p:sp>
        <p:nvSpPr>
          <p:cNvPr id="103427" name="Rectangle 3"/>
          <p:cNvSpPr>
            <a:spLocks noGrp="1" noChangeArrowheads="1"/>
          </p:cNvSpPr>
          <p:nvPr>
            <p:ph type="body" idx="1"/>
          </p:nvPr>
        </p:nvSpPr>
        <p:spPr>
          <a:xfrm>
            <a:off x="400050" y="1525428"/>
            <a:ext cx="11075670" cy="4983163"/>
          </a:xfrm>
        </p:spPr>
        <p:txBody>
          <a:bodyPr/>
          <a:lstStyle/>
          <a:p>
            <a:pPr eaLnBrk="1" hangingPunct="1"/>
            <a:r>
              <a:rPr lang="en-US" altLang="en-US" sz="2800" b="1" dirty="0">
                <a:solidFill>
                  <a:schemeClr val="tx1"/>
                </a:solidFill>
              </a:rPr>
              <a:t>The introduction to the Declaration of Independence explains why colonists want to separate from Britain</a:t>
            </a:r>
          </a:p>
          <a:p>
            <a:pPr eaLnBrk="1" hangingPunct="1"/>
            <a:endParaRPr lang="en-US" altLang="en-US" dirty="0"/>
          </a:p>
          <a:p>
            <a:pPr eaLnBrk="1" hangingPunct="1"/>
            <a:r>
              <a:rPr lang="en-US" altLang="en-US" sz="3800" dirty="0"/>
              <a:t>It is called the </a:t>
            </a:r>
            <a:r>
              <a:rPr lang="en-US" altLang="en-US" sz="3800" b="1" u="sng" dirty="0">
                <a:solidFill>
                  <a:srgbClr val="7030A0"/>
                </a:solidFill>
              </a:rPr>
              <a:t>Preamble</a:t>
            </a:r>
            <a:endParaRPr lang="en-US" altLang="en-US" sz="3800" dirty="0">
              <a:solidFill>
                <a:srgbClr val="7030A0"/>
              </a:solidFill>
            </a:endParaRPr>
          </a:p>
        </p:txBody>
      </p:sp>
      <p:pic>
        <p:nvPicPr>
          <p:cNvPr id="1034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28390"/>
            <a:ext cx="9144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32410" y="194310"/>
            <a:ext cx="8229600" cy="914400"/>
          </a:xfrm>
        </p:spPr>
        <p:txBody>
          <a:bodyPr/>
          <a:lstStyle/>
          <a:p>
            <a:pPr eaLnBrk="1" hangingPunct="1"/>
            <a:r>
              <a:rPr lang="en-US" altLang="en-US" smtClean="0"/>
              <a:t>D of I – Section II</a:t>
            </a:r>
          </a:p>
        </p:txBody>
      </p:sp>
      <p:sp>
        <p:nvSpPr>
          <p:cNvPr id="46083" name="Rectangle 3"/>
          <p:cNvSpPr>
            <a:spLocks noGrp="1" noChangeArrowheads="1"/>
          </p:cNvSpPr>
          <p:nvPr>
            <p:ph type="body" idx="1"/>
          </p:nvPr>
        </p:nvSpPr>
        <p:spPr>
          <a:xfrm>
            <a:off x="1524000" y="1219201"/>
            <a:ext cx="8071486" cy="5318759"/>
          </a:xfrm>
        </p:spPr>
        <p:txBody>
          <a:bodyPr>
            <a:normAutofit lnSpcReduction="10000"/>
          </a:bodyPr>
          <a:lstStyle/>
          <a:p>
            <a:pPr eaLnBrk="1" hangingPunct="1">
              <a:defRPr/>
            </a:pPr>
            <a:r>
              <a:rPr lang="en-US" sz="2400" dirty="0" smtClean="0">
                <a:solidFill>
                  <a:schemeClr val="tx1"/>
                </a:solidFill>
              </a:rPr>
              <a:t>The 2</a:t>
            </a:r>
            <a:r>
              <a:rPr lang="en-US" sz="2400" baseline="30000" dirty="0" smtClean="0">
                <a:solidFill>
                  <a:schemeClr val="tx1"/>
                </a:solidFill>
              </a:rPr>
              <a:t>nd</a:t>
            </a:r>
            <a:r>
              <a:rPr lang="en-US" sz="2400" dirty="0" smtClean="0">
                <a:solidFill>
                  <a:schemeClr val="tx1"/>
                </a:solidFill>
              </a:rPr>
              <a:t> section of the D of I “We hold these truths… happiness” says that: </a:t>
            </a:r>
          </a:p>
          <a:p>
            <a:pPr marL="0" indent="0" eaLnBrk="1" hangingPunct="1">
              <a:buNone/>
              <a:defRPr/>
            </a:pPr>
            <a:r>
              <a:rPr lang="en-US" sz="2400" dirty="0" smtClean="0">
                <a:solidFill>
                  <a:schemeClr val="tx1"/>
                </a:solidFill>
              </a:rPr>
              <a:t>         </a:t>
            </a:r>
          </a:p>
          <a:p>
            <a:pPr lvl="1" eaLnBrk="1" hangingPunct="1">
              <a:defRPr/>
            </a:pPr>
            <a:r>
              <a:rPr lang="en-US" sz="2400" dirty="0">
                <a:solidFill>
                  <a:schemeClr val="tx1"/>
                </a:solidFill>
              </a:rPr>
              <a:t>governments are formed to protect the rights of the </a:t>
            </a:r>
            <a:r>
              <a:rPr lang="en-US" sz="2400" dirty="0" smtClean="0">
                <a:solidFill>
                  <a:schemeClr val="tx1"/>
                </a:solidFill>
              </a:rPr>
              <a:t>people</a:t>
            </a:r>
          </a:p>
          <a:p>
            <a:pPr lvl="1" eaLnBrk="1" hangingPunct="1">
              <a:defRPr/>
            </a:pPr>
            <a:endParaRPr lang="en-US" sz="2400" dirty="0">
              <a:solidFill>
                <a:schemeClr val="tx1"/>
              </a:solidFill>
            </a:endParaRPr>
          </a:p>
          <a:p>
            <a:pPr lvl="1" eaLnBrk="1" hangingPunct="1">
              <a:defRPr/>
            </a:pPr>
            <a:r>
              <a:rPr lang="en-US" sz="2400" dirty="0">
                <a:solidFill>
                  <a:schemeClr val="tx1"/>
                </a:solidFill>
              </a:rPr>
              <a:t>that if the government ignores the rights of the people, then a new government can be </a:t>
            </a:r>
            <a:r>
              <a:rPr lang="en-US" sz="2400" dirty="0" smtClean="0">
                <a:solidFill>
                  <a:schemeClr val="tx1"/>
                </a:solidFill>
              </a:rPr>
              <a:t>created</a:t>
            </a:r>
          </a:p>
          <a:p>
            <a:pPr lvl="1" eaLnBrk="1" hangingPunct="1">
              <a:defRPr/>
            </a:pPr>
            <a:endParaRPr lang="en-US" sz="2400" dirty="0" smtClean="0">
              <a:solidFill>
                <a:schemeClr val="tx1"/>
              </a:solidFill>
            </a:endParaRPr>
          </a:p>
          <a:p>
            <a:pPr lvl="1">
              <a:defRPr/>
            </a:pPr>
            <a:r>
              <a:rPr lang="en-US" altLang="en-US" sz="2400" dirty="0">
                <a:solidFill>
                  <a:schemeClr val="tx1"/>
                </a:solidFill>
              </a:rPr>
              <a:t>Established the concept that “all men are created equal” and are given “certain unalienable </a:t>
            </a:r>
            <a:r>
              <a:rPr lang="en-US" altLang="en-US" sz="2400" dirty="0" smtClean="0">
                <a:solidFill>
                  <a:schemeClr val="tx1"/>
                </a:solidFill>
              </a:rPr>
              <a:t>rights:</a:t>
            </a:r>
          </a:p>
          <a:p>
            <a:pPr lvl="1">
              <a:defRPr/>
            </a:pPr>
            <a:endParaRPr lang="en-US" altLang="en-US" sz="2400" dirty="0" smtClean="0">
              <a:solidFill>
                <a:schemeClr val="tx1"/>
              </a:solidFill>
            </a:endParaRPr>
          </a:p>
          <a:p>
            <a:pPr lvl="1">
              <a:defRPr/>
            </a:pPr>
            <a:r>
              <a:rPr lang="en-US" altLang="en-US" sz="2400" dirty="0" smtClean="0">
                <a:solidFill>
                  <a:schemeClr val="tx1"/>
                </a:solidFill>
              </a:rPr>
              <a:t>life</a:t>
            </a:r>
            <a:r>
              <a:rPr lang="en-US" altLang="en-US" sz="2400" dirty="0">
                <a:solidFill>
                  <a:schemeClr val="tx1"/>
                </a:solidFill>
              </a:rPr>
              <a:t>, liberty, and the pursuit of happiness”</a:t>
            </a:r>
          </a:p>
          <a:p>
            <a:pPr lvl="1" eaLnBrk="1" hangingPunct="1">
              <a:defRPr/>
            </a:pPr>
            <a:endParaRPr lang="en-US" sz="2400" dirty="0">
              <a:solidFill>
                <a:schemeClr val="tx1"/>
              </a:solidFill>
            </a:endParaRPr>
          </a:p>
          <a:p>
            <a:pPr lvl="4" eaLnBrk="1" hangingPunct="1">
              <a:buFontTx/>
              <a:buNone/>
              <a:defRPr/>
            </a:pPr>
            <a:endParaRPr lang="en-US" sz="3200" dirty="0"/>
          </a:p>
        </p:txBody>
      </p:sp>
      <p:pic>
        <p:nvPicPr>
          <p:cNvPr id="1044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486" y="316231"/>
            <a:ext cx="2352675" cy="16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82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81200" y="427038"/>
            <a:ext cx="8229600" cy="990600"/>
          </a:xfrm>
        </p:spPr>
        <p:txBody>
          <a:bodyPr/>
          <a:lstStyle/>
          <a:p>
            <a:pPr eaLnBrk="1" hangingPunct="1"/>
            <a:r>
              <a:rPr lang="en-US" altLang="en-US" smtClean="0"/>
              <a:t>D of I – Section III</a:t>
            </a:r>
          </a:p>
        </p:txBody>
      </p:sp>
      <p:sp>
        <p:nvSpPr>
          <p:cNvPr id="106499" name="Rectangle 3"/>
          <p:cNvSpPr>
            <a:spLocks noGrp="1" noChangeArrowheads="1"/>
          </p:cNvSpPr>
          <p:nvPr>
            <p:ph type="body" sz="half" idx="1"/>
          </p:nvPr>
        </p:nvSpPr>
        <p:spPr>
          <a:xfrm>
            <a:off x="529590" y="1417638"/>
            <a:ext cx="11132820" cy="5059362"/>
          </a:xfrm>
        </p:spPr>
        <p:txBody>
          <a:bodyPr/>
          <a:lstStyle/>
          <a:p>
            <a:pPr eaLnBrk="1" hangingPunct="1"/>
            <a:r>
              <a:rPr lang="en-US" altLang="en-US" sz="3600" dirty="0">
                <a:solidFill>
                  <a:schemeClr val="tx1"/>
                </a:solidFill>
              </a:rPr>
              <a:t>The 3</a:t>
            </a:r>
            <a:r>
              <a:rPr lang="en-US" altLang="en-US" sz="3600" baseline="30000" dirty="0">
                <a:solidFill>
                  <a:schemeClr val="tx1"/>
                </a:solidFill>
              </a:rPr>
              <a:t>rd</a:t>
            </a:r>
            <a:r>
              <a:rPr lang="en-US" altLang="en-US" sz="3600" dirty="0">
                <a:solidFill>
                  <a:schemeClr val="tx1"/>
                </a:solidFill>
              </a:rPr>
              <a:t> section of the Declaration of Independence lists </a:t>
            </a:r>
            <a:r>
              <a:rPr lang="en-US" altLang="en-US" sz="3600" dirty="0" smtClean="0">
                <a:solidFill>
                  <a:schemeClr val="tx1"/>
                </a:solidFill>
              </a:rPr>
              <a:t>the 27 </a:t>
            </a:r>
            <a:r>
              <a:rPr lang="en-US" altLang="en-US" sz="3600" dirty="0">
                <a:solidFill>
                  <a:schemeClr val="tx1"/>
                </a:solidFill>
              </a:rPr>
              <a:t>grievances the colonists have with King George</a:t>
            </a:r>
          </a:p>
          <a:p>
            <a:pPr eaLnBrk="1" hangingPunct="1"/>
            <a:endParaRPr lang="en-US" altLang="en-US" sz="1700" dirty="0">
              <a:solidFill>
                <a:schemeClr val="tx1"/>
              </a:solidFill>
            </a:endParaRPr>
          </a:p>
          <a:p>
            <a:pPr eaLnBrk="1" hangingPunct="1"/>
            <a:r>
              <a:rPr lang="en-US" altLang="en-US" sz="3600" dirty="0">
                <a:solidFill>
                  <a:schemeClr val="tx1"/>
                </a:solidFill>
              </a:rPr>
              <a:t>They are upset with his actions and they call him a tyrant!</a:t>
            </a:r>
          </a:p>
        </p:txBody>
      </p:sp>
      <p:pic>
        <p:nvPicPr>
          <p:cNvPr id="10650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3855879"/>
            <a:ext cx="5556250" cy="2514600"/>
          </a:xfrm>
          <a:noFill/>
        </p:spPr>
      </p:pic>
    </p:spTree>
    <p:extLst>
      <p:ext uri="{BB962C8B-B14F-4D97-AF65-F5344CB8AC3E}">
        <p14:creationId xmlns:p14="http://schemas.microsoft.com/office/powerpoint/2010/main" val="4083136719"/>
      </p:ext>
    </p:extLst>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12620" y="365760"/>
            <a:ext cx="8229600" cy="914400"/>
          </a:xfrm>
        </p:spPr>
        <p:txBody>
          <a:bodyPr/>
          <a:lstStyle/>
          <a:p>
            <a:pPr eaLnBrk="1" hangingPunct="1"/>
            <a:r>
              <a:rPr lang="en-US" altLang="en-US" smtClean="0"/>
              <a:t>D of I – Section IV</a:t>
            </a:r>
          </a:p>
        </p:txBody>
      </p:sp>
      <p:sp>
        <p:nvSpPr>
          <p:cNvPr id="115715" name="Rectangle 3"/>
          <p:cNvSpPr>
            <a:spLocks noGrp="1" noChangeArrowheads="1"/>
          </p:cNvSpPr>
          <p:nvPr>
            <p:ph type="body" idx="1"/>
          </p:nvPr>
        </p:nvSpPr>
        <p:spPr>
          <a:xfrm>
            <a:off x="582930" y="1543368"/>
            <a:ext cx="11327130" cy="4525962"/>
          </a:xfrm>
        </p:spPr>
        <p:txBody>
          <a:bodyPr/>
          <a:lstStyle/>
          <a:p>
            <a:pPr eaLnBrk="1" hangingPunct="1"/>
            <a:r>
              <a:rPr lang="en-US" altLang="en-US" sz="4000" dirty="0">
                <a:solidFill>
                  <a:schemeClr val="tx1"/>
                </a:solidFill>
              </a:rPr>
              <a:t>Section 4 of the Declaration of Independence pointed out that King George III ignored the colonists when they reached out to him with the </a:t>
            </a:r>
          </a:p>
          <a:p>
            <a:pPr eaLnBrk="1" hangingPunct="1">
              <a:buFontTx/>
              <a:buNone/>
            </a:pPr>
            <a:r>
              <a:rPr lang="en-US" altLang="en-US" sz="4000" dirty="0">
                <a:solidFill>
                  <a:schemeClr val="tx1"/>
                </a:solidFill>
              </a:rPr>
              <a:t>	Olive Branch Petition</a:t>
            </a:r>
          </a:p>
          <a:p>
            <a:pPr eaLnBrk="1" hangingPunct="1"/>
            <a:endParaRPr lang="en-US" altLang="en-US" sz="4000" dirty="0"/>
          </a:p>
        </p:txBody>
      </p:sp>
      <p:pic>
        <p:nvPicPr>
          <p:cNvPr id="1157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620" y="3554889"/>
            <a:ext cx="2743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63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40280" y="373381"/>
            <a:ext cx="8229600" cy="1143000"/>
          </a:xfrm>
        </p:spPr>
        <p:txBody>
          <a:bodyPr/>
          <a:lstStyle/>
          <a:p>
            <a:pPr eaLnBrk="1" hangingPunct="1"/>
            <a:r>
              <a:rPr lang="en-US" altLang="en-US" smtClean="0"/>
              <a:t>D of I – Section V</a:t>
            </a:r>
          </a:p>
        </p:txBody>
      </p:sp>
      <p:sp>
        <p:nvSpPr>
          <p:cNvPr id="116739" name="Rectangle 3"/>
          <p:cNvSpPr>
            <a:spLocks noGrp="1" noChangeArrowheads="1"/>
          </p:cNvSpPr>
          <p:nvPr>
            <p:ph type="body" idx="1"/>
          </p:nvPr>
        </p:nvSpPr>
        <p:spPr>
          <a:xfrm>
            <a:off x="586740" y="1516381"/>
            <a:ext cx="9144000" cy="4525963"/>
          </a:xfrm>
        </p:spPr>
        <p:txBody>
          <a:bodyPr/>
          <a:lstStyle/>
          <a:p>
            <a:pPr eaLnBrk="1" hangingPunct="1"/>
            <a:r>
              <a:rPr lang="en-US" altLang="en-US" sz="4000" dirty="0">
                <a:solidFill>
                  <a:schemeClr val="tx1"/>
                </a:solidFill>
              </a:rPr>
              <a:t>Section 5 of the Declaration of Independence was the actual section in which the colonies declare INDEPENDENCE</a:t>
            </a:r>
          </a:p>
          <a:p>
            <a:pPr eaLnBrk="1" hangingPunct="1"/>
            <a:endParaRPr lang="en-US" altLang="en-US" sz="4000" dirty="0"/>
          </a:p>
        </p:txBody>
      </p:sp>
      <p:pic>
        <p:nvPicPr>
          <p:cNvPr id="1167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510" y="3555206"/>
            <a:ext cx="32766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180" y="3492500"/>
            <a:ext cx="2819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8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9706" y="1392174"/>
            <a:ext cx="7729728" cy="5214366"/>
          </a:xfrm>
        </p:spPr>
        <p:txBody>
          <a:bodyPr>
            <a:noAutofit/>
          </a:bodyPr>
          <a:lstStyle/>
          <a:p>
            <a:r>
              <a:rPr lang="en-US" sz="3200" dirty="0" smtClean="0"/>
              <a:t>IN YOUR GROUP COMPLETE THE FOLLOWING SECTIONS OF YOUR NEWSPAPER LABELED:</a:t>
            </a:r>
          </a:p>
          <a:p>
            <a:endParaRPr lang="en-US" sz="3200" dirty="0"/>
          </a:p>
          <a:p>
            <a:r>
              <a:rPr lang="en-US" sz="3200" dirty="0" smtClean="0"/>
              <a:t>“The Declaration of Independence and Articles of Confederation”</a:t>
            </a:r>
          </a:p>
          <a:p>
            <a:endParaRPr lang="en-US" sz="3200" dirty="0" smtClean="0"/>
          </a:p>
        </p:txBody>
      </p:sp>
    </p:spTree>
    <p:extLst>
      <p:ext uri="{BB962C8B-B14F-4D97-AF65-F5344CB8AC3E}">
        <p14:creationId xmlns:p14="http://schemas.microsoft.com/office/powerpoint/2010/main" val="827969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2566" y="484632"/>
            <a:ext cx="7729728" cy="1188720"/>
          </a:xfrm>
        </p:spPr>
        <p:txBody>
          <a:bodyPr/>
          <a:lstStyle/>
          <a:p>
            <a:r>
              <a:rPr lang="en-US" dirty="0" smtClean="0"/>
              <a:t>AMERICAN REVOLUTION DBQ</a:t>
            </a:r>
            <a:endParaRPr lang="en-US" dirty="0"/>
          </a:p>
        </p:txBody>
      </p:sp>
      <p:sp useBgFill="1">
        <p:nvSpPr>
          <p:cNvPr id="3" name="Content Placeholder 2"/>
          <p:cNvSpPr>
            <a:spLocks noGrp="1"/>
          </p:cNvSpPr>
          <p:nvPr>
            <p:ph idx="1"/>
          </p:nvPr>
        </p:nvSpPr>
        <p:spPr>
          <a:xfrm>
            <a:off x="1040130" y="2638044"/>
            <a:ext cx="9681210" cy="3979926"/>
          </a:xfrm>
        </p:spPr>
        <p:txBody>
          <a:bodyPr/>
          <a:lstStyle/>
          <a:p>
            <a:r>
              <a:rPr lang="en-US" dirty="0" smtClean="0"/>
              <a:t>Now that we are learned everything that lead up to the Colonists declaring independence from England</a:t>
            </a:r>
          </a:p>
          <a:p>
            <a:r>
              <a:rPr lang="en-US" dirty="0" smtClean="0"/>
              <a:t>We studied the Declaration of Independence, and now it is GAME ON!</a:t>
            </a:r>
          </a:p>
          <a:p>
            <a:r>
              <a:rPr lang="en-US" dirty="0" smtClean="0"/>
              <a:t>Your task over the next two days is to complete the DBQ titled</a:t>
            </a:r>
          </a:p>
          <a:p>
            <a:pPr lvl="1"/>
            <a:r>
              <a:rPr lang="en-US" b="1" i="1" dirty="0" smtClean="0"/>
              <a:t>“Causes of the Revolutionary War” – Were the American colonists justified in waging war and breaking away from </a:t>
            </a:r>
            <a:r>
              <a:rPr lang="en-US" b="1" i="1" dirty="0" err="1" smtClean="0"/>
              <a:t>Britian</a:t>
            </a:r>
            <a:r>
              <a:rPr lang="en-US" b="1" i="1" dirty="0" smtClean="0"/>
              <a:t>?</a:t>
            </a:r>
          </a:p>
          <a:p>
            <a:pPr lvl="1"/>
            <a:endParaRPr lang="en-US" b="1" i="1" dirty="0"/>
          </a:p>
          <a:p>
            <a:pPr lvl="1"/>
            <a:r>
              <a:rPr lang="en-US" b="1" i="1" dirty="0" smtClean="0"/>
              <a:t>Work through the documents, answer the text dependent questions, and then write a well supported essay.</a:t>
            </a:r>
          </a:p>
          <a:p>
            <a:pPr lvl="1"/>
            <a:endParaRPr lang="en-US" b="1" i="1" dirty="0"/>
          </a:p>
          <a:p>
            <a:pPr lvl="1"/>
            <a:r>
              <a:rPr lang="en-US" b="1" i="1" dirty="0" smtClean="0"/>
              <a:t>You will have two days in class to work on this DBQ</a:t>
            </a:r>
            <a:endParaRPr lang="en-US" b="1" i="1" dirty="0"/>
          </a:p>
        </p:txBody>
      </p:sp>
    </p:spTree>
    <p:extLst>
      <p:ext uri="{BB962C8B-B14F-4D97-AF65-F5344CB8AC3E}">
        <p14:creationId xmlns:p14="http://schemas.microsoft.com/office/powerpoint/2010/main" val="3297464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competing sides</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05" y="3051810"/>
            <a:ext cx="4527951" cy="248031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946081"/>
            <a:ext cx="4727759" cy="3146109"/>
          </a:xfrm>
          <a:prstGeom prst="rect">
            <a:avLst/>
          </a:prstGeom>
        </p:spPr>
      </p:pic>
      <p:sp>
        <p:nvSpPr>
          <p:cNvPr id="14" name="TextBox 13"/>
          <p:cNvSpPr txBox="1"/>
          <p:nvPr/>
        </p:nvSpPr>
        <p:spPr>
          <a:xfrm>
            <a:off x="5604510" y="3162637"/>
            <a:ext cx="1184910" cy="1015663"/>
          </a:xfrm>
          <a:prstGeom prst="rect">
            <a:avLst/>
          </a:prstGeom>
          <a:noFill/>
        </p:spPr>
        <p:txBody>
          <a:bodyPr wrap="square" rtlCol="0">
            <a:spAutoFit/>
          </a:bodyPr>
          <a:lstStyle/>
          <a:p>
            <a:r>
              <a:rPr lang="en-US" sz="6000" dirty="0" smtClean="0"/>
              <a:t>VS</a:t>
            </a:r>
            <a:endParaRPr lang="en-US" sz="6000" dirty="0"/>
          </a:p>
        </p:txBody>
      </p:sp>
    </p:spTree>
    <p:extLst>
      <p:ext uri="{BB962C8B-B14F-4D97-AF65-F5344CB8AC3E}">
        <p14:creationId xmlns:p14="http://schemas.microsoft.com/office/powerpoint/2010/main" val="414368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0"/>
            <a:ext cx="8229600" cy="1143000"/>
          </a:xfrm>
        </p:spPr>
        <p:txBody>
          <a:bodyPr>
            <a:normAutofit/>
          </a:bodyPr>
          <a:lstStyle/>
          <a:p>
            <a:pPr eaLnBrk="1" hangingPunct="1"/>
            <a:r>
              <a:rPr lang="en-US" altLang="en-US" sz="4000" dirty="0"/>
              <a:t>The</a:t>
            </a:r>
            <a:r>
              <a:rPr lang="en-US" altLang="en-US" sz="4000" b="1" dirty="0"/>
              <a:t> </a:t>
            </a:r>
            <a:r>
              <a:rPr lang="en-US" altLang="en-US" sz="4000" dirty="0"/>
              <a:t>Boston Massacre</a:t>
            </a:r>
          </a:p>
        </p:txBody>
      </p:sp>
      <p:sp>
        <p:nvSpPr>
          <p:cNvPr id="32771" name="Rectangle 3"/>
          <p:cNvSpPr>
            <a:spLocks noGrp="1" noChangeArrowheads="1"/>
          </p:cNvSpPr>
          <p:nvPr>
            <p:ph type="body" sz="half" idx="1"/>
          </p:nvPr>
        </p:nvSpPr>
        <p:spPr>
          <a:xfrm>
            <a:off x="252248" y="1329545"/>
            <a:ext cx="11456276" cy="4800600"/>
          </a:xfrm>
        </p:spPr>
        <p:txBody>
          <a:bodyPr/>
          <a:lstStyle/>
          <a:p>
            <a:pPr eaLnBrk="1" hangingPunct="1">
              <a:lnSpc>
                <a:spcPct val="90000"/>
              </a:lnSpc>
            </a:pPr>
            <a:r>
              <a:rPr lang="en-US" altLang="en-US" sz="2400" dirty="0" smtClean="0"/>
              <a:t>occurred on March 5, 1770</a:t>
            </a:r>
          </a:p>
          <a:p>
            <a:pPr eaLnBrk="1" hangingPunct="1">
              <a:lnSpc>
                <a:spcPct val="90000"/>
              </a:lnSpc>
            </a:pPr>
            <a:r>
              <a:rPr lang="en-US" altLang="en-US" sz="2400" dirty="0" smtClean="0"/>
              <a:t>British troops are sent to Boston in 1768 to “keep the peace”</a:t>
            </a:r>
          </a:p>
          <a:p>
            <a:pPr eaLnBrk="1" hangingPunct="1">
              <a:lnSpc>
                <a:spcPct val="90000"/>
              </a:lnSpc>
            </a:pPr>
            <a:r>
              <a:rPr lang="en-US" altLang="en-US" sz="2400" dirty="0" smtClean="0"/>
              <a:t>It happened as tensions between </a:t>
            </a:r>
            <a:r>
              <a:rPr lang="en-US" altLang="en-US" sz="2400" b="1" u="sng" dirty="0" smtClean="0">
                <a:solidFill>
                  <a:schemeClr val="tx1"/>
                </a:solidFill>
              </a:rPr>
              <a:t>colonists</a:t>
            </a:r>
            <a:r>
              <a:rPr lang="en-US" altLang="en-US" sz="2400" dirty="0" smtClean="0">
                <a:solidFill>
                  <a:schemeClr val="tx1"/>
                </a:solidFill>
              </a:rPr>
              <a:t> and </a:t>
            </a:r>
            <a:r>
              <a:rPr lang="en-US" altLang="en-US" sz="2400" b="1" u="sng" dirty="0" smtClean="0">
                <a:solidFill>
                  <a:schemeClr val="tx1"/>
                </a:solidFill>
              </a:rPr>
              <a:t>redcoats</a:t>
            </a:r>
            <a:r>
              <a:rPr lang="en-US" altLang="en-US" sz="2400" dirty="0" smtClean="0">
                <a:solidFill>
                  <a:schemeClr val="tx1"/>
                </a:solidFill>
              </a:rPr>
              <a:t> </a:t>
            </a:r>
            <a:r>
              <a:rPr lang="en-US" altLang="en-US" sz="2400" dirty="0" smtClean="0"/>
              <a:t>peaked</a:t>
            </a:r>
          </a:p>
          <a:p>
            <a:pPr eaLnBrk="1" hangingPunct="1">
              <a:lnSpc>
                <a:spcPct val="90000"/>
              </a:lnSpc>
            </a:pPr>
            <a:r>
              <a:rPr lang="en-US" altLang="en-US" sz="2400" dirty="0" smtClean="0"/>
              <a:t>Townspeople pushed to the customs house and the British guard called for help as colonists were crowding</a:t>
            </a:r>
            <a:endParaRPr lang="en-US" altLang="en-US" sz="2400" dirty="0"/>
          </a:p>
          <a:p>
            <a:r>
              <a:rPr lang="en-US" altLang="en-US" sz="2400" dirty="0"/>
              <a:t>The crowd of colonists began to throw stones, wood, etc. at the soldiers, and several soldiers were knocked down.</a:t>
            </a:r>
          </a:p>
          <a:p>
            <a:r>
              <a:rPr lang="en-US" altLang="en-US" sz="2400" dirty="0"/>
              <a:t>They </a:t>
            </a:r>
            <a:r>
              <a:rPr lang="en-US" altLang="en-US" sz="2400" dirty="0">
                <a:solidFill>
                  <a:schemeClr val="tx1"/>
                </a:solidFill>
              </a:rPr>
              <a:t>fired </a:t>
            </a:r>
            <a:r>
              <a:rPr lang="en-US" altLang="en-US" sz="2400" b="1" u="sng" dirty="0">
                <a:solidFill>
                  <a:schemeClr val="tx1"/>
                </a:solidFill>
              </a:rPr>
              <a:t>shots</a:t>
            </a:r>
            <a:r>
              <a:rPr lang="en-US" altLang="en-US" sz="2400" dirty="0">
                <a:solidFill>
                  <a:schemeClr val="tx1"/>
                </a:solidFill>
              </a:rPr>
              <a:t> </a:t>
            </a:r>
            <a:r>
              <a:rPr lang="en-US" altLang="en-US" sz="2400" dirty="0"/>
              <a:t>at the crowd, and several colonists were killed.</a:t>
            </a:r>
          </a:p>
          <a:p>
            <a:r>
              <a:rPr lang="en-US" altLang="en-US" sz="2400" dirty="0"/>
              <a:t>The riot was used as </a:t>
            </a:r>
            <a:r>
              <a:rPr lang="en-US" altLang="en-US" sz="2400" b="1" u="sng" dirty="0" smtClean="0">
                <a:solidFill>
                  <a:schemeClr val="tx1"/>
                </a:solidFill>
              </a:rPr>
              <a:t>propaganda</a:t>
            </a:r>
            <a:r>
              <a:rPr lang="en-US" altLang="en-US" sz="2400" dirty="0" smtClean="0"/>
              <a:t> </a:t>
            </a:r>
            <a:r>
              <a:rPr lang="en-US" altLang="en-US" sz="2400" dirty="0"/>
              <a:t>by the colonists.</a:t>
            </a:r>
          </a:p>
          <a:p>
            <a:pPr eaLnBrk="1" hangingPunct="1">
              <a:lnSpc>
                <a:spcPct val="90000"/>
              </a:lnSpc>
            </a:pPr>
            <a:endParaRPr lang="en-US" altLang="en-US" dirty="0" smtClean="0"/>
          </a:p>
          <a:p>
            <a:pPr eaLnBrk="1" hangingPunct="1">
              <a:lnSpc>
                <a:spcPct val="90000"/>
              </a:lnSpc>
              <a:buFontTx/>
              <a:buNone/>
            </a:pPr>
            <a:endParaRPr lang="en-US" altLang="en-US" dirty="0" smtClean="0"/>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39263"/>
            <a:ext cx="5772807" cy="19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298108"/>
      </p:ext>
    </p:extLst>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72" y="210312"/>
            <a:ext cx="7729728" cy="624078"/>
          </a:xfrm>
        </p:spPr>
        <p:txBody>
          <a:bodyPr>
            <a:normAutofit fontScale="90000"/>
          </a:bodyPr>
          <a:lstStyle/>
          <a:p>
            <a:r>
              <a:rPr lang="en-US" dirty="0" smtClean="0"/>
              <a:t>The Opposing Sides</a:t>
            </a:r>
            <a:endParaRPr lang="en-US" dirty="0"/>
          </a:p>
        </p:txBody>
      </p:sp>
      <p:sp>
        <p:nvSpPr>
          <p:cNvPr id="8" name="Content Placeholder 7"/>
          <p:cNvSpPr>
            <a:spLocks noGrp="1"/>
          </p:cNvSpPr>
          <p:nvPr>
            <p:ph sz="quarter" idx="2"/>
          </p:nvPr>
        </p:nvSpPr>
        <p:spPr>
          <a:xfrm>
            <a:off x="385572" y="994410"/>
            <a:ext cx="4380738" cy="5825456"/>
          </a:xfrm>
        </p:spPr>
        <p:txBody>
          <a:bodyPr>
            <a:noAutofit/>
          </a:bodyPr>
          <a:lstStyle/>
          <a:p>
            <a:r>
              <a:rPr lang="en-US" sz="2000" dirty="0" smtClean="0"/>
              <a:t>After D of I, war for independence was unavoidable</a:t>
            </a:r>
          </a:p>
          <a:p>
            <a:r>
              <a:rPr lang="en-US" sz="2000" dirty="0" smtClean="0"/>
              <a:t>Both sides thought war would be short</a:t>
            </a:r>
          </a:p>
          <a:p>
            <a:pPr lvl="1"/>
            <a:r>
              <a:rPr lang="en-US" sz="2000" dirty="0" smtClean="0"/>
              <a:t>Brits thought would crush Patriots.  Patriots thought Brits would give up after few losses</a:t>
            </a:r>
          </a:p>
        </p:txBody>
      </p:sp>
      <p:sp>
        <p:nvSpPr>
          <p:cNvPr id="4" name="TextBox 3"/>
          <p:cNvSpPr txBox="1"/>
          <p:nvPr/>
        </p:nvSpPr>
        <p:spPr>
          <a:xfrm>
            <a:off x="6595110" y="1161795"/>
            <a:ext cx="4629150" cy="2862322"/>
          </a:xfrm>
          <a:prstGeom prst="rect">
            <a:avLst/>
          </a:prstGeom>
          <a:solidFill>
            <a:srgbClr val="FF0000"/>
          </a:solidFill>
          <a:ln>
            <a:solidFill>
              <a:srgbClr val="FF0000"/>
            </a:solidFill>
          </a:ln>
        </p:spPr>
        <p:txBody>
          <a:bodyPr wrap="square" rtlCol="0">
            <a:spAutoFit/>
          </a:bodyPr>
          <a:lstStyle/>
          <a:p>
            <a:r>
              <a:rPr lang="en-US" b="1" dirty="0" smtClean="0"/>
              <a:t>British Advantage:</a:t>
            </a:r>
          </a:p>
          <a:p>
            <a:pPr marL="285750" indent="-285750">
              <a:buFont typeface="Arial" panose="020B0604020202020204" pitchFamily="34" charset="0"/>
              <a:buChar char="•"/>
            </a:pPr>
            <a:r>
              <a:rPr lang="en-US" b="1" dirty="0" smtClean="0"/>
              <a:t>Nicknamed ‘The Red Coats”</a:t>
            </a:r>
          </a:p>
          <a:p>
            <a:pPr marL="285750" indent="-285750">
              <a:buFont typeface="Arial" panose="020B0604020202020204" pitchFamily="34" charset="0"/>
              <a:buChar char="•"/>
            </a:pPr>
            <a:r>
              <a:rPr lang="en-US" b="1" dirty="0" smtClean="0"/>
              <a:t>Best </a:t>
            </a:r>
            <a:r>
              <a:rPr lang="en-US" b="1" dirty="0"/>
              <a:t>navy in </a:t>
            </a:r>
            <a:r>
              <a:rPr lang="en-US" b="1" dirty="0" smtClean="0"/>
              <a:t>world</a:t>
            </a:r>
          </a:p>
          <a:p>
            <a:pPr marL="285750" indent="-285750">
              <a:buFont typeface="Arial" panose="020B0604020202020204" pitchFamily="34" charset="0"/>
              <a:buChar char="•"/>
            </a:pPr>
            <a:r>
              <a:rPr lang="en-US" b="1" dirty="0" smtClean="0"/>
              <a:t>Experienced</a:t>
            </a:r>
            <a:r>
              <a:rPr lang="en-US" b="1" dirty="0"/>
              <a:t>, well-trained </a:t>
            </a:r>
            <a:r>
              <a:rPr lang="en-US" b="1" dirty="0" smtClean="0"/>
              <a:t>army</a:t>
            </a:r>
          </a:p>
          <a:p>
            <a:pPr marL="285750" indent="-285750">
              <a:buFont typeface="Arial" panose="020B0604020202020204" pitchFamily="34" charset="0"/>
              <a:buChar char="•"/>
            </a:pPr>
            <a:r>
              <a:rPr lang="en-US" b="1" dirty="0" smtClean="0"/>
              <a:t>Much </a:t>
            </a:r>
            <a:r>
              <a:rPr lang="en-US" b="1" dirty="0"/>
              <a:t>larger </a:t>
            </a:r>
            <a:r>
              <a:rPr lang="en-US" b="1" dirty="0" smtClean="0"/>
              <a:t>population</a:t>
            </a:r>
          </a:p>
          <a:p>
            <a:pPr marL="285750" indent="-285750">
              <a:buFont typeface="Arial" panose="020B0604020202020204" pitchFamily="34" charset="0"/>
              <a:buChar char="•"/>
            </a:pPr>
            <a:r>
              <a:rPr lang="en-US" b="1" dirty="0" smtClean="0"/>
              <a:t>Brits</a:t>
            </a:r>
            <a:r>
              <a:rPr lang="en-US" b="1" dirty="0"/>
              <a:t>: 8+ </a:t>
            </a:r>
            <a:r>
              <a:rPr lang="en-US" b="1" dirty="0" smtClean="0"/>
              <a:t>million</a:t>
            </a:r>
          </a:p>
          <a:p>
            <a:pPr marL="285750" indent="-285750">
              <a:buFont typeface="Arial" panose="020B0604020202020204" pitchFamily="34" charset="0"/>
              <a:buChar char="•"/>
            </a:pPr>
            <a:r>
              <a:rPr lang="en-US" b="1" dirty="0" smtClean="0"/>
              <a:t>Colonists</a:t>
            </a:r>
            <a:r>
              <a:rPr lang="en-US" b="1" dirty="0"/>
              <a:t>: 2.5 </a:t>
            </a:r>
            <a:r>
              <a:rPr lang="en-US" b="1" dirty="0" smtClean="0"/>
              <a:t>million</a:t>
            </a:r>
          </a:p>
          <a:p>
            <a:pPr marL="285750" indent="-285750">
              <a:buFont typeface="Arial" panose="020B0604020202020204" pitchFamily="34" charset="0"/>
              <a:buChar char="•"/>
            </a:pPr>
            <a:r>
              <a:rPr lang="en-US" b="1" dirty="0" smtClean="0"/>
              <a:t>Wealth </a:t>
            </a:r>
            <a:r>
              <a:rPr lang="en-US" b="1" dirty="0"/>
              <a:t>of a worldwide empire</a:t>
            </a:r>
          </a:p>
          <a:p>
            <a:endParaRPr lang="en-US" dirty="0" smtClean="0"/>
          </a:p>
          <a:p>
            <a:endParaRPr lang="en-US" dirty="0"/>
          </a:p>
        </p:txBody>
      </p:sp>
      <p:sp>
        <p:nvSpPr>
          <p:cNvPr id="5" name="TextBox 4"/>
          <p:cNvSpPr txBox="1"/>
          <p:nvPr/>
        </p:nvSpPr>
        <p:spPr>
          <a:xfrm>
            <a:off x="5737860" y="4028803"/>
            <a:ext cx="5634990" cy="369332"/>
          </a:xfrm>
          <a:prstGeom prst="rect">
            <a:avLst/>
          </a:prstGeom>
          <a:noFill/>
        </p:spPr>
        <p:txBody>
          <a:bodyPr wrap="square" rtlCol="0">
            <a:spAutoFit/>
          </a:bodyPr>
          <a:lstStyle/>
          <a:p>
            <a:endParaRPr lang="en-US" dirty="0"/>
          </a:p>
        </p:txBody>
      </p:sp>
      <p:sp>
        <p:nvSpPr>
          <p:cNvPr id="6" name="TextBox 5"/>
          <p:cNvSpPr txBox="1"/>
          <p:nvPr/>
        </p:nvSpPr>
        <p:spPr>
          <a:xfrm>
            <a:off x="954405" y="3747118"/>
            <a:ext cx="5154930" cy="2862322"/>
          </a:xfrm>
          <a:prstGeom prst="rect">
            <a:avLst/>
          </a:prstGeom>
          <a:solidFill>
            <a:srgbClr val="00B0F0"/>
          </a:solidFill>
          <a:ln>
            <a:solidFill>
              <a:schemeClr val="tx2"/>
            </a:solidFill>
          </a:ln>
        </p:spPr>
        <p:txBody>
          <a:bodyPr wrap="square" rtlCol="0">
            <a:spAutoFit/>
          </a:bodyPr>
          <a:lstStyle/>
          <a:p>
            <a:r>
              <a:rPr lang="en-US" b="1" dirty="0" smtClean="0"/>
              <a:t>Patriots Disadvantage:</a:t>
            </a:r>
          </a:p>
          <a:p>
            <a:pPr marL="285750" indent="-285750">
              <a:buFont typeface="Arial" panose="020B0604020202020204" pitchFamily="34" charset="0"/>
              <a:buChar char="•"/>
            </a:pPr>
            <a:r>
              <a:rPr lang="en-US" b="1" dirty="0" smtClean="0"/>
              <a:t>Lacked </a:t>
            </a:r>
            <a:r>
              <a:rPr lang="en-US" b="1" dirty="0"/>
              <a:t>regular </a:t>
            </a:r>
            <a:r>
              <a:rPr lang="en-US" b="1" dirty="0" smtClean="0"/>
              <a:t>army</a:t>
            </a:r>
          </a:p>
          <a:p>
            <a:pPr marL="285750" indent="-285750">
              <a:buFont typeface="Arial" panose="020B0604020202020204" pitchFamily="34" charset="0"/>
              <a:buChar char="•"/>
            </a:pPr>
            <a:r>
              <a:rPr lang="en-US" b="1" dirty="0" smtClean="0"/>
              <a:t>Most </a:t>
            </a:r>
            <a:r>
              <a:rPr lang="en-US" b="1" dirty="0"/>
              <a:t>militia (</a:t>
            </a:r>
            <a:r>
              <a:rPr lang="en-US" b="1" dirty="0" smtClean="0"/>
              <a:t>volunteers)</a:t>
            </a:r>
          </a:p>
          <a:p>
            <a:pPr marL="285750" indent="-285750">
              <a:buFont typeface="Arial" panose="020B0604020202020204" pitchFamily="34" charset="0"/>
              <a:buChar char="•"/>
            </a:pPr>
            <a:r>
              <a:rPr lang="en-US" b="1" dirty="0" smtClean="0"/>
              <a:t>No navy</a:t>
            </a:r>
          </a:p>
          <a:p>
            <a:pPr marL="285750" indent="-285750">
              <a:buFont typeface="Arial" panose="020B0604020202020204" pitchFamily="34" charset="0"/>
              <a:buChar char="•"/>
            </a:pPr>
            <a:r>
              <a:rPr lang="en-US" b="1" dirty="0" smtClean="0"/>
              <a:t>Lacked </a:t>
            </a:r>
            <a:r>
              <a:rPr lang="en-US" b="1" dirty="0"/>
              <a:t>experience, guns, and </a:t>
            </a:r>
            <a:r>
              <a:rPr lang="en-US" b="1" dirty="0" smtClean="0"/>
              <a:t>ammo</a:t>
            </a:r>
          </a:p>
          <a:p>
            <a:pPr marL="285750" indent="-285750">
              <a:buFont typeface="Arial" panose="020B0604020202020204" pitchFamily="34" charset="0"/>
              <a:buChar char="•"/>
            </a:pPr>
            <a:r>
              <a:rPr lang="en-US" b="1" dirty="0" smtClean="0"/>
              <a:t>Not </a:t>
            </a:r>
            <a:r>
              <a:rPr lang="en-US" b="1" dirty="0"/>
              <a:t>all colonists supported the </a:t>
            </a:r>
            <a:r>
              <a:rPr lang="en-US" b="1" dirty="0" smtClean="0"/>
              <a:t>cause</a:t>
            </a:r>
          </a:p>
          <a:p>
            <a:pPr marL="285750" indent="-285750">
              <a:buFont typeface="Arial" panose="020B0604020202020204" pitchFamily="34" charset="0"/>
              <a:buChar char="•"/>
            </a:pPr>
            <a:r>
              <a:rPr lang="en-US" b="1" dirty="0" smtClean="0"/>
              <a:t>Some </a:t>
            </a:r>
            <a:r>
              <a:rPr lang="en-US" b="1" dirty="0"/>
              <a:t>were </a:t>
            </a:r>
            <a:r>
              <a:rPr lang="en-US" b="1" dirty="0" smtClean="0"/>
              <a:t>neutral</a:t>
            </a:r>
          </a:p>
          <a:p>
            <a:pPr marL="285750" indent="-285750">
              <a:buFont typeface="Arial" panose="020B0604020202020204" pitchFamily="34" charset="0"/>
              <a:buChar char="•"/>
            </a:pPr>
            <a:r>
              <a:rPr lang="en-US" b="1" dirty="0" smtClean="0"/>
              <a:t>Some </a:t>
            </a:r>
            <a:r>
              <a:rPr lang="en-US" b="1" dirty="0"/>
              <a:t>were Loyalists</a:t>
            </a:r>
          </a:p>
          <a:p>
            <a:endParaRPr lang="en-US" dirty="0" smtClean="0"/>
          </a:p>
          <a:p>
            <a:endParaRPr lang="en-US" dirty="0"/>
          </a:p>
        </p:txBody>
      </p:sp>
    </p:spTree>
    <p:extLst>
      <p:ext uri="{BB962C8B-B14F-4D97-AF65-F5344CB8AC3E}">
        <p14:creationId xmlns:p14="http://schemas.microsoft.com/office/powerpoint/2010/main" val="365911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down)">
                                      <p:cBhvr>
                                        <p:cTn id="2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272" y="278892"/>
            <a:ext cx="7729728" cy="624078"/>
          </a:xfrm>
        </p:spPr>
        <p:txBody>
          <a:bodyPr>
            <a:normAutofit fontScale="90000"/>
          </a:bodyPr>
          <a:lstStyle/>
          <a:p>
            <a:r>
              <a:rPr lang="en-US" dirty="0" smtClean="0"/>
              <a:t>The Opposing Sides</a:t>
            </a:r>
            <a:endParaRPr lang="en-US" dirty="0"/>
          </a:p>
        </p:txBody>
      </p:sp>
      <p:sp>
        <p:nvSpPr>
          <p:cNvPr id="4" name="TextBox 3"/>
          <p:cNvSpPr txBox="1"/>
          <p:nvPr/>
        </p:nvSpPr>
        <p:spPr>
          <a:xfrm>
            <a:off x="6252210" y="1161795"/>
            <a:ext cx="5452110" cy="5078313"/>
          </a:xfrm>
          <a:prstGeom prst="rect">
            <a:avLst/>
          </a:prstGeom>
          <a:solidFill>
            <a:srgbClr val="FF0000"/>
          </a:solidFill>
          <a:ln>
            <a:solidFill>
              <a:srgbClr val="FF0000"/>
            </a:solidFill>
          </a:ln>
        </p:spPr>
        <p:txBody>
          <a:bodyPr wrap="square" rtlCol="0">
            <a:spAutoFit/>
          </a:bodyPr>
          <a:lstStyle/>
          <a:p>
            <a:r>
              <a:rPr lang="en-US" sz="2400" b="1" dirty="0" smtClean="0"/>
              <a:t>British Disadvantage:</a:t>
            </a:r>
          </a:p>
          <a:p>
            <a:pPr marL="800100" lvl="1" indent="-342900">
              <a:buFont typeface="Arial" panose="020B0604020202020204" pitchFamily="34" charset="0"/>
              <a:buChar char="•"/>
            </a:pPr>
            <a:r>
              <a:rPr lang="en-US" sz="2400" dirty="0"/>
              <a:t>Brits mostly hired army, and mercenaries… </a:t>
            </a:r>
          </a:p>
          <a:p>
            <a:pPr marL="1257300" lvl="2" indent="-342900">
              <a:buFont typeface="Arial" panose="020B0604020202020204" pitchFamily="34" charset="0"/>
              <a:buChar char="•"/>
            </a:pPr>
            <a:r>
              <a:rPr lang="en-US" sz="2400" dirty="0"/>
              <a:t>Hessian Mercenaries </a:t>
            </a:r>
          </a:p>
          <a:p>
            <a:pPr marL="1714500" lvl="3" indent="-342900">
              <a:buFont typeface="Arial" panose="020B0604020202020204" pitchFamily="34" charset="0"/>
              <a:buChar char="•"/>
            </a:pPr>
            <a:r>
              <a:rPr lang="en-US" sz="2400" dirty="0"/>
              <a:t>German soldiers for </a:t>
            </a:r>
            <a:r>
              <a:rPr lang="en-US" sz="2400" dirty="0" smtClean="0"/>
              <a:t>hire</a:t>
            </a:r>
          </a:p>
          <a:p>
            <a:pPr lvl="3"/>
            <a:endParaRPr lang="en-US" sz="2400" dirty="0"/>
          </a:p>
          <a:p>
            <a:pPr marL="800100" lvl="1" indent="-342900">
              <a:buFont typeface="Arial" panose="020B0604020202020204" pitchFamily="34" charset="0"/>
              <a:buChar char="•"/>
            </a:pPr>
            <a:r>
              <a:rPr lang="en-US" sz="2400" dirty="0"/>
              <a:t>They don’t really care about cause; just </a:t>
            </a:r>
            <a:r>
              <a:rPr lang="en-US" sz="2400" dirty="0" smtClean="0"/>
              <a:t>money</a:t>
            </a:r>
          </a:p>
          <a:p>
            <a:pPr lvl="1"/>
            <a:endParaRPr lang="en-US" sz="2400" dirty="0"/>
          </a:p>
          <a:p>
            <a:pPr marL="800100" lvl="1" indent="-342900">
              <a:buFont typeface="Arial" panose="020B0604020202020204" pitchFamily="34" charset="0"/>
              <a:buChar char="•"/>
            </a:pPr>
            <a:r>
              <a:rPr lang="en-US" sz="2400" dirty="0"/>
              <a:t>Forced to fight in far away land</a:t>
            </a:r>
          </a:p>
          <a:p>
            <a:pPr marL="800100" lvl="1" indent="-342900">
              <a:buFont typeface="Arial" panose="020B0604020202020204" pitchFamily="34" charset="0"/>
              <a:buChar char="•"/>
            </a:pPr>
            <a:r>
              <a:rPr lang="en-US" sz="2400" dirty="0"/>
              <a:t>Forced to ship soldiers and supplies 1,000’s of miles</a:t>
            </a:r>
          </a:p>
          <a:p>
            <a:endParaRPr lang="en-US" dirty="0" smtClean="0"/>
          </a:p>
          <a:p>
            <a:endParaRPr lang="en-US" dirty="0"/>
          </a:p>
        </p:txBody>
      </p:sp>
      <p:sp>
        <p:nvSpPr>
          <p:cNvPr id="5" name="TextBox 4"/>
          <p:cNvSpPr txBox="1"/>
          <p:nvPr/>
        </p:nvSpPr>
        <p:spPr>
          <a:xfrm>
            <a:off x="5737860" y="4028803"/>
            <a:ext cx="5634990" cy="369332"/>
          </a:xfrm>
          <a:prstGeom prst="rect">
            <a:avLst/>
          </a:prstGeom>
          <a:noFill/>
        </p:spPr>
        <p:txBody>
          <a:bodyPr wrap="square" rtlCol="0">
            <a:spAutoFit/>
          </a:bodyPr>
          <a:lstStyle/>
          <a:p>
            <a:endParaRPr lang="en-US" dirty="0"/>
          </a:p>
        </p:txBody>
      </p:sp>
      <p:sp>
        <p:nvSpPr>
          <p:cNvPr id="6" name="TextBox 5"/>
          <p:cNvSpPr txBox="1"/>
          <p:nvPr/>
        </p:nvSpPr>
        <p:spPr>
          <a:xfrm>
            <a:off x="525780" y="1161795"/>
            <a:ext cx="5154930" cy="4524315"/>
          </a:xfrm>
          <a:prstGeom prst="rect">
            <a:avLst/>
          </a:prstGeom>
          <a:solidFill>
            <a:srgbClr val="00B0F0"/>
          </a:solidFill>
          <a:ln>
            <a:solidFill>
              <a:schemeClr val="tx2"/>
            </a:solidFill>
          </a:ln>
        </p:spPr>
        <p:txBody>
          <a:bodyPr wrap="square" rtlCol="0">
            <a:spAutoFit/>
          </a:bodyPr>
          <a:lstStyle/>
          <a:p>
            <a:r>
              <a:rPr lang="en-US" sz="2800" b="1" dirty="0" smtClean="0"/>
              <a:t>Patriots Advantage:</a:t>
            </a:r>
          </a:p>
          <a:p>
            <a:pPr marL="914400" lvl="1" indent="-457200">
              <a:buFont typeface="Arial" panose="020B0604020202020204" pitchFamily="34" charset="0"/>
              <a:buChar char="•"/>
            </a:pPr>
            <a:r>
              <a:rPr lang="en-US" sz="2800" dirty="0" smtClean="0"/>
              <a:t>Fought </a:t>
            </a:r>
            <a:r>
              <a:rPr lang="en-US" sz="2800" dirty="0"/>
              <a:t>on own ground</a:t>
            </a:r>
          </a:p>
          <a:p>
            <a:pPr marL="914400" lvl="1" indent="-457200">
              <a:buFont typeface="Arial" panose="020B0604020202020204" pitchFamily="34" charset="0"/>
              <a:buChar char="•"/>
            </a:pPr>
            <a:r>
              <a:rPr lang="en-US" sz="2800" dirty="0"/>
              <a:t>Knew the </a:t>
            </a:r>
            <a:r>
              <a:rPr lang="en-US" sz="2800" dirty="0" smtClean="0"/>
              <a:t>terrain It </a:t>
            </a:r>
            <a:r>
              <a:rPr lang="en-US" sz="2800" dirty="0"/>
              <a:t>was theirs!</a:t>
            </a:r>
          </a:p>
          <a:p>
            <a:pPr marL="914400" lvl="1" indent="-457200">
              <a:buFont typeface="Arial" panose="020B0604020202020204" pitchFamily="34" charset="0"/>
              <a:buChar char="•"/>
            </a:pPr>
            <a:r>
              <a:rPr lang="en-US" sz="2800" dirty="0"/>
              <a:t>Great determination; personal stake in the result</a:t>
            </a:r>
          </a:p>
          <a:p>
            <a:pPr marL="914400" lvl="1" indent="-457200">
              <a:buFont typeface="Arial" panose="020B0604020202020204" pitchFamily="34" charset="0"/>
              <a:buChar char="•"/>
            </a:pPr>
            <a:r>
              <a:rPr lang="en-US" sz="2800" dirty="0"/>
              <a:t>Greatest advantage was their leader… </a:t>
            </a:r>
            <a:r>
              <a:rPr lang="en-US" sz="2800" dirty="0" smtClean="0"/>
              <a:t>George Washington</a:t>
            </a:r>
            <a:endParaRPr lang="en-US" sz="2800" dirty="0"/>
          </a:p>
          <a:p>
            <a:endParaRPr lang="en-US" dirty="0" smtClean="0"/>
          </a:p>
          <a:p>
            <a:endParaRPr lang="en-US" dirty="0"/>
          </a:p>
        </p:txBody>
      </p:sp>
    </p:spTree>
    <p:extLst>
      <p:ext uri="{BB962C8B-B14F-4D97-AF65-F5344CB8AC3E}">
        <p14:creationId xmlns:p14="http://schemas.microsoft.com/office/powerpoint/2010/main" val="276153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991" y="334072"/>
            <a:ext cx="7729728" cy="1188720"/>
          </a:xfrm>
        </p:spPr>
        <p:txBody>
          <a:bodyPr/>
          <a:lstStyle/>
          <a:p>
            <a:r>
              <a:rPr lang="en-US" dirty="0" smtClean="0"/>
              <a:t>Washington vs Cornwallis</a:t>
            </a:r>
            <a:endParaRPr lang="en-US" dirty="0"/>
          </a:p>
        </p:txBody>
      </p:sp>
      <p:sp>
        <p:nvSpPr>
          <p:cNvPr id="5" name="TextBox 4"/>
          <p:cNvSpPr txBox="1"/>
          <p:nvPr/>
        </p:nvSpPr>
        <p:spPr>
          <a:xfrm>
            <a:off x="735724" y="1912883"/>
            <a:ext cx="1076259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Today we have Two Biographies on George Washington and Charles Cornwallis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will do a close reading together and then you will complete a Venn Diagram on the two Generals</a:t>
            </a:r>
          </a:p>
          <a:p>
            <a:endParaRPr lang="en-US" dirty="0"/>
          </a:p>
        </p:txBody>
      </p:sp>
    </p:spTree>
    <p:extLst>
      <p:ext uri="{BB962C8B-B14F-4D97-AF65-F5344CB8AC3E}">
        <p14:creationId xmlns:p14="http://schemas.microsoft.com/office/powerpoint/2010/main" val="303995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9706" y="1392174"/>
            <a:ext cx="7729728" cy="5214366"/>
          </a:xfrm>
        </p:spPr>
        <p:txBody>
          <a:bodyPr>
            <a:noAutofit/>
          </a:bodyPr>
          <a:lstStyle/>
          <a:p>
            <a:r>
              <a:rPr lang="en-US" sz="3200" dirty="0" smtClean="0"/>
              <a:t>IN YOUR GROUP COMPLETE THE FOLLOWING SECTIONS OF YOUR NEWSPAPER LABELED:</a:t>
            </a:r>
          </a:p>
          <a:p>
            <a:endParaRPr lang="en-US" sz="3200" dirty="0"/>
          </a:p>
          <a:p>
            <a:r>
              <a:rPr lang="en-US" sz="3200" dirty="0" smtClean="0"/>
              <a:t>“George Washington, Our great leader</a:t>
            </a:r>
          </a:p>
          <a:p>
            <a:pPr lvl="8"/>
            <a:r>
              <a:rPr lang="en-US" sz="3000" dirty="0" smtClean="0"/>
              <a:t>And</a:t>
            </a:r>
          </a:p>
          <a:p>
            <a:pPr lvl="1"/>
            <a:r>
              <a:rPr lang="en-US" sz="3000" dirty="0" smtClean="0"/>
              <a:t>“Continental Army vs British Redcoats”</a:t>
            </a:r>
          </a:p>
          <a:p>
            <a:endParaRPr lang="en-US" sz="3200" dirty="0" smtClean="0"/>
          </a:p>
        </p:txBody>
      </p:sp>
    </p:spTree>
    <p:extLst>
      <p:ext uri="{BB962C8B-B14F-4D97-AF65-F5344CB8AC3E}">
        <p14:creationId xmlns:p14="http://schemas.microsoft.com/office/powerpoint/2010/main" val="3704877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861310" y="205740"/>
            <a:ext cx="6134100" cy="704535"/>
          </a:xfrm>
        </p:spPr>
        <p:txBody>
          <a:bodyPr>
            <a:normAutofit fontScale="90000"/>
          </a:bodyPr>
          <a:lstStyle/>
          <a:p>
            <a:r>
              <a:rPr lang="en-US" altLang="en-US" smtClean="0"/>
              <a:t>MAJOR BATTLEGROUNDS</a:t>
            </a:r>
          </a:p>
        </p:txBody>
      </p:sp>
      <p:pic>
        <p:nvPicPr>
          <p:cNvPr id="1259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 y="990601"/>
            <a:ext cx="11258550" cy="555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543620"/>
      </p:ext>
    </p:extLst>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66" y="171451"/>
            <a:ext cx="7729728" cy="1188720"/>
          </a:xfrm>
        </p:spPr>
        <p:txBody>
          <a:bodyPr/>
          <a:lstStyle/>
          <a:p>
            <a:r>
              <a:rPr lang="en-US" dirty="0" smtClean="0"/>
              <a:t>Early Fighting</a:t>
            </a:r>
            <a:endParaRPr lang="en-US" dirty="0"/>
          </a:p>
        </p:txBody>
      </p:sp>
      <p:sp>
        <p:nvSpPr>
          <p:cNvPr id="3" name="Content Placeholder 2"/>
          <p:cNvSpPr>
            <a:spLocks noGrp="1"/>
          </p:cNvSpPr>
          <p:nvPr>
            <p:ph sz="quarter" idx="1"/>
          </p:nvPr>
        </p:nvSpPr>
        <p:spPr>
          <a:xfrm>
            <a:off x="285750" y="1589567"/>
            <a:ext cx="11418570" cy="4422613"/>
          </a:xfrm>
        </p:spPr>
        <p:txBody>
          <a:bodyPr>
            <a:noAutofit/>
          </a:bodyPr>
          <a:lstStyle/>
          <a:p>
            <a:r>
              <a:rPr lang="en-US" sz="1400" b="1" dirty="0" smtClean="0"/>
              <a:t>British thought this would be easy and didn’t send many troops early on</a:t>
            </a:r>
          </a:p>
          <a:p>
            <a:pPr lvl="1"/>
            <a:r>
              <a:rPr lang="en-US" sz="1400" b="1" dirty="0" smtClean="0"/>
              <a:t>Bunker Hill</a:t>
            </a:r>
          </a:p>
          <a:p>
            <a:pPr lvl="2"/>
            <a:r>
              <a:rPr lang="en-US" sz="1400" b="1" dirty="0" smtClean="0"/>
              <a:t>Brits- 2,200 men</a:t>
            </a:r>
          </a:p>
          <a:p>
            <a:pPr lvl="2"/>
            <a:r>
              <a:rPr lang="en-US" sz="1400" b="1" dirty="0" smtClean="0"/>
              <a:t>Patriots- 1,200 men</a:t>
            </a:r>
          </a:p>
          <a:p>
            <a:pPr lvl="2"/>
            <a:endParaRPr lang="en-US" sz="1400" b="1" dirty="0" smtClean="0"/>
          </a:p>
          <a:p>
            <a:pPr>
              <a:lnSpc>
                <a:spcPct val="90000"/>
              </a:lnSpc>
            </a:pPr>
            <a:r>
              <a:rPr lang="en-US" altLang="en-US" sz="1400" b="1" dirty="0">
                <a:solidFill>
                  <a:schemeClr val="tx1"/>
                </a:solidFill>
              </a:rPr>
              <a:t>Because the militia was low on ammunition, they were told, “</a:t>
            </a:r>
            <a:r>
              <a:rPr lang="en-US" altLang="en-US" sz="1400" b="1" u="sng" dirty="0">
                <a:solidFill>
                  <a:schemeClr val="tx1"/>
                </a:solidFill>
              </a:rPr>
              <a:t>Don’t fire until you see the whites of their </a:t>
            </a:r>
            <a:r>
              <a:rPr lang="en-US" altLang="en-US" sz="1400" b="1" u="sng" dirty="0" smtClean="0">
                <a:solidFill>
                  <a:schemeClr val="tx1"/>
                </a:solidFill>
              </a:rPr>
              <a:t>eyes</a:t>
            </a:r>
            <a:r>
              <a:rPr lang="en-US" altLang="en-US" sz="1400" b="1" dirty="0" smtClean="0">
                <a:solidFill>
                  <a:schemeClr val="tx1"/>
                </a:solidFill>
              </a:rPr>
              <a:t>”</a:t>
            </a:r>
          </a:p>
          <a:p>
            <a:pPr>
              <a:lnSpc>
                <a:spcPct val="90000"/>
              </a:lnSpc>
            </a:pPr>
            <a:endParaRPr lang="en-US" sz="1400" b="1" dirty="0" smtClean="0"/>
          </a:p>
          <a:p>
            <a:r>
              <a:rPr lang="en-US" sz="1400" b="1" dirty="0" smtClean="0"/>
              <a:t>British commander General William Howe </a:t>
            </a:r>
          </a:p>
          <a:p>
            <a:pPr lvl="1"/>
            <a:r>
              <a:rPr lang="en-US" sz="1400" b="1" dirty="0" smtClean="0"/>
              <a:t>Thought he could scare and bully the Patriots with the size of the British army</a:t>
            </a:r>
            <a:endParaRPr lang="en-US" sz="1400" b="1" dirty="0"/>
          </a:p>
        </p:txBody>
      </p:sp>
      <p:pic>
        <p:nvPicPr>
          <p:cNvPr id="58370" name="Picture 2" descr="http://images.virtualology.com/ac/3/i/ency0023.jpg"/>
          <p:cNvPicPr>
            <a:picLocks noChangeAspect="1" noChangeArrowheads="1"/>
          </p:cNvPicPr>
          <p:nvPr/>
        </p:nvPicPr>
        <p:blipFill>
          <a:blip r:embed="rId2"/>
          <a:srcRect/>
          <a:stretch>
            <a:fillRect/>
          </a:stretch>
        </p:blipFill>
        <p:spPr bwMode="auto">
          <a:xfrm>
            <a:off x="9601200" y="171452"/>
            <a:ext cx="2225040" cy="2971026"/>
          </a:xfrm>
          <a:prstGeom prst="rect">
            <a:avLst/>
          </a:prstGeom>
          <a:noFill/>
        </p:spPr>
      </p:pic>
    </p:spTree>
    <p:extLst>
      <p:ext uri="{BB962C8B-B14F-4D97-AF65-F5344CB8AC3E}">
        <p14:creationId xmlns:p14="http://schemas.microsoft.com/office/powerpoint/2010/main" val="282974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878330" y="320041"/>
            <a:ext cx="8229600" cy="1143000"/>
          </a:xfrm>
        </p:spPr>
        <p:txBody>
          <a:bodyPr>
            <a:normAutofit/>
          </a:bodyPr>
          <a:lstStyle/>
          <a:p>
            <a:pPr eaLnBrk="1" hangingPunct="1"/>
            <a:r>
              <a:rPr lang="en-US" altLang="en-US" sz="3200" dirty="0" smtClean="0"/>
              <a:t>The Battle of Long Island</a:t>
            </a:r>
            <a:endParaRPr lang="en-US" altLang="en-US" sz="3200" dirty="0"/>
          </a:p>
        </p:txBody>
      </p:sp>
      <p:sp>
        <p:nvSpPr>
          <p:cNvPr id="124931" name="Rectangle 3"/>
          <p:cNvSpPr>
            <a:spLocks noGrp="1" noChangeArrowheads="1"/>
          </p:cNvSpPr>
          <p:nvPr>
            <p:ph type="body" sz="half" idx="1"/>
          </p:nvPr>
        </p:nvSpPr>
        <p:spPr>
          <a:xfrm>
            <a:off x="605790" y="1474471"/>
            <a:ext cx="11087100" cy="5029199"/>
          </a:xfrm>
        </p:spPr>
        <p:txBody>
          <a:bodyPr>
            <a:normAutofit/>
          </a:bodyPr>
          <a:lstStyle/>
          <a:p>
            <a:r>
              <a:rPr lang="en-US" sz="2300" dirty="0"/>
              <a:t>Aug. 1776- Battle of Long Island</a:t>
            </a:r>
          </a:p>
          <a:p>
            <a:pPr lvl="1"/>
            <a:r>
              <a:rPr lang="en-US" sz="2300" dirty="0"/>
              <a:t>Outnumbered and outmaneuvered Patriots suffer serious defeat</a:t>
            </a:r>
          </a:p>
          <a:p>
            <a:pPr lvl="1"/>
            <a:r>
              <a:rPr lang="en-US" sz="2300" dirty="0"/>
              <a:t>Although Patriots brave…</a:t>
            </a:r>
          </a:p>
          <a:p>
            <a:pPr lvl="2"/>
            <a:r>
              <a:rPr lang="en-US" sz="2300" dirty="0"/>
              <a:t>Very few supplies</a:t>
            </a:r>
          </a:p>
          <a:p>
            <a:pPr lvl="3"/>
            <a:r>
              <a:rPr lang="en-US" sz="2300" dirty="0"/>
              <a:t>Many without socks, shoes, coats, and blankets</a:t>
            </a:r>
          </a:p>
          <a:p>
            <a:pPr marL="0" indent="0" eaLnBrk="1" hangingPunct="1">
              <a:lnSpc>
                <a:spcPct val="90000"/>
              </a:lnSpc>
              <a:buNone/>
            </a:pPr>
            <a:endParaRPr lang="en-US" altLang="en-US" sz="2300" dirty="0">
              <a:solidFill>
                <a:schemeClr val="tx1"/>
              </a:solidFill>
            </a:endParaRPr>
          </a:p>
          <a:p>
            <a:pPr eaLnBrk="1" hangingPunct="1">
              <a:lnSpc>
                <a:spcPct val="90000"/>
              </a:lnSpc>
            </a:pPr>
            <a:r>
              <a:rPr lang="en-US" altLang="en-US" sz="2300" dirty="0" smtClean="0">
                <a:solidFill>
                  <a:schemeClr val="tx1"/>
                </a:solidFill>
              </a:rPr>
              <a:t>Nathan Hale the hero at the Battle of Long Island</a:t>
            </a:r>
          </a:p>
          <a:p>
            <a:pPr eaLnBrk="1" hangingPunct="1">
              <a:lnSpc>
                <a:spcPct val="90000"/>
              </a:lnSpc>
            </a:pPr>
            <a:r>
              <a:rPr lang="en-US" altLang="en-US" sz="2300" dirty="0" smtClean="0">
                <a:solidFill>
                  <a:schemeClr val="tx1"/>
                </a:solidFill>
              </a:rPr>
              <a:t>He was a teacher from Connecticut who volunteered to spy on the redcoats</a:t>
            </a:r>
          </a:p>
          <a:p>
            <a:pPr eaLnBrk="1" hangingPunct="1">
              <a:lnSpc>
                <a:spcPct val="90000"/>
              </a:lnSpc>
            </a:pPr>
            <a:r>
              <a:rPr lang="en-US" altLang="en-US" sz="2300" dirty="0" smtClean="0">
                <a:solidFill>
                  <a:schemeClr val="tx1"/>
                </a:solidFill>
              </a:rPr>
              <a:t>He disguised himself as a Dutch schoolteacher and was hanged when he was captured by the British</a:t>
            </a:r>
          </a:p>
          <a:p>
            <a:pPr eaLnBrk="1" hangingPunct="1">
              <a:lnSpc>
                <a:spcPct val="90000"/>
              </a:lnSpc>
            </a:pPr>
            <a:r>
              <a:rPr lang="en-US" altLang="en-US" sz="2300" dirty="0" smtClean="0">
                <a:solidFill>
                  <a:schemeClr val="tx1"/>
                </a:solidFill>
              </a:rPr>
              <a:t>He was quoted as saying, </a:t>
            </a:r>
            <a:r>
              <a:rPr lang="en-US" altLang="en-US" sz="2300" i="1" dirty="0" smtClean="0">
                <a:solidFill>
                  <a:schemeClr val="tx1"/>
                </a:solidFill>
              </a:rPr>
              <a:t>“I regret that I have but one life to lose for my country</a:t>
            </a:r>
            <a:r>
              <a:rPr lang="en-US" altLang="en-US" sz="2300" dirty="0" smtClean="0">
                <a:solidFill>
                  <a:schemeClr val="tx1"/>
                </a:solidFill>
              </a:rPr>
              <a:t>”</a:t>
            </a:r>
          </a:p>
          <a:p>
            <a:pPr eaLnBrk="1" hangingPunct="1">
              <a:lnSpc>
                <a:spcPct val="90000"/>
              </a:lnSpc>
            </a:pPr>
            <a:endParaRPr lang="en-US" altLang="en-US" sz="2300" b="1" dirty="0" smtClean="0"/>
          </a:p>
          <a:p>
            <a:pPr eaLnBrk="1" hangingPunct="1">
              <a:lnSpc>
                <a:spcPct val="90000"/>
              </a:lnSpc>
            </a:pPr>
            <a:endParaRPr lang="en-US" altLang="en-US" b="1" dirty="0" smtClean="0"/>
          </a:p>
        </p:txBody>
      </p:sp>
    </p:spTree>
    <p:extLst>
      <p:ext uri="{BB962C8B-B14F-4D97-AF65-F5344CB8AC3E}">
        <p14:creationId xmlns:p14="http://schemas.microsoft.com/office/powerpoint/2010/main" val="1033314567"/>
      </p:ext>
    </p:extLst>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6" y="167992"/>
            <a:ext cx="7729728" cy="1188720"/>
          </a:xfrm>
        </p:spPr>
        <p:txBody>
          <a:bodyPr>
            <a:normAutofit/>
          </a:bodyPr>
          <a:lstStyle/>
          <a:p>
            <a:r>
              <a:rPr lang="en-US" dirty="0" smtClean="0"/>
              <a:t>African Americans Join the Fight</a:t>
            </a:r>
            <a:endParaRPr lang="en-US" dirty="0"/>
          </a:p>
        </p:txBody>
      </p:sp>
      <p:sp>
        <p:nvSpPr>
          <p:cNvPr id="4" name="Content Placeholder 3"/>
          <p:cNvSpPr>
            <a:spLocks noGrp="1"/>
          </p:cNvSpPr>
          <p:nvPr>
            <p:ph sz="quarter" idx="2"/>
          </p:nvPr>
        </p:nvSpPr>
        <p:spPr>
          <a:xfrm>
            <a:off x="537210" y="1657350"/>
            <a:ext cx="10801350" cy="5017770"/>
          </a:xfrm>
        </p:spPr>
        <p:txBody>
          <a:bodyPr>
            <a:normAutofit/>
          </a:bodyPr>
          <a:lstStyle/>
          <a:p>
            <a:r>
              <a:rPr lang="en-US" sz="2400" dirty="0" smtClean="0"/>
              <a:t>Washington pleads with congress to allow freed black men to fight</a:t>
            </a:r>
          </a:p>
          <a:p>
            <a:pPr lvl="1"/>
            <a:r>
              <a:rPr lang="en-US" sz="2400" dirty="0" smtClean="0"/>
              <a:t>Southern Colonies convinces Congress not to</a:t>
            </a:r>
          </a:p>
          <a:p>
            <a:r>
              <a:rPr lang="en-US" sz="2400" dirty="0" smtClean="0"/>
              <a:t>As need grew, some states ignored ban</a:t>
            </a:r>
          </a:p>
          <a:p>
            <a:pPr lvl="1"/>
            <a:r>
              <a:rPr lang="en-US" sz="2400" dirty="0" smtClean="0"/>
              <a:t>Some fought as early as Concord and Lexington!!!</a:t>
            </a:r>
          </a:p>
          <a:p>
            <a:pPr lvl="1"/>
            <a:r>
              <a:rPr lang="en-US" sz="2400" dirty="0" smtClean="0"/>
              <a:t>RI raises all-black regiment in 1778</a:t>
            </a:r>
          </a:p>
          <a:p>
            <a:r>
              <a:rPr lang="en-US" sz="2400" dirty="0" smtClean="0"/>
              <a:t>By end, every state </a:t>
            </a:r>
            <a:r>
              <a:rPr lang="en-US" sz="2400" dirty="0" smtClean="0">
                <a:effectLst>
                  <a:outerShdw blurRad="38100" dist="38100" dir="2700000" algn="tl">
                    <a:srgbClr val="000000">
                      <a:alpha val="43137"/>
                    </a:srgbClr>
                  </a:outerShdw>
                </a:effectLst>
              </a:rPr>
              <a:t>except SC </a:t>
            </a:r>
            <a:r>
              <a:rPr lang="en-US" sz="2400" dirty="0" smtClean="0"/>
              <a:t>has black soldiers</a:t>
            </a:r>
          </a:p>
          <a:p>
            <a:pPr lvl="1"/>
            <a:r>
              <a:rPr lang="en-US" sz="2400" dirty="0" smtClean="0"/>
              <a:t>Estimates of 5,000+ black soldiers for Patriots</a:t>
            </a:r>
          </a:p>
          <a:p>
            <a:pPr lvl="2"/>
            <a:r>
              <a:rPr lang="en-US" sz="2400" dirty="0" smtClean="0"/>
              <a:t>Fought for same reasons, and same cause</a:t>
            </a:r>
          </a:p>
          <a:p>
            <a:pPr lvl="2"/>
            <a:r>
              <a:rPr lang="en-US" sz="2400" dirty="0" smtClean="0"/>
              <a:t>Some runaway slaves too, or those fighting in exchange for freedom</a:t>
            </a:r>
          </a:p>
        </p:txBody>
      </p:sp>
    </p:spTree>
    <p:extLst>
      <p:ext uri="{BB962C8B-B14F-4D97-AF65-F5344CB8AC3E}">
        <p14:creationId xmlns:p14="http://schemas.microsoft.com/office/powerpoint/2010/main" val="3360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down)">
                                      <p:cBhvr>
                                        <p:cTn id="38" dur="500"/>
                                        <p:tgtEl>
                                          <p:spTgt spid="4">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down)">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1136" y="221742"/>
            <a:ext cx="7729728" cy="1188720"/>
          </a:xfrm>
        </p:spPr>
        <p:txBody>
          <a:bodyPr/>
          <a:lstStyle/>
          <a:p>
            <a:r>
              <a:rPr lang="en-US" dirty="0" smtClean="0"/>
              <a:t>Battle of Trenton</a:t>
            </a:r>
            <a:endParaRPr lang="en-US" dirty="0"/>
          </a:p>
        </p:txBody>
      </p:sp>
      <p:sp>
        <p:nvSpPr>
          <p:cNvPr id="6" name="Content Placeholder 5"/>
          <p:cNvSpPr>
            <a:spLocks noGrp="1"/>
          </p:cNvSpPr>
          <p:nvPr>
            <p:ph idx="1"/>
          </p:nvPr>
        </p:nvSpPr>
        <p:spPr>
          <a:xfrm>
            <a:off x="582930" y="1783080"/>
            <a:ext cx="10984230" cy="4674870"/>
          </a:xfrm>
        </p:spPr>
        <p:txBody>
          <a:bodyPr/>
          <a:lstStyle/>
          <a:p>
            <a:r>
              <a:rPr lang="en-US" dirty="0"/>
              <a:t>Brits settled in NY for winter of 1776</a:t>
            </a:r>
          </a:p>
          <a:p>
            <a:pPr lvl="1"/>
            <a:r>
              <a:rPr lang="en-US" dirty="0"/>
              <a:t>Didn’t fight in winter; at least, did not expect to fight</a:t>
            </a:r>
          </a:p>
          <a:p>
            <a:r>
              <a:rPr lang="en-US" dirty="0"/>
              <a:t>Left some troops in Trenton &amp; Princeton, NJ</a:t>
            </a:r>
          </a:p>
          <a:p>
            <a:r>
              <a:rPr lang="en-US" dirty="0"/>
              <a:t>Stationed across the Delaware River from the Brits, </a:t>
            </a:r>
            <a:r>
              <a:rPr lang="en-US" dirty="0" smtClean="0"/>
              <a:t>Washington </a:t>
            </a:r>
            <a:r>
              <a:rPr lang="en-US" dirty="0"/>
              <a:t>sees his chance! </a:t>
            </a:r>
          </a:p>
          <a:p>
            <a:pPr lvl="1"/>
            <a:r>
              <a:rPr lang="en-US" dirty="0"/>
              <a:t>Christmas night 1776, 2,400 Patriots sneak across river</a:t>
            </a:r>
          </a:p>
          <a:p>
            <a:pPr lvl="1"/>
            <a:r>
              <a:rPr lang="en-US" dirty="0"/>
              <a:t>Attack at dawn</a:t>
            </a:r>
          </a:p>
          <a:p>
            <a:pPr lvl="2"/>
            <a:r>
              <a:rPr lang="en-US" dirty="0"/>
              <a:t>Capture 900+ Hessians</a:t>
            </a:r>
          </a:p>
          <a:p>
            <a:pPr lvl="2"/>
            <a:r>
              <a:rPr lang="en-US" dirty="0"/>
              <a:t>Even more important were supplies </a:t>
            </a:r>
            <a:r>
              <a:rPr lang="en-US" dirty="0" smtClean="0"/>
              <a:t>needed</a:t>
            </a:r>
          </a:p>
          <a:p>
            <a:pPr lvl="2"/>
            <a:endParaRPr lang="en-US" dirty="0"/>
          </a:p>
          <a:p>
            <a:pPr lvl="2"/>
            <a:r>
              <a:rPr lang="en-US" dirty="0" smtClean="0"/>
              <a:t>Big win just when the Patriots needed it, and they did it with a surprise attack</a:t>
            </a:r>
            <a:endParaRPr lang="en-US" dirty="0"/>
          </a:p>
          <a:p>
            <a:endParaRPr lang="en-US" dirty="0"/>
          </a:p>
        </p:txBody>
      </p:sp>
    </p:spTree>
    <p:extLst>
      <p:ext uri="{BB962C8B-B14F-4D97-AF65-F5344CB8AC3E}">
        <p14:creationId xmlns:p14="http://schemas.microsoft.com/office/powerpoint/2010/main" val="2538116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0"/>
            <a:ext cx="8229600" cy="1143000"/>
          </a:xfrm>
        </p:spPr>
        <p:txBody>
          <a:bodyPr/>
          <a:lstStyle/>
          <a:p>
            <a:pPr eaLnBrk="1" hangingPunct="1"/>
            <a:r>
              <a:rPr lang="en-US" altLang="en-US" dirty="0" smtClean="0">
                <a:solidFill>
                  <a:schemeClr val="tx1"/>
                </a:solidFill>
              </a:rPr>
              <a:t>The Battle of Saratoga in 1777</a:t>
            </a:r>
          </a:p>
        </p:txBody>
      </p:sp>
      <p:sp>
        <p:nvSpPr>
          <p:cNvPr id="131075" name="Rectangle 3"/>
          <p:cNvSpPr>
            <a:spLocks noGrp="1" noChangeArrowheads="1"/>
          </p:cNvSpPr>
          <p:nvPr>
            <p:ph type="body" idx="1"/>
          </p:nvPr>
        </p:nvSpPr>
        <p:spPr>
          <a:xfrm>
            <a:off x="594360" y="1371601"/>
            <a:ext cx="11109960" cy="4525963"/>
          </a:xfrm>
        </p:spPr>
        <p:txBody>
          <a:bodyPr>
            <a:noAutofit/>
          </a:bodyPr>
          <a:lstStyle/>
          <a:p>
            <a:pPr eaLnBrk="1" hangingPunct="1">
              <a:lnSpc>
                <a:spcPct val="90000"/>
              </a:lnSpc>
            </a:pPr>
            <a:r>
              <a:rPr lang="en-US" altLang="en-US" sz="2000" dirty="0">
                <a:solidFill>
                  <a:schemeClr val="tx1"/>
                </a:solidFill>
              </a:rPr>
              <a:t>Occurred in New York</a:t>
            </a:r>
          </a:p>
          <a:p>
            <a:pPr eaLnBrk="1" hangingPunct="1">
              <a:lnSpc>
                <a:spcPct val="90000"/>
              </a:lnSpc>
            </a:pPr>
            <a:r>
              <a:rPr lang="en-US" altLang="en-US" sz="2000" dirty="0">
                <a:solidFill>
                  <a:schemeClr val="tx1"/>
                </a:solidFill>
              </a:rPr>
              <a:t>The Patriots destroyed bridges, cut trees for blocks, hid in trees etc…</a:t>
            </a:r>
          </a:p>
          <a:p>
            <a:pPr eaLnBrk="1" hangingPunct="1">
              <a:lnSpc>
                <a:spcPct val="90000"/>
              </a:lnSpc>
            </a:pPr>
            <a:r>
              <a:rPr lang="en-US" altLang="en-US" sz="2000" dirty="0">
                <a:solidFill>
                  <a:schemeClr val="tx1"/>
                </a:solidFill>
              </a:rPr>
              <a:t>The Americans defeated the larger</a:t>
            </a:r>
          </a:p>
          <a:p>
            <a:pPr eaLnBrk="1" hangingPunct="1">
              <a:lnSpc>
                <a:spcPct val="90000"/>
              </a:lnSpc>
              <a:buFontTx/>
              <a:buNone/>
            </a:pPr>
            <a:r>
              <a:rPr lang="en-US" altLang="en-US" sz="2000" dirty="0">
                <a:solidFill>
                  <a:schemeClr val="tx1"/>
                </a:solidFill>
              </a:rPr>
              <a:t>     British force and won the battle</a:t>
            </a:r>
          </a:p>
          <a:p>
            <a:pPr eaLnBrk="1" hangingPunct="1">
              <a:lnSpc>
                <a:spcPct val="90000"/>
              </a:lnSpc>
              <a:buFontTx/>
              <a:buNone/>
            </a:pPr>
            <a:endParaRPr lang="en-US" altLang="en-US" sz="2000" dirty="0">
              <a:solidFill>
                <a:schemeClr val="tx1"/>
              </a:solidFill>
            </a:endParaRPr>
          </a:p>
          <a:p>
            <a:r>
              <a:rPr lang="en-US" sz="2000" dirty="0" smtClean="0"/>
              <a:t>British </a:t>
            </a:r>
            <a:r>
              <a:rPr lang="en-US" sz="2000" dirty="0"/>
              <a:t>plan to separate NE from rest of colonies fails</a:t>
            </a:r>
          </a:p>
          <a:p>
            <a:r>
              <a:rPr lang="en-US" sz="2000" dirty="0" smtClean="0"/>
              <a:t>Soon </a:t>
            </a:r>
            <a:r>
              <a:rPr lang="en-US" sz="2000" dirty="0"/>
              <a:t>after, General William Howe resigns as Commander of British Troops</a:t>
            </a:r>
          </a:p>
          <a:p>
            <a:pPr lvl="1"/>
            <a:r>
              <a:rPr lang="en-US" sz="2000" dirty="0"/>
              <a:t>Replaced by General Henry Clinton</a:t>
            </a:r>
          </a:p>
          <a:p>
            <a:pPr>
              <a:lnSpc>
                <a:spcPct val="90000"/>
              </a:lnSpc>
            </a:pPr>
            <a:r>
              <a:rPr lang="en-US" altLang="en-US" sz="2000" dirty="0">
                <a:solidFill>
                  <a:schemeClr val="tx1"/>
                </a:solidFill>
              </a:rPr>
              <a:t>IT WAS THE TURNING POINT OF THE WAR!  WHY?  BECAUSE FRANCE AGREES TO HELP THE AMERICANS</a:t>
            </a:r>
            <a:r>
              <a:rPr lang="en-US" altLang="en-US" sz="2000" dirty="0" smtClean="0">
                <a:solidFill>
                  <a:schemeClr val="tx1"/>
                </a:solidFill>
              </a:rPr>
              <a:t>!</a:t>
            </a:r>
          </a:p>
          <a:p>
            <a:pPr>
              <a:lnSpc>
                <a:spcPct val="90000"/>
              </a:lnSpc>
            </a:pPr>
            <a:endParaRPr lang="en-US" altLang="en-US" sz="2000" dirty="0">
              <a:solidFill>
                <a:schemeClr val="tx1"/>
              </a:solidFill>
            </a:endParaRPr>
          </a:p>
          <a:p>
            <a:pPr>
              <a:lnSpc>
                <a:spcPct val="90000"/>
              </a:lnSpc>
            </a:pPr>
            <a:r>
              <a:rPr lang="en-US" altLang="en-US" sz="2000" dirty="0" smtClean="0">
                <a:solidFill>
                  <a:schemeClr val="tx1"/>
                </a:solidFill>
              </a:rPr>
              <a:t>With France on board with the Patriots, it is a whole new ball game!</a:t>
            </a:r>
            <a:endParaRPr lang="en-US" altLang="en-US" sz="2000" dirty="0">
              <a:solidFill>
                <a:schemeClr val="tx1"/>
              </a:solidFill>
            </a:endParaRPr>
          </a:p>
          <a:p>
            <a:pPr eaLnBrk="1" hangingPunct="1">
              <a:lnSpc>
                <a:spcPct val="90000"/>
              </a:lnSpc>
            </a:pPr>
            <a:endParaRPr lang="en-US" altLang="en-US" sz="2000" dirty="0"/>
          </a:p>
        </p:txBody>
      </p:sp>
    </p:spTree>
    <p:extLst>
      <p:ext uri="{BB962C8B-B14F-4D97-AF65-F5344CB8AC3E}">
        <p14:creationId xmlns:p14="http://schemas.microsoft.com/office/powerpoint/2010/main" val="141745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07962"/>
            <a:ext cx="8628993" cy="58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5"/>
          <p:cNvSpPr>
            <a:spLocks noGrp="1" noChangeArrowheads="1"/>
          </p:cNvSpPr>
          <p:nvPr>
            <p:ph type="title"/>
          </p:nvPr>
        </p:nvSpPr>
        <p:spPr>
          <a:xfrm>
            <a:off x="525518" y="220717"/>
            <a:ext cx="11077903" cy="609600"/>
          </a:xfrm>
        </p:spPr>
        <p:txBody>
          <a:bodyPr>
            <a:normAutofit fontScale="90000"/>
          </a:bodyPr>
          <a:lstStyle/>
          <a:p>
            <a:pPr eaLnBrk="1" hangingPunct="1"/>
            <a:r>
              <a:rPr lang="en-US" altLang="en-US" sz="3200" dirty="0"/>
              <a:t>The Bloody Massacre Perpetrated in King Street</a:t>
            </a:r>
            <a:endParaRPr lang="en-US" altLang="en-US" sz="3200" b="1" u="sng" dirty="0"/>
          </a:p>
        </p:txBody>
      </p:sp>
    </p:spTree>
    <p:extLst>
      <p:ext uri="{BB962C8B-B14F-4D97-AF65-F5344CB8AC3E}">
        <p14:creationId xmlns:p14="http://schemas.microsoft.com/office/powerpoint/2010/main" val="65598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746" y="256032"/>
            <a:ext cx="7729728" cy="1188720"/>
          </a:xfrm>
        </p:spPr>
        <p:txBody>
          <a:bodyPr/>
          <a:lstStyle/>
          <a:p>
            <a:r>
              <a:rPr lang="en-US" dirty="0" smtClean="0"/>
              <a:t>Gaining Support</a:t>
            </a:r>
            <a:endParaRPr lang="en-US" dirty="0"/>
          </a:p>
        </p:txBody>
      </p:sp>
      <p:sp>
        <p:nvSpPr>
          <p:cNvPr id="5" name="Content Placeholder 4"/>
          <p:cNvSpPr>
            <a:spLocks noGrp="1"/>
          </p:cNvSpPr>
          <p:nvPr>
            <p:ph sz="quarter" idx="1"/>
          </p:nvPr>
        </p:nvSpPr>
        <p:spPr>
          <a:xfrm>
            <a:off x="253746" y="1589567"/>
            <a:ext cx="11164824" cy="5268433"/>
          </a:xfrm>
        </p:spPr>
        <p:txBody>
          <a:bodyPr>
            <a:normAutofit/>
          </a:bodyPr>
          <a:lstStyle/>
          <a:p>
            <a:pPr marL="0" indent="0">
              <a:buNone/>
            </a:pPr>
            <a:endParaRPr lang="en-US" sz="2400" dirty="0"/>
          </a:p>
          <a:p>
            <a:r>
              <a:rPr lang="en-US" sz="2200" dirty="0" smtClean="0"/>
              <a:t>Victory @ Saratoga boosts American spirits an morale</a:t>
            </a:r>
          </a:p>
          <a:p>
            <a:r>
              <a:rPr lang="en-US" sz="2200" dirty="0" smtClean="0"/>
              <a:t>Other nations now aware that Americans may actually win</a:t>
            </a:r>
          </a:p>
          <a:p>
            <a:pPr lvl="1"/>
            <a:r>
              <a:rPr lang="en-US" sz="2200" dirty="0" smtClean="0"/>
              <a:t>Now time to seek support from British rivals</a:t>
            </a:r>
          </a:p>
          <a:p>
            <a:pPr lvl="1"/>
            <a:r>
              <a:rPr lang="en-US" sz="2200" dirty="0" smtClean="0"/>
              <a:t>Ben Franklin had been in Paris for a year now trying to enlist French aid</a:t>
            </a:r>
          </a:p>
          <a:p>
            <a:r>
              <a:rPr lang="en-US" sz="2200" dirty="0" smtClean="0"/>
              <a:t>News </a:t>
            </a:r>
            <a:r>
              <a:rPr lang="en-US" sz="2200" dirty="0"/>
              <a:t>of the win in Saratoga causes shift in French policy</a:t>
            </a:r>
          </a:p>
          <a:p>
            <a:pPr lvl="2"/>
            <a:r>
              <a:rPr lang="en-US" sz="2200" dirty="0" smtClean="0"/>
              <a:t>France </a:t>
            </a:r>
            <a:r>
              <a:rPr lang="en-US" sz="2200" dirty="0"/>
              <a:t>openly supports Americans</a:t>
            </a:r>
          </a:p>
          <a:p>
            <a:r>
              <a:rPr lang="en-US" sz="2200" dirty="0"/>
              <a:t>February 1778-</a:t>
            </a:r>
          </a:p>
          <a:p>
            <a:pPr lvl="1"/>
            <a:r>
              <a:rPr lang="en-US" sz="2200" dirty="0"/>
              <a:t>2 sides work out a trade agreement and alliance</a:t>
            </a:r>
          </a:p>
          <a:p>
            <a:pPr lvl="2"/>
            <a:r>
              <a:rPr lang="en-US" sz="2200" dirty="0"/>
              <a:t>France declares war on Britain</a:t>
            </a:r>
          </a:p>
          <a:p>
            <a:pPr lvl="2"/>
            <a:r>
              <a:rPr lang="en-US" sz="2200" dirty="0"/>
              <a:t>Send money, supplies, equipment, and troops!!!</a:t>
            </a:r>
          </a:p>
          <a:p>
            <a:pPr lvl="2"/>
            <a:endParaRPr lang="en-US" sz="2400" dirty="0"/>
          </a:p>
        </p:txBody>
      </p:sp>
      <p:pic>
        <p:nvPicPr>
          <p:cNvPr id="1026" name="Picture 2" descr="C:\Documents and Settings\kristopher.wazaney\Local Settings\Temporary Internet Files\Content.IE5\GNCAS5VR\MC900018789[1].wmf"/>
          <p:cNvPicPr>
            <a:picLocks noGrp="1" noChangeAspect="1" noChangeArrowheads="1"/>
          </p:cNvPicPr>
          <p:nvPr>
            <p:ph sz="quarter" idx="2"/>
          </p:nvPr>
        </p:nvPicPr>
        <p:blipFill>
          <a:blip r:embed="rId3" cstate="print"/>
          <a:srcRect/>
          <a:stretch>
            <a:fillRect/>
          </a:stretch>
        </p:blipFill>
        <p:spPr bwMode="auto">
          <a:xfrm>
            <a:off x="9681210" y="256032"/>
            <a:ext cx="2194560" cy="1479698"/>
          </a:xfrm>
          <a:prstGeom prst="rect">
            <a:avLst/>
          </a:prstGeom>
          <a:noFill/>
        </p:spPr>
      </p:pic>
    </p:spTree>
    <p:extLst>
      <p:ext uri="{BB962C8B-B14F-4D97-AF65-F5344CB8AC3E}">
        <p14:creationId xmlns:p14="http://schemas.microsoft.com/office/powerpoint/2010/main" val="382192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wipe(down)">
                                      <p:cBhvr>
                                        <p:cTn id="40" dur="500"/>
                                        <p:tgtEl>
                                          <p:spTgt spid="5">
                                            <p:txEl>
                                              <p:pRg st="8" end="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500"/>
                                        <p:tgtEl>
                                          <p:spTgt spid="5">
                                            <p:txEl>
                                              <p:pRg st="9" end="9"/>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wipe(down)">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524000" y="0"/>
            <a:ext cx="9144000" cy="1143000"/>
          </a:xfrm>
        </p:spPr>
        <p:txBody>
          <a:bodyPr/>
          <a:lstStyle/>
          <a:p>
            <a:pPr eaLnBrk="1" hangingPunct="1"/>
            <a:r>
              <a:rPr lang="en-US" altLang="en-US" smtClean="0"/>
              <a:t>Valley Forge – Winter of 1777-78</a:t>
            </a:r>
          </a:p>
        </p:txBody>
      </p:sp>
      <p:sp>
        <p:nvSpPr>
          <p:cNvPr id="133123" name="Rectangle 3"/>
          <p:cNvSpPr>
            <a:spLocks noGrp="1" noChangeArrowheads="1"/>
          </p:cNvSpPr>
          <p:nvPr>
            <p:ph type="body" sz="half" idx="1"/>
          </p:nvPr>
        </p:nvSpPr>
        <p:spPr>
          <a:xfrm>
            <a:off x="308610" y="1295400"/>
            <a:ext cx="11452860" cy="5402580"/>
          </a:xfrm>
        </p:spPr>
        <p:txBody>
          <a:bodyPr>
            <a:normAutofit fontScale="77500" lnSpcReduction="20000"/>
          </a:bodyPr>
          <a:lstStyle/>
          <a:p>
            <a:r>
              <a:rPr lang="en-US" sz="1900" dirty="0"/>
              <a:t>Word of the French alliance won’t hit US until spring of </a:t>
            </a:r>
            <a:r>
              <a:rPr lang="en-US" sz="1900" dirty="0" smtClean="0"/>
              <a:t>1778</a:t>
            </a:r>
          </a:p>
          <a:p>
            <a:endParaRPr lang="en-US" altLang="en-US" sz="1900" dirty="0" smtClean="0">
              <a:solidFill>
                <a:schemeClr val="tx1"/>
              </a:solidFill>
            </a:endParaRPr>
          </a:p>
          <a:p>
            <a:pPr eaLnBrk="1" hangingPunct="1"/>
            <a:r>
              <a:rPr lang="en-US" altLang="en-US" sz="1900" dirty="0" smtClean="0">
                <a:solidFill>
                  <a:schemeClr val="tx1"/>
                </a:solidFill>
              </a:rPr>
              <a:t>Washington lead </a:t>
            </a:r>
            <a:r>
              <a:rPr lang="en-US" altLang="en-US" sz="1900" dirty="0">
                <a:solidFill>
                  <a:schemeClr val="tx1"/>
                </a:solidFill>
              </a:rPr>
              <a:t>Patriot </a:t>
            </a:r>
            <a:r>
              <a:rPr lang="en-US" altLang="en-US" sz="1900" dirty="0" smtClean="0">
                <a:solidFill>
                  <a:schemeClr val="tx1"/>
                </a:solidFill>
              </a:rPr>
              <a:t>troops </a:t>
            </a:r>
            <a:r>
              <a:rPr lang="en-US" altLang="en-US" sz="1900" dirty="0">
                <a:solidFill>
                  <a:schemeClr val="tx1"/>
                </a:solidFill>
              </a:rPr>
              <a:t>to Valley Forge during the winter of </a:t>
            </a:r>
            <a:r>
              <a:rPr lang="en-US" altLang="en-US" sz="1900" dirty="0" smtClean="0">
                <a:solidFill>
                  <a:schemeClr val="tx1"/>
                </a:solidFill>
              </a:rPr>
              <a:t>1777-78</a:t>
            </a:r>
          </a:p>
          <a:p>
            <a:pPr eaLnBrk="1" hangingPunct="1"/>
            <a:endParaRPr lang="en-US" altLang="en-US" sz="1900" dirty="0">
              <a:solidFill>
                <a:schemeClr val="tx1"/>
              </a:solidFill>
            </a:endParaRPr>
          </a:p>
          <a:p>
            <a:pPr eaLnBrk="1" hangingPunct="1"/>
            <a:r>
              <a:rPr lang="en-US" altLang="en-US" sz="1900" dirty="0">
                <a:solidFill>
                  <a:schemeClr val="tx1"/>
                </a:solidFill>
              </a:rPr>
              <a:t>It was a miserable winter, very cold and </a:t>
            </a:r>
            <a:r>
              <a:rPr lang="en-US" altLang="en-US" sz="1900" dirty="0" smtClean="0">
                <a:solidFill>
                  <a:schemeClr val="tx1"/>
                </a:solidFill>
              </a:rPr>
              <a:t>snowy</a:t>
            </a:r>
          </a:p>
          <a:p>
            <a:pPr eaLnBrk="1" hangingPunct="1"/>
            <a:endParaRPr lang="en-US" altLang="en-US" sz="1900" dirty="0">
              <a:solidFill>
                <a:schemeClr val="tx1"/>
              </a:solidFill>
            </a:endParaRPr>
          </a:p>
          <a:p>
            <a:pPr eaLnBrk="1" hangingPunct="1"/>
            <a:r>
              <a:rPr lang="en-US" altLang="en-US" sz="1900" dirty="0">
                <a:solidFill>
                  <a:schemeClr val="tx1"/>
                </a:solidFill>
              </a:rPr>
              <a:t>The troops had little food, clothing, and </a:t>
            </a:r>
            <a:r>
              <a:rPr lang="en-US" altLang="en-US" sz="1900" dirty="0" smtClean="0">
                <a:solidFill>
                  <a:schemeClr val="tx1"/>
                </a:solidFill>
              </a:rPr>
              <a:t>supplies</a:t>
            </a:r>
          </a:p>
          <a:p>
            <a:pPr eaLnBrk="1" hangingPunct="1"/>
            <a:endParaRPr lang="en-US" altLang="en-US" sz="1900" dirty="0">
              <a:solidFill>
                <a:schemeClr val="tx1"/>
              </a:solidFill>
            </a:endParaRPr>
          </a:p>
          <a:p>
            <a:pPr eaLnBrk="1" hangingPunct="1"/>
            <a:r>
              <a:rPr lang="en-US" altLang="en-US" sz="1900" dirty="0" smtClean="0">
                <a:solidFill>
                  <a:schemeClr val="tx1"/>
                </a:solidFill>
              </a:rPr>
              <a:t>During </a:t>
            </a:r>
            <a:r>
              <a:rPr lang="en-US" altLang="en-US" sz="1900" dirty="0">
                <a:solidFill>
                  <a:schemeClr val="tx1"/>
                </a:solidFill>
              </a:rPr>
              <a:t>this time, Washington read Thomas Paine’s books “</a:t>
            </a:r>
            <a:r>
              <a:rPr lang="en-US" altLang="en-US" sz="1900" i="1" dirty="0">
                <a:solidFill>
                  <a:schemeClr val="tx1"/>
                </a:solidFill>
              </a:rPr>
              <a:t>Common Sense”</a:t>
            </a:r>
            <a:r>
              <a:rPr lang="en-US" altLang="en-US" sz="1900" dirty="0">
                <a:solidFill>
                  <a:schemeClr val="tx1"/>
                </a:solidFill>
              </a:rPr>
              <a:t> and </a:t>
            </a:r>
            <a:r>
              <a:rPr lang="en-US" altLang="en-US" sz="1900" i="1" dirty="0">
                <a:solidFill>
                  <a:schemeClr val="tx1"/>
                </a:solidFill>
              </a:rPr>
              <a:t>“The Crisis</a:t>
            </a:r>
            <a:r>
              <a:rPr lang="en-US" altLang="en-US" sz="1900" i="1" dirty="0" smtClean="0">
                <a:solidFill>
                  <a:schemeClr val="tx1"/>
                </a:solidFill>
              </a:rPr>
              <a:t>”</a:t>
            </a:r>
          </a:p>
          <a:p>
            <a:pPr eaLnBrk="1" hangingPunct="1"/>
            <a:endParaRPr lang="en-US" sz="1900" dirty="0"/>
          </a:p>
          <a:p>
            <a:pPr lvl="1"/>
            <a:r>
              <a:rPr lang="en-US" sz="1900" dirty="0" smtClean="0"/>
              <a:t>Washington’s </a:t>
            </a:r>
            <a:r>
              <a:rPr lang="en-US" sz="1900" dirty="0"/>
              <a:t>greatest </a:t>
            </a:r>
            <a:r>
              <a:rPr lang="en-US" sz="1900" dirty="0" smtClean="0"/>
              <a:t>challenge was just keeping the army united and Alive</a:t>
            </a:r>
            <a:endParaRPr lang="en-US" sz="1900" dirty="0"/>
          </a:p>
          <a:p>
            <a:pPr lvl="3"/>
            <a:r>
              <a:rPr lang="en-US" sz="1900" dirty="0" smtClean="0"/>
              <a:t>Many </a:t>
            </a:r>
            <a:r>
              <a:rPr lang="en-US" sz="1900" dirty="0"/>
              <a:t>men </a:t>
            </a:r>
            <a:r>
              <a:rPr lang="en-US" sz="1900" b="1" i="1" u="sng" dirty="0">
                <a:effectLst>
                  <a:outerShdw blurRad="38100" dist="38100" dir="2700000" algn="tl">
                    <a:srgbClr val="000000">
                      <a:alpha val="43137"/>
                    </a:srgbClr>
                  </a:outerShdw>
                </a:effectLst>
              </a:rPr>
              <a:t>deserted</a:t>
            </a:r>
            <a:r>
              <a:rPr lang="en-US" sz="1900" dirty="0"/>
              <a:t>, or left w/o permission</a:t>
            </a:r>
          </a:p>
          <a:p>
            <a:pPr lvl="3"/>
            <a:r>
              <a:rPr lang="en-US" sz="1900" dirty="0" smtClean="0"/>
              <a:t>The </a:t>
            </a:r>
            <a:r>
              <a:rPr lang="en-US" sz="1900" dirty="0"/>
              <a:t>army was falling apart</a:t>
            </a:r>
          </a:p>
          <a:p>
            <a:pPr lvl="1"/>
            <a:r>
              <a:rPr lang="en-US" sz="1900" dirty="0"/>
              <a:t>Somehow </a:t>
            </a:r>
            <a:r>
              <a:rPr lang="en-US" sz="1900" dirty="0" smtClean="0"/>
              <a:t>survived, but </a:t>
            </a:r>
            <a:r>
              <a:rPr lang="en-US" sz="1900" dirty="0" smtClean="0">
                <a:solidFill>
                  <a:schemeClr val="tx1"/>
                </a:solidFill>
              </a:rPr>
              <a:t>b</a:t>
            </a:r>
            <a:r>
              <a:rPr lang="en-US" altLang="en-US" sz="1900" dirty="0" smtClean="0">
                <a:solidFill>
                  <a:schemeClr val="tx1"/>
                </a:solidFill>
              </a:rPr>
              <a:t>y </a:t>
            </a:r>
            <a:r>
              <a:rPr lang="en-US" altLang="en-US" sz="1900" dirty="0">
                <a:solidFill>
                  <a:schemeClr val="tx1"/>
                </a:solidFill>
              </a:rPr>
              <a:t>spring, ¼ were dead</a:t>
            </a:r>
          </a:p>
          <a:p>
            <a:pPr lvl="1"/>
            <a:endParaRPr lang="en-US" sz="1900" dirty="0"/>
          </a:p>
          <a:p>
            <a:r>
              <a:rPr lang="en-US" sz="1900" dirty="0" smtClean="0"/>
              <a:t>April </a:t>
            </a:r>
            <a:r>
              <a:rPr lang="en-US" sz="1900" dirty="0"/>
              <a:t>1778- word hits US of France’s alliance</a:t>
            </a:r>
          </a:p>
          <a:p>
            <a:pPr lvl="1"/>
            <a:r>
              <a:rPr lang="en-US" sz="1900" dirty="0"/>
              <a:t>Spirits skyrocket</a:t>
            </a:r>
            <a:r>
              <a:rPr lang="en-US" sz="1900" dirty="0" smtClean="0"/>
              <a:t>!</a:t>
            </a:r>
          </a:p>
          <a:p>
            <a:pPr lvl="1"/>
            <a:endParaRPr lang="en-US" altLang="en-US" sz="2800" dirty="0">
              <a:solidFill>
                <a:schemeClr val="tx1"/>
              </a:solidFill>
            </a:endParaRPr>
          </a:p>
        </p:txBody>
      </p:sp>
    </p:spTree>
    <p:extLst>
      <p:ext uri="{BB962C8B-B14F-4D97-AF65-F5344CB8AC3E}">
        <p14:creationId xmlns:p14="http://schemas.microsoft.com/office/powerpoint/2010/main" val="1358447815"/>
      </p:ext>
    </p:extLst>
  </p:cSld>
  <p:clrMapOvr>
    <a:masterClrMapping/>
  </p:clrMapOvr>
  <p:transition>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9706" y="1392174"/>
            <a:ext cx="7729728" cy="5214366"/>
          </a:xfrm>
        </p:spPr>
        <p:txBody>
          <a:bodyPr>
            <a:noAutofit/>
          </a:bodyPr>
          <a:lstStyle/>
          <a:p>
            <a:r>
              <a:rPr lang="en-US" sz="3200" dirty="0" smtClean="0"/>
              <a:t>IN YOUR GROUP COMPLETE THE FOLLOWING SECTIONS OF YOUR NEWSPAPER LABELED:</a:t>
            </a:r>
          </a:p>
          <a:p>
            <a:endParaRPr lang="en-US" sz="3200" dirty="0"/>
          </a:p>
          <a:p>
            <a:r>
              <a:rPr lang="en-US" sz="3200" dirty="0" smtClean="0"/>
              <a:t>“</a:t>
            </a:r>
            <a:r>
              <a:rPr lang="en-US" sz="3000" dirty="0" smtClean="0"/>
              <a:t>Colonial troops win key battles”</a:t>
            </a:r>
          </a:p>
          <a:p>
            <a:r>
              <a:rPr lang="en-US" sz="3000" dirty="0" smtClean="0"/>
              <a:t>“Foreign aid enables Continental Army to defeat redcoats”</a:t>
            </a:r>
          </a:p>
          <a:p>
            <a:r>
              <a:rPr lang="en-US" sz="3000" dirty="0" smtClean="0"/>
              <a:t>“A long cold winter”</a:t>
            </a:r>
          </a:p>
          <a:p>
            <a:endParaRPr lang="en-US" sz="3200" dirty="0" smtClean="0"/>
          </a:p>
        </p:txBody>
      </p:sp>
    </p:spTree>
    <p:extLst>
      <p:ext uri="{BB962C8B-B14F-4D97-AF65-F5344CB8AC3E}">
        <p14:creationId xmlns:p14="http://schemas.microsoft.com/office/powerpoint/2010/main" val="85218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153162"/>
            <a:ext cx="7729728" cy="1188720"/>
          </a:xfrm>
        </p:spPr>
        <p:txBody>
          <a:bodyPr/>
          <a:lstStyle/>
          <a:p>
            <a:r>
              <a:rPr lang="en-US" dirty="0" smtClean="0"/>
              <a:t>Struggles in the South</a:t>
            </a:r>
            <a:endParaRPr lang="en-US" dirty="0"/>
          </a:p>
        </p:txBody>
      </p:sp>
      <p:sp>
        <p:nvSpPr>
          <p:cNvPr id="4" name="Content Placeholder 3"/>
          <p:cNvSpPr>
            <a:spLocks noGrp="1"/>
          </p:cNvSpPr>
          <p:nvPr>
            <p:ph sz="quarter" idx="2"/>
          </p:nvPr>
        </p:nvSpPr>
        <p:spPr>
          <a:xfrm>
            <a:off x="4137660" y="1589567"/>
            <a:ext cx="7863839" cy="4845523"/>
          </a:xfrm>
        </p:spPr>
        <p:txBody>
          <a:bodyPr>
            <a:normAutofit/>
          </a:bodyPr>
          <a:lstStyle/>
          <a:p>
            <a:r>
              <a:rPr lang="en-US" dirty="0" smtClean="0"/>
              <a:t>In early years, colonists won many battles in south</a:t>
            </a:r>
          </a:p>
          <a:p>
            <a:pPr lvl="1"/>
            <a:r>
              <a:rPr lang="en-US" dirty="0" smtClean="0"/>
              <a:t>Crushed Loyalist militia at Battle of Moore’s Creek  (Wilmington)</a:t>
            </a:r>
          </a:p>
          <a:p>
            <a:pPr lvl="1"/>
            <a:r>
              <a:rPr lang="en-US" dirty="0" smtClean="0"/>
              <a:t>Saved Charles Town too</a:t>
            </a:r>
          </a:p>
          <a:p>
            <a:pPr lvl="1"/>
            <a:r>
              <a:rPr lang="en-US" dirty="0" smtClean="0"/>
              <a:t>British couldn’t gain control of the south and encouraged North Carolinians to fight for independence. </a:t>
            </a:r>
          </a:p>
          <a:p>
            <a:pPr marL="0" indent="0">
              <a:buNone/>
            </a:pPr>
            <a:r>
              <a:rPr lang="en-US" dirty="0" smtClean="0"/>
              <a:t> Brits underestimated Americans</a:t>
            </a:r>
          </a:p>
          <a:p>
            <a:pPr lvl="1"/>
            <a:r>
              <a:rPr lang="en-US" dirty="0" smtClean="0"/>
              <a:t>Changed their strategy</a:t>
            </a:r>
          </a:p>
          <a:p>
            <a:pPr lvl="2"/>
            <a:r>
              <a:rPr lang="en-US" dirty="0" smtClean="0"/>
              <a:t>Hard-hitting offensive</a:t>
            </a:r>
          </a:p>
          <a:p>
            <a:pPr lvl="2"/>
            <a:r>
              <a:rPr lang="en-US" dirty="0" smtClean="0"/>
              <a:t>Concentrated their efforts in south</a:t>
            </a:r>
          </a:p>
          <a:p>
            <a:pPr lvl="3"/>
            <a:r>
              <a:rPr lang="en-US" dirty="0" smtClean="0"/>
              <a:t>More loyalist support</a:t>
            </a:r>
          </a:p>
          <a:p>
            <a:pPr lvl="3"/>
            <a:r>
              <a:rPr lang="en-US" dirty="0" smtClean="0"/>
              <a:t>Major cities were port cities</a:t>
            </a:r>
          </a:p>
          <a:p>
            <a:pPr lvl="4"/>
            <a:r>
              <a:rPr lang="en-US" dirty="0" smtClean="0"/>
              <a:t>Use British navy to assist</a:t>
            </a:r>
          </a:p>
          <a:p>
            <a:r>
              <a:rPr lang="en-US" dirty="0" smtClean="0"/>
              <a:t>Strategy works!</a:t>
            </a:r>
            <a:endParaRPr lang="en-US" dirty="0"/>
          </a:p>
        </p:txBody>
      </p:sp>
      <p:pic>
        <p:nvPicPr>
          <p:cNvPr id="6146" name="Picture 2" descr="http://www.timharman.com/images/moorescreek_blog_005.jpg">
            <a:hlinkClick r:id="rId3"/>
          </p:cNvPr>
          <p:cNvPicPr>
            <a:picLocks noChangeAspect="1" noChangeArrowheads="1"/>
          </p:cNvPicPr>
          <p:nvPr/>
        </p:nvPicPr>
        <p:blipFill>
          <a:blip r:embed="rId4" cstate="print"/>
          <a:srcRect/>
          <a:stretch>
            <a:fillRect/>
          </a:stretch>
        </p:blipFill>
        <p:spPr bwMode="auto">
          <a:xfrm>
            <a:off x="358141" y="1589567"/>
            <a:ext cx="3448049" cy="2943456"/>
          </a:xfrm>
          <a:prstGeom prst="rect">
            <a:avLst/>
          </a:prstGeom>
          <a:noFill/>
        </p:spPr>
      </p:pic>
    </p:spTree>
    <p:extLst>
      <p:ext uri="{BB962C8B-B14F-4D97-AF65-F5344CB8AC3E}">
        <p14:creationId xmlns:p14="http://schemas.microsoft.com/office/powerpoint/2010/main" val="42163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down)">
                                      <p:cBhvr>
                                        <p:cTn id="36" dur="500"/>
                                        <p:tgtEl>
                                          <p:spTgt spid="4">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down)">
                                      <p:cBhvr>
                                        <p:cTn id="39" dur="500"/>
                                        <p:tgtEl>
                                          <p:spTgt spid="4">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down)">
                                      <p:cBhvr>
                                        <p:cTn id="45" dur="500"/>
                                        <p:tgtEl>
                                          <p:spTgt spid="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wipe(down)">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26" y="256032"/>
            <a:ext cx="7729728" cy="1188720"/>
          </a:xfrm>
        </p:spPr>
        <p:txBody>
          <a:bodyPr/>
          <a:lstStyle/>
          <a:p>
            <a:r>
              <a:rPr lang="en-US" dirty="0" smtClean="0"/>
              <a:t>Patriot Victories in the Carolinas</a:t>
            </a:r>
            <a:endParaRPr lang="en-US" dirty="0"/>
          </a:p>
        </p:txBody>
      </p:sp>
      <p:sp>
        <p:nvSpPr>
          <p:cNvPr id="4" name="Content Placeholder 3"/>
          <p:cNvSpPr>
            <a:spLocks noGrp="1"/>
          </p:cNvSpPr>
          <p:nvPr>
            <p:ph sz="quarter" idx="1"/>
          </p:nvPr>
        </p:nvSpPr>
        <p:spPr>
          <a:xfrm>
            <a:off x="411480" y="1589567"/>
            <a:ext cx="11372850" cy="5268433"/>
          </a:xfrm>
        </p:spPr>
        <p:txBody>
          <a:bodyPr>
            <a:normAutofit/>
          </a:bodyPr>
          <a:lstStyle/>
          <a:p>
            <a:pPr lvl="1"/>
            <a:r>
              <a:rPr lang="en-US" sz="2000" dirty="0" smtClean="0">
                <a:solidFill>
                  <a:schemeClr val="tx1"/>
                </a:solidFill>
              </a:rPr>
              <a:t>Cornwallis Moves the </a:t>
            </a:r>
            <a:r>
              <a:rPr lang="en-US" sz="2000" dirty="0" err="1" smtClean="0">
                <a:solidFill>
                  <a:schemeClr val="tx1"/>
                </a:solidFill>
              </a:rPr>
              <a:t>british</a:t>
            </a:r>
            <a:r>
              <a:rPr lang="en-US" sz="2000" dirty="0" smtClean="0">
                <a:solidFill>
                  <a:schemeClr val="tx1"/>
                </a:solidFill>
              </a:rPr>
              <a:t> army north through NC</a:t>
            </a:r>
          </a:p>
          <a:p>
            <a:r>
              <a:rPr lang="en-US" sz="2000" dirty="0" smtClean="0">
                <a:solidFill>
                  <a:schemeClr val="tx1"/>
                </a:solidFill>
              </a:rPr>
              <a:t>Sept. 1780- @ </a:t>
            </a:r>
            <a:r>
              <a:rPr lang="en-US" sz="2000" dirty="0" smtClean="0">
                <a:solidFill>
                  <a:schemeClr val="tx1"/>
                </a:solidFill>
                <a:hlinkClick r:id="rId3"/>
              </a:rPr>
              <a:t>Battle of King’s Mountain</a:t>
            </a:r>
            <a:endParaRPr lang="en-US" sz="2000" dirty="0" smtClean="0">
              <a:solidFill>
                <a:schemeClr val="tx1"/>
              </a:solidFill>
            </a:endParaRPr>
          </a:p>
          <a:p>
            <a:pPr lvl="1"/>
            <a:r>
              <a:rPr lang="en-US" sz="2000" dirty="0" smtClean="0">
                <a:solidFill>
                  <a:schemeClr val="tx1"/>
                </a:solidFill>
              </a:rPr>
              <a:t>Brit officer &amp; 1,000 Loyalists try to defend it</a:t>
            </a:r>
          </a:p>
          <a:p>
            <a:pPr lvl="1"/>
            <a:r>
              <a:rPr lang="en-US" sz="2000" dirty="0" smtClean="0">
                <a:solidFill>
                  <a:schemeClr val="tx1"/>
                </a:solidFill>
              </a:rPr>
              <a:t>Patriots attack </a:t>
            </a:r>
          </a:p>
          <a:p>
            <a:pPr lvl="2"/>
            <a:r>
              <a:rPr lang="en-US" sz="2000" dirty="0" smtClean="0">
                <a:solidFill>
                  <a:schemeClr val="tx1"/>
                </a:solidFill>
                <a:effectLst>
                  <a:outerShdw blurRad="38100" dist="38100" dir="2700000" algn="tl">
                    <a:srgbClr val="000000">
                      <a:alpha val="43137"/>
                    </a:srgbClr>
                  </a:outerShdw>
                </a:effectLst>
              </a:rPr>
              <a:t>Force British retreat  out of NC backcountry</a:t>
            </a:r>
          </a:p>
          <a:p>
            <a:pPr lvl="2"/>
            <a:r>
              <a:rPr lang="en-US" sz="2000" dirty="0" smtClean="0">
                <a:solidFill>
                  <a:schemeClr val="tx1"/>
                </a:solidFill>
              </a:rPr>
              <a:t>Victory brings new support for Colonials</a:t>
            </a:r>
          </a:p>
          <a:p>
            <a:r>
              <a:rPr lang="en-US" sz="2000" dirty="0" smtClean="0">
                <a:solidFill>
                  <a:schemeClr val="tx1"/>
                </a:solidFill>
              </a:rPr>
              <a:t>Jan 1781- Colonials under Gen. Daniel Morgan defeat Brits @ </a:t>
            </a:r>
            <a:r>
              <a:rPr lang="en-US" sz="2000" dirty="0" smtClean="0">
                <a:solidFill>
                  <a:schemeClr val="tx1"/>
                </a:solidFill>
                <a:hlinkClick r:id="rId4"/>
              </a:rPr>
              <a:t>Battle of Cowpens</a:t>
            </a:r>
            <a:r>
              <a:rPr lang="en-US" sz="2000" dirty="0" smtClean="0">
                <a:solidFill>
                  <a:schemeClr val="tx1"/>
                </a:solidFill>
              </a:rPr>
              <a:t>, SC</a:t>
            </a:r>
          </a:p>
          <a:p>
            <a:r>
              <a:rPr lang="en-US" sz="2000" dirty="0" smtClean="0">
                <a:solidFill>
                  <a:schemeClr val="tx1"/>
                </a:solidFill>
              </a:rPr>
              <a:t>Reunite March 1781- to take on Cornwallis at the </a:t>
            </a:r>
            <a:r>
              <a:rPr lang="en-US" sz="2000" dirty="0" smtClean="0">
                <a:solidFill>
                  <a:schemeClr val="tx1"/>
                </a:solidFill>
                <a:hlinkClick r:id="rId5"/>
              </a:rPr>
              <a:t>Battle of Guilford Courthouse </a:t>
            </a:r>
            <a:endParaRPr lang="en-US" sz="2000" dirty="0" smtClean="0">
              <a:solidFill>
                <a:schemeClr val="tx1"/>
              </a:solidFill>
            </a:endParaRPr>
          </a:p>
          <a:p>
            <a:pPr lvl="1"/>
            <a:r>
              <a:rPr lang="en-US" sz="2000" dirty="0" smtClean="0">
                <a:solidFill>
                  <a:schemeClr val="tx1"/>
                </a:solidFill>
              </a:rPr>
              <a:t>Present-day Greensboro, NC</a:t>
            </a:r>
          </a:p>
          <a:p>
            <a:pPr lvl="1"/>
            <a:r>
              <a:rPr lang="en-US" sz="2000" dirty="0" smtClean="0">
                <a:solidFill>
                  <a:schemeClr val="tx1"/>
                </a:solidFill>
              </a:rPr>
              <a:t>Colonials forced to retreat, but…</a:t>
            </a:r>
          </a:p>
          <a:p>
            <a:pPr lvl="1"/>
            <a:r>
              <a:rPr lang="en-US" sz="2000" dirty="0" smtClean="0">
                <a:solidFill>
                  <a:schemeClr val="tx1"/>
                </a:solidFill>
                <a:effectLst>
                  <a:outerShdw blurRad="38100" dist="38100" dir="2700000" algn="tl">
                    <a:srgbClr val="000000">
                      <a:alpha val="43137"/>
                    </a:srgbClr>
                  </a:outerShdw>
                </a:effectLst>
              </a:rPr>
              <a:t>Losses so severe for Brits, Cornwallis forced to leave the Carolinas</a:t>
            </a:r>
          </a:p>
          <a:p>
            <a:endParaRPr lang="en-US" dirty="0"/>
          </a:p>
        </p:txBody>
      </p:sp>
    </p:spTree>
    <p:extLst>
      <p:ext uri="{BB962C8B-B14F-4D97-AF65-F5344CB8AC3E}">
        <p14:creationId xmlns:p14="http://schemas.microsoft.com/office/powerpoint/2010/main" val="8220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down)">
                                      <p:cBhvr>
                                        <p:cTn id="40" dur="500"/>
                                        <p:tgtEl>
                                          <p:spTgt spid="4">
                                            <p:txEl>
                                              <p:pRg st="7" end="7"/>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down)">
                                      <p:cBhvr>
                                        <p:cTn id="43" dur="500"/>
                                        <p:tgtEl>
                                          <p:spTgt spid="4">
                                            <p:txEl>
                                              <p:pRg st="8" end="8"/>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wipe(down)">
                                      <p:cBhvr>
                                        <p:cTn id="46" dur="500"/>
                                        <p:tgtEl>
                                          <p:spTgt spid="4">
                                            <p:txEl>
                                              <p:pRg st="9" end="9"/>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wipe(down)">
                                      <p:cBhvr>
                                        <p:cTn id="4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438468"/>
            <a:ext cx="8229600" cy="944563"/>
          </a:xfrm>
        </p:spPr>
        <p:txBody>
          <a:bodyPr/>
          <a:lstStyle/>
          <a:p>
            <a:pPr eaLnBrk="1" hangingPunct="1"/>
            <a:r>
              <a:rPr lang="en-US" altLang="en-US" dirty="0" smtClean="0">
                <a:solidFill>
                  <a:srgbClr val="FF0000"/>
                </a:solidFill>
              </a:rPr>
              <a:t>The </a:t>
            </a:r>
            <a:r>
              <a:rPr lang="en-US" altLang="en-US" b="1" u="sng" dirty="0" smtClean="0">
                <a:solidFill>
                  <a:srgbClr val="FF0000"/>
                </a:solidFill>
              </a:rPr>
              <a:t>Battle at Yorktown </a:t>
            </a:r>
            <a:r>
              <a:rPr lang="en-US" altLang="en-US" dirty="0" smtClean="0">
                <a:solidFill>
                  <a:srgbClr val="FF0000"/>
                </a:solidFill>
              </a:rPr>
              <a:t>in </a:t>
            </a:r>
            <a:r>
              <a:rPr lang="en-US" altLang="en-US" b="1" u="sng" dirty="0" smtClean="0">
                <a:solidFill>
                  <a:srgbClr val="FF0000"/>
                </a:solidFill>
              </a:rPr>
              <a:t>1781</a:t>
            </a:r>
          </a:p>
        </p:txBody>
      </p:sp>
      <p:sp>
        <p:nvSpPr>
          <p:cNvPr id="138243" name="Rectangle 3"/>
          <p:cNvSpPr>
            <a:spLocks noGrp="1" noChangeArrowheads="1"/>
          </p:cNvSpPr>
          <p:nvPr>
            <p:ph type="body" sz="half" idx="1"/>
          </p:nvPr>
        </p:nvSpPr>
        <p:spPr>
          <a:xfrm>
            <a:off x="1524000" y="1383031"/>
            <a:ext cx="9144000" cy="4983163"/>
          </a:xfrm>
        </p:spPr>
        <p:txBody>
          <a:bodyPr/>
          <a:lstStyle/>
          <a:p>
            <a:pPr eaLnBrk="1" hangingPunct="1"/>
            <a:r>
              <a:rPr lang="en-US" altLang="en-US" sz="2800" dirty="0">
                <a:solidFill>
                  <a:schemeClr val="tx1"/>
                </a:solidFill>
              </a:rPr>
              <a:t>Was a big one for the Americans</a:t>
            </a:r>
          </a:p>
          <a:p>
            <a:pPr eaLnBrk="1" hangingPunct="1"/>
            <a:r>
              <a:rPr lang="en-US" altLang="en-US" sz="2800" dirty="0">
                <a:solidFill>
                  <a:schemeClr val="tx1"/>
                </a:solidFill>
              </a:rPr>
              <a:t>They traveled over 200 miles in 15 days</a:t>
            </a:r>
          </a:p>
          <a:p>
            <a:pPr eaLnBrk="1" hangingPunct="1"/>
            <a:r>
              <a:rPr lang="en-US" altLang="en-US" sz="2800" dirty="0">
                <a:solidFill>
                  <a:srgbClr val="FF0000"/>
                </a:solidFill>
              </a:rPr>
              <a:t>They met General Cornwallis &amp; the British troops in </a:t>
            </a:r>
            <a:r>
              <a:rPr lang="en-US" altLang="en-US" sz="2800" u="sng" dirty="0">
                <a:solidFill>
                  <a:srgbClr val="FF0000"/>
                </a:solidFill>
              </a:rPr>
              <a:t>Virginia</a:t>
            </a:r>
          </a:p>
          <a:p>
            <a:pPr eaLnBrk="1" hangingPunct="1"/>
            <a:r>
              <a:rPr lang="en-US" altLang="en-US" sz="2800" dirty="0">
                <a:solidFill>
                  <a:srgbClr val="FF0000"/>
                </a:solidFill>
              </a:rPr>
              <a:t>3 sets of troops were used to close in on the redcoats at </a:t>
            </a:r>
            <a:r>
              <a:rPr lang="en-US" altLang="en-US" sz="2800" u="sng" dirty="0">
                <a:solidFill>
                  <a:srgbClr val="FF0000"/>
                </a:solidFill>
              </a:rPr>
              <a:t>Yorktown</a:t>
            </a:r>
          </a:p>
          <a:p>
            <a:pPr eaLnBrk="1" hangingPunct="1"/>
            <a:r>
              <a:rPr lang="en-US" altLang="en-US" sz="2800" dirty="0">
                <a:solidFill>
                  <a:srgbClr val="FF0000"/>
                </a:solidFill>
              </a:rPr>
              <a:t>The British were confused, low on supplies and many were sick</a:t>
            </a:r>
          </a:p>
          <a:p>
            <a:pPr eaLnBrk="1" hangingPunct="1"/>
            <a:endParaRPr lang="en-US" altLang="en-US" sz="2800" dirty="0"/>
          </a:p>
          <a:p>
            <a:pPr eaLnBrk="1" hangingPunct="1">
              <a:buFontTx/>
              <a:buNone/>
            </a:pPr>
            <a:endParaRPr lang="en-US" altLang="en-US" sz="2800" dirty="0"/>
          </a:p>
        </p:txBody>
      </p:sp>
      <p:pic>
        <p:nvPicPr>
          <p:cNvPr id="13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020" y="4711766"/>
            <a:ext cx="3359786" cy="21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554989"/>
      </p:ext>
    </p:extLst>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325880" y="76200"/>
            <a:ext cx="8884920" cy="1143000"/>
          </a:xfrm>
        </p:spPr>
        <p:txBody>
          <a:bodyPr>
            <a:normAutofit fontScale="90000"/>
          </a:bodyPr>
          <a:lstStyle/>
          <a:p>
            <a:pPr eaLnBrk="1" hangingPunct="1"/>
            <a:r>
              <a:rPr lang="en-US" altLang="en-US" sz="4400" dirty="0">
                <a:solidFill>
                  <a:srgbClr val="FF0000"/>
                </a:solidFill>
              </a:rPr>
              <a:t>Surrender at Yorktown</a:t>
            </a:r>
            <a:r>
              <a:rPr lang="en-US" altLang="en-US" sz="6000" dirty="0">
                <a:solidFill>
                  <a:srgbClr val="FF0000"/>
                </a:solidFill>
              </a:rPr>
              <a:t>!!</a:t>
            </a:r>
          </a:p>
        </p:txBody>
      </p:sp>
      <p:sp>
        <p:nvSpPr>
          <p:cNvPr id="90115" name="Rectangle 3"/>
          <p:cNvSpPr>
            <a:spLocks noGrp="1" noChangeArrowheads="1"/>
          </p:cNvSpPr>
          <p:nvPr>
            <p:ph type="body" idx="1"/>
          </p:nvPr>
        </p:nvSpPr>
        <p:spPr>
          <a:xfrm>
            <a:off x="594360" y="1813560"/>
            <a:ext cx="6446520" cy="3124200"/>
          </a:xfrm>
        </p:spPr>
        <p:txBody>
          <a:bodyPr>
            <a:noAutofit/>
          </a:bodyPr>
          <a:lstStyle/>
          <a:p>
            <a:pPr eaLnBrk="1" hangingPunct="1">
              <a:defRPr/>
            </a:pPr>
            <a:r>
              <a:rPr lang="en-US" sz="2800" dirty="0">
                <a:solidFill>
                  <a:srgbClr val="FF0000"/>
                </a:solidFill>
              </a:rPr>
              <a:t>The Americans trapped Cornwallis on the peninsula</a:t>
            </a:r>
          </a:p>
          <a:p>
            <a:pPr eaLnBrk="1" hangingPunct="1">
              <a:defRPr/>
            </a:pPr>
            <a:r>
              <a:rPr lang="en-US" sz="2800" dirty="0">
                <a:solidFill>
                  <a:schemeClr val="tx1"/>
                </a:solidFill>
              </a:rPr>
              <a:t>He and his troops were surrounded on 3 sides by the Continental army</a:t>
            </a:r>
          </a:p>
          <a:p>
            <a:pPr eaLnBrk="1" hangingPunct="1">
              <a:defRPr/>
            </a:pPr>
            <a:r>
              <a:rPr lang="en-US" sz="2800" dirty="0">
                <a:solidFill>
                  <a:srgbClr val="FF0000"/>
                </a:solidFill>
              </a:rPr>
              <a:t>The French fleet arrives 6 hours before the British fleet and blocked his escape.</a:t>
            </a:r>
          </a:p>
          <a:p>
            <a:pPr eaLnBrk="1" hangingPunct="1">
              <a:defRPr/>
            </a:pPr>
            <a:r>
              <a:rPr lang="en-US" sz="2800" dirty="0">
                <a:solidFill>
                  <a:srgbClr val="FF0000"/>
                </a:solidFill>
              </a:rPr>
              <a:t>Cornwallis surrenders, and the war is </a:t>
            </a:r>
            <a:r>
              <a:rPr lang="en-US" sz="2800" dirty="0">
                <a:solidFill>
                  <a:srgbClr val="FF0000"/>
                </a:solidFill>
                <a:effectLst>
                  <a:outerShdw blurRad="38100" dist="38100" dir="2700000" algn="tl">
                    <a:srgbClr val="000000">
                      <a:alpha val="43137"/>
                    </a:srgbClr>
                  </a:outerShdw>
                </a:effectLst>
              </a:rPr>
              <a:t>OVER</a:t>
            </a:r>
            <a:r>
              <a:rPr lang="en-US" sz="2800" dirty="0">
                <a:solidFill>
                  <a:srgbClr val="FF0000"/>
                </a:solidFill>
              </a:rPr>
              <a:t>!</a:t>
            </a:r>
            <a:endParaRPr lang="en-US" sz="2800" dirty="0">
              <a:solidFill>
                <a:srgbClr val="FF0000"/>
              </a:solidFill>
              <a:latin typeface="Albertus Extra Bold" pitchFamily="34" charset="0"/>
            </a:endParaRPr>
          </a:p>
        </p:txBody>
      </p:sp>
      <p:pic>
        <p:nvPicPr>
          <p:cNvPr id="139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974" y="3729990"/>
            <a:ext cx="43894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6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1981200" y="76200"/>
            <a:ext cx="8229600" cy="1143000"/>
          </a:xfrm>
        </p:spPr>
        <p:txBody>
          <a:bodyPr/>
          <a:lstStyle/>
          <a:p>
            <a:r>
              <a:rPr lang="en-US" altLang="en-US" smtClean="0"/>
              <a:t>General Cornwallis surrenders to General Washington</a:t>
            </a:r>
          </a:p>
        </p:txBody>
      </p:sp>
      <p:sp>
        <p:nvSpPr>
          <p:cNvPr id="140291" name="Content Placeholder 2"/>
          <p:cNvSpPr>
            <a:spLocks noGrp="1"/>
          </p:cNvSpPr>
          <p:nvPr>
            <p:ph idx="1"/>
          </p:nvPr>
        </p:nvSpPr>
        <p:spPr/>
        <p:txBody>
          <a:bodyPr/>
          <a:lstStyle/>
          <a:p>
            <a:endParaRPr lang="en-US" altLang="en-US" smtClean="0"/>
          </a:p>
        </p:txBody>
      </p:sp>
      <p:pic>
        <p:nvPicPr>
          <p:cNvPr id="140292" name="Picture 2" descr="http://www.earlyamericanimages.com/larger/events2/pics/Cornwallis-Sur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2726"/>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25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76022"/>
            <a:ext cx="7729728" cy="1188720"/>
          </a:xfrm>
        </p:spPr>
        <p:txBody>
          <a:bodyPr/>
          <a:lstStyle/>
          <a:p>
            <a:r>
              <a:rPr lang="en-US" dirty="0" smtClean="0">
                <a:solidFill>
                  <a:srgbClr val="FF0000"/>
                </a:solidFill>
              </a:rPr>
              <a:t>Why the Americans Won</a:t>
            </a:r>
            <a:endParaRPr lang="en-US" dirty="0">
              <a:solidFill>
                <a:srgbClr val="FF0000"/>
              </a:solidFill>
            </a:endParaRPr>
          </a:p>
        </p:txBody>
      </p:sp>
      <p:pic>
        <p:nvPicPr>
          <p:cNvPr id="7" name="Picture 2" descr="http://4.bp.blogspot.com/-Pp8oaiReFPo/T_TMQJWN3eI/AAAAAAAAA9w/S4rQD4H0Dms/s1600/george_washington_revolution_ohp_poster-p228416856965236259tdad_380.jpg"/>
          <p:cNvPicPr>
            <a:picLocks noChangeAspect="1" noChangeArrowheads="1"/>
          </p:cNvPicPr>
          <p:nvPr/>
        </p:nvPicPr>
        <p:blipFill>
          <a:blip r:embed="rId3" cstate="print"/>
          <a:srcRect/>
          <a:stretch>
            <a:fillRect/>
          </a:stretch>
        </p:blipFill>
        <p:spPr bwMode="auto">
          <a:xfrm>
            <a:off x="6248400" y="1600200"/>
            <a:ext cx="5257800" cy="5257800"/>
          </a:xfrm>
          <a:prstGeom prst="rect">
            <a:avLst/>
          </a:prstGeom>
          <a:noFill/>
        </p:spPr>
      </p:pic>
      <p:sp>
        <p:nvSpPr>
          <p:cNvPr id="5" name="Content Placeholder 4"/>
          <p:cNvSpPr>
            <a:spLocks noGrp="1"/>
          </p:cNvSpPr>
          <p:nvPr>
            <p:ph sz="quarter" idx="1"/>
          </p:nvPr>
        </p:nvSpPr>
        <p:spPr>
          <a:xfrm>
            <a:off x="1070610" y="1589567"/>
            <a:ext cx="4876800" cy="5268433"/>
          </a:xfrm>
        </p:spPr>
        <p:txBody>
          <a:bodyPr>
            <a:normAutofit lnSpcReduction="10000"/>
          </a:bodyPr>
          <a:lstStyle/>
          <a:p>
            <a:r>
              <a:rPr lang="en-US" dirty="0" smtClean="0"/>
              <a:t>How did they manage to win?</a:t>
            </a:r>
          </a:p>
          <a:p>
            <a:r>
              <a:rPr lang="en-US" dirty="0" smtClean="0"/>
              <a:t>How defeat strongest military in world?</a:t>
            </a:r>
          </a:p>
          <a:p>
            <a:r>
              <a:rPr lang="en-US" dirty="0" smtClean="0">
                <a:solidFill>
                  <a:srgbClr val="FF0000"/>
                </a:solidFill>
              </a:rPr>
              <a:t>Patriots had several advantages…</a:t>
            </a:r>
          </a:p>
          <a:p>
            <a:pPr lvl="1"/>
            <a:r>
              <a:rPr lang="en-US" dirty="0" smtClean="0">
                <a:solidFill>
                  <a:srgbClr val="FF0000"/>
                </a:solidFill>
              </a:rPr>
              <a:t>Fought on own land</a:t>
            </a:r>
          </a:p>
          <a:p>
            <a:pPr lvl="1"/>
            <a:r>
              <a:rPr lang="en-US" dirty="0" smtClean="0">
                <a:solidFill>
                  <a:srgbClr val="FF0000"/>
                </a:solidFill>
              </a:rPr>
              <a:t>French and Spanish aid</a:t>
            </a:r>
          </a:p>
          <a:p>
            <a:pPr lvl="2"/>
            <a:r>
              <a:rPr lang="en-US" dirty="0" smtClean="0">
                <a:solidFill>
                  <a:srgbClr val="FF0000"/>
                </a:solidFill>
              </a:rPr>
              <a:t>Soldiers, navy, generals, $$$</a:t>
            </a:r>
          </a:p>
          <a:p>
            <a:pPr lvl="1"/>
            <a:r>
              <a:rPr lang="en-US" dirty="0" smtClean="0">
                <a:solidFill>
                  <a:srgbClr val="FF0000"/>
                </a:solidFill>
              </a:rPr>
              <a:t>Blocked Brit navy</a:t>
            </a:r>
          </a:p>
          <a:p>
            <a:pPr lvl="1"/>
            <a:r>
              <a:rPr lang="en-US" dirty="0" smtClean="0"/>
              <a:t>Brits could control cities, but not countryside</a:t>
            </a:r>
          </a:p>
          <a:p>
            <a:pPr lvl="2"/>
            <a:r>
              <a:rPr lang="en-US" dirty="0" smtClean="0"/>
              <a:t>Patriots knew terrain, and could hide easily</a:t>
            </a:r>
          </a:p>
          <a:p>
            <a:pPr lvl="1"/>
            <a:r>
              <a:rPr lang="en-US" dirty="0" smtClean="0"/>
              <a:t>Brave, impulsive generals</a:t>
            </a:r>
          </a:p>
          <a:p>
            <a:pPr lvl="1"/>
            <a:r>
              <a:rPr lang="en-US" dirty="0" smtClean="0">
                <a:solidFill>
                  <a:srgbClr val="FF0000"/>
                </a:solidFill>
              </a:rPr>
              <a:t>Most important…</a:t>
            </a:r>
          </a:p>
          <a:p>
            <a:pPr lvl="2"/>
            <a:r>
              <a:rPr lang="en-US" dirty="0" smtClean="0">
                <a:solidFill>
                  <a:srgbClr val="FF0000"/>
                </a:solidFill>
              </a:rPr>
              <a:t>It was the people’s cause</a:t>
            </a:r>
          </a:p>
          <a:p>
            <a:pPr lvl="2"/>
            <a:r>
              <a:rPr lang="en-US" dirty="0" smtClean="0">
                <a:solidFill>
                  <a:srgbClr val="FF0000"/>
                </a:solidFill>
              </a:rPr>
              <a:t>Had personal interest in outcome</a:t>
            </a:r>
          </a:p>
          <a:p>
            <a:pPr lvl="2"/>
            <a:r>
              <a:rPr lang="en-US" dirty="0" smtClean="0">
                <a:solidFill>
                  <a:srgbClr val="FF0000"/>
                </a:solidFill>
              </a:rPr>
              <a:t>Determination and spirit that could never be beaten</a:t>
            </a:r>
          </a:p>
          <a:p>
            <a:endParaRPr lang="en-US" dirty="0"/>
          </a:p>
        </p:txBody>
      </p:sp>
    </p:spTree>
    <p:extLst>
      <p:ext uri="{BB962C8B-B14F-4D97-AF65-F5344CB8AC3E}">
        <p14:creationId xmlns:p14="http://schemas.microsoft.com/office/powerpoint/2010/main" val="20498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down)">
                                      <p:cBhvr>
                                        <p:cTn id="29" dur="500"/>
                                        <p:tgtEl>
                                          <p:spTgt spid="5">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down)">
                                      <p:cBhvr>
                                        <p:cTn id="38" dur="500"/>
                                        <p:tgtEl>
                                          <p:spTgt spid="5">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down)">
                                      <p:cBhvr>
                                        <p:cTn id="41" dur="500"/>
                                        <p:tgtEl>
                                          <p:spTgt spid="5">
                                            <p:txEl>
                                              <p:pRg st="8" end="8"/>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wipe(down)">
                                      <p:cBhvr>
                                        <p:cTn id="44" dur="500"/>
                                        <p:tgtEl>
                                          <p:spTgt spid="5">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500"/>
                                        <p:tgtEl>
                                          <p:spTgt spid="5">
                                            <p:txEl>
                                              <p:pRg st="10" end="10"/>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wipe(down)">
                                      <p:cBhvr>
                                        <p:cTn id="50" dur="500"/>
                                        <p:tgtEl>
                                          <p:spTgt spid="5">
                                            <p:txEl>
                                              <p:pRg st="11" end="11"/>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Effect transition="in" filter="wipe(down)">
                                      <p:cBhvr>
                                        <p:cTn id="53" dur="500"/>
                                        <p:tgtEl>
                                          <p:spTgt spid="5">
                                            <p:txEl>
                                              <p:pRg st="12" end="12"/>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wipe(down)">
                                      <p:cBhvr>
                                        <p:cTn id="56"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2346960" y="316231"/>
            <a:ext cx="8229600" cy="944563"/>
          </a:xfrm>
        </p:spPr>
        <p:txBody>
          <a:bodyPr>
            <a:normAutofit/>
          </a:bodyPr>
          <a:lstStyle/>
          <a:p>
            <a:r>
              <a:rPr lang="en-US" altLang="en-US" sz="4000" dirty="0">
                <a:solidFill>
                  <a:srgbClr val="FF0000"/>
                </a:solidFill>
              </a:rPr>
              <a:t>The </a:t>
            </a:r>
            <a:r>
              <a:rPr lang="en-US" altLang="en-US" sz="4000" b="1" u="sng" dirty="0">
                <a:solidFill>
                  <a:srgbClr val="FF0000"/>
                </a:solidFill>
              </a:rPr>
              <a:t>Treaty of Paris 1783</a:t>
            </a:r>
            <a:endParaRPr lang="en-US" altLang="en-US" sz="4000" dirty="0">
              <a:solidFill>
                <a:srgbClr val="FF0000"/>
              </a:solidFill>
            </a:endParaRPr>
          </a:p>
        </p:txBody>
      </p:sp>
      <p:sp>
        <p:nvSpPr>
          <p:cNvPr id="142339" name="Text Placeholder 2"/>
          <p:cNvSpPr>
            <a:spLocks noGrp="1"/>
          </p:cNvSpPr>
          <p:nvPr>
            <p:ph type="body" sz="half" idx="1"/>
          </p:nvPr>
        </p:nvSpPr>
        <p:spPr>
          <a:xfrm>
            <a:off x="560070" y="1600200"/>
            <a:ext cx="6069330" cy="5029200"/>
          </a:xfrm>
        </p:spPr>
        <p:txBody>
          <a:bodyPr/>
          <a:lstStyle/>
          <a:p>
            <a:pPr eaLnBrk="1" hangingPunct="1">
              <a:lnSpc>
                <a:spcPct val="90000"/>
              </a:lnSpc>
            </a:pPr>
            <a:r>
              <a:rPr lang="en-US" altLang="en-US" dirty="0" smtClean="0">
                <a:solidFill>
                  <a:srgbClr val="FF0000"/>
                </a:solidFill>
              </a:rPr>
              <a:t>Ended the American Revolution</a:t>
            </a:r>
          </a:p>
          <a:p>
            <a:pPr eaLnBrk="1" hangingPunct="1">
              <a:lnSpc>
                <a:spcPct val="90000"/>
              </a:lnSpc>
            </a:pPr>
            <a:endParaRPr lang="en-US" altLang="en-US" dirty="0" smtClean="0">
              <a:solidFill>
                <a:schemeClr val="tx1"/>
              </a:solidFill>
            </a:endParaRPr>
          </a:p>
          <a:p>
            <a:pPr eaLnBrk="1" hangingPunct="1">
              <a:lnSpc>
                <a:spcPct val="90000"/>
              </a:lnSpc>
            </a:pPr>
            <a:r>
              <a:rPr lang="en-US" altLang="en-US" i="1" dirty="0" smtClean="0">
                <a:solidFill>
                  <a:schemeClr val="tx1"/>
                </a:solidFill>
              </a:rPr>
              <a:t>“The American colonies hereby recognize…all lands east of Mississippi...”</a:t>
            </a:r>
          </a:p>
          <a:p>
            <a:pPr algn="r" eaLnBrk="1" hangingPunct="1">
              <a:lnSpc>
                <a:spcPct val="90000"/>
              </a:lnSpc>
              <a:buFontTx/>
              <a:buNone/>
            </a:pPr>
            <a:r>
              <a:rPr lang="en-US" altLang="en-US" i="1" dirty="0" smtClean="0">
                <a:solidFill>
                  <a:schemeClr val="tx1"/>
                </a:solidFill>
              </a:rPr>
              <a:t>		– </a:t>
            </a:r>
            <a:r>
              <a:rPr lang="en-US" altLang="en-US" dirty="0" smtClean="0">
                <a:solidFill>
                  <a:schemeClr val="tx1"/>
                </a:solidFill>
              </a:rPr>
              <a:t>King George III</a:t>
            </a:r>
          </a:p>
          <a:p>
            <a:pPr algn="r" eaLnBrk="1" hangingPunct="1">
              <a:lnSpc>
                <a:spcPct val="90000"/>
              </a:lnSpc>
              <a:buFontTx/>
              <a:buNone/>
            </a:pPr>
            <a:r>
              <a:rPr lang="en-US" altLang="en-US" i="1" dirty="0" smtClean="0">
                <a:solidFill>
                  <a:schemeClr val="tx1"/>
                </a:solidFill>
              </a:rPr>
              <a:t>      Treaty of Paris 1783</a:t>
            </a:r>
          </a:p>
          <a:p>
            <a:endParaRPr lang="en-US" altLang="en-US" dirty="0" smtClean="0"/>
          </a:p>
        </p:txBody>
      </p:sp>
      <p:pic>
        <p:nvPicPr>
          <p:cNvPr id="142340" name="Content Placeholder 4" descr="j0128572.wm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90144" y="1869758"/>
            <a:ext cx="3817937" cy="3814762"/>
          </a:xfrm>
        </p:spPr>
      </p:pic>
    </p:spTree>
    <p:extLst>
      <p:ext uri="{BB962C8B-B14F-4D97-AF65-F5344CB8AC3E}">
        <p14:creationId xmlns:p14="http://schemas.microsoft.com/office/powerpoint/2010/main" val="1574092116"/>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76" y="249989"/>
            <a:ext cx="11346951" cy="1188720"/>
          </a:xfrm>
        </p:spPr>
        <p:txBody>
          <a:bodyPr/>
          <a:lstStyle/>
          <a:p>
            <a:r>
              <a:rPr lang="en-US" dirty="0" smtClean="0"/>
              <a:t>A different perspective …</a:t>
            </a:r>
            <a:endParaRPr lang="en-US" dirty="0"/>
          </a:p>
        </p:txBody>
      </p:sp>
      <p:pic>
        <p:nvPicPr>
          <p:cNvPr id="2050" name="Picture 2" descr="Image result for the boston massacre picture from british point of 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3856" y="1681983"/>
            <a:ext cx="7744461" cy="5004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5724" y="2060028"/>
            <a:ext cx="2375338" cy="3170099"/>
          </a:xfrm>
          <a:prstGeom prst="rect">
            <a:avLst/>
          </a:prstGeom>
          <a:noFill/>
        </p:spPr>
        <p:txBody>
          <a:bodyPr wrap="square" rtlCol="0">
            <a:spAutoFit/>
          </a:bodyPr>
          <a:lstStyle/>
          <a:p>
            <a:r>
              <a:rPr lang="en-US" sz="4000" dirty="0" smtClean="0"/>
              <a:t>What is the bias in the two different pictures?</a:t>
            </a:r>
            <a:endParaRPr lang="en-US" sz="4000" dirty="0"/>
          </a:p>
        </p:txBody>
      </p:sp>
    </p:spTree>
    <p:extLst>
      <p:ext uri="{BB962C8B-B14F-4D97-AF65-F5344CB8AC3E}">
        <p14:creationId xmlns:p14="http://schemas.microsoft.com/office/powerpoint/2010/main" val="3385168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1981200" y="1"/>
            <a:ext cx="8229600" cy="792163"/>
          </a:xfrm>
        </p:spPr>
        <p:txBody>
          <a:bodyPr/>
          <a:lstStyle/>
          <a:p>
            <a:r>
              <a:rPr lang="en-US" altLang="en-US" smtClean="0"/>
              <a:t>Treaty of Paris 1783</a:t>
            </a:r>
          </a:p>
        </p:txBody>
      </p:sp>
      <p:grpSp>
        <p:nvGrpSpPr>
          <p:cNvPr id="143363" name="Group 5"/>
          <p:cNvGrpSpPr>
            <a:grpSpLocks/>
          </p:cNvGrpSpPr>
          <p:nvPr/>
        </p:nvGrpSpPr>
        <p:grpSpPr bwMode="auto">
          <a:xfrm>
            <a:off x="2743200" y="896938"/>
            <a:ext cx="6781800" cy="5929312"/>
            <a:chOff x="1219200" y="897420"/>
            <a:chExt cx="6781800" cy="5929230"/>
          </a:xfrm>
        </p:grpSpPr>
        <p:pic>
          <p:nvPicPr>
            <p:cNvPr id="14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97420"/>
              <a:ext cx="6781800" cy="592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Rectangle 4"/>
            <p:cNvSpPr>
              <a:spLocks noChangeArrowheads="1"/>
            </p:cNvSpPr>
            <p:nvPr/>
          </p:nvSpPr>
          <p:spPr bwMode="auto">
            <a:xfrm>
              <a:off x="1219200" y="3962400"/>
              <a:ext cx="762000" cy="9144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latin typeface="Arial Black" panose="020B0A04020102020204" pitchFamily="34" charset="0"/>
              </a:endParaRPr>
            </a:p>
          </p:txBody>
        </p:sp>
      </p:grpSp>
    </p:spTree>
    <p:extLst>
      <p:ext uri="{BB962C8B-B14F-4D97-AF65-F5344CB8AC3E}">
        <p14:creationId xmlns:p14="http://schemas.microsoft.com/office/powerpoint/2010/main" val="345970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eaLnBrk="1" hangingPunct="1"/>
            <a:r>
              <a:rPr lang="en-US" altLang="en-US" sz="6000" dirty="0">
                <a:solidFill>
                  <a:srgbClr val="FF0000"/>
                </a:solidFill>
              </a:rPr>
              <a:t>What did the U.S. gain?</a:t>
            </a:r>
          </a:p>
        </p:txBody>
      </p:sp>
      <p:sp>
        <p:nvSpPr>
          <p:cNvPr id="144387" name="Rectangle 3"/>
          <p:cNvSpPr>
            <a:spLocks noGrp="1" noChangeArrowheads="1"/>
          </p:cNvSpPr>
          <p:nvPr>
            <p:ph type="body" sz="half" idx="1"/>
          </p:nvPr>
        </p:nvSpPr>
        <p:spPr>
          <a:xfrm>
            <a:off x="1524000" y="1600201"/>
            <a:ext cx="5791200" cy="4525963"/>
          </a:xfrm>
        </p:spPr>
        <p:txBody>
          <a:bodyPr>
            <a:normAutofit/>
          </a:bodyPr>
          <a:lstStyle/>
          <a:p>
            <a:pPr marL="514350" indent="-514350">
              <a:buFontTx/>
              <a:buAutoNum type="arabicPeriod"/>
            </a:pPr>
            <a:r>
              <a:rPr lang="en-US" altLang="en-US" sz="3600" dirty="0">
                <a:solidFill>
                  <a:srgbClr val="FF0000"/>
                </a:solidFill>
              </a:rPr>
              <a:t>INDEPENDENCE</a:t>
            </a:r>
          </a:p>
          <a:p>
            <a:pPr marL="514350" indent="-514350">
              <a:buFontTx/>
              <a:buAutoNum type="arabicPeriod"/>
            </a:pPr>
            <a:r>
              <a:rPr lang="en-US" altLang="en-US" sz="3600" dirty="0">
                <a:solidFill>
                  <a:srgbClr val="FF0000"/>
                </a:solidFill>
              </a:rPr>
              <a:t>Land from the Atlantic Ocean to the  Mississippi River and from Canada to Florida </a:t>
            </a:r>
            <a:r>
              <a:rPr lang="en-US" altLang="en-US" sz="3600" dirty="0">
                <a:solidFill>
                  <a:schemeClr val="tx1"/>
                </a:solidFill>
              </a:rPr>
              <a:t>(Ohio River Valley)</a:t>
            </a:r>
          </a:p>
          <a:p>
            <a:pPr marL="514350" indent="-514350">
              <a:buFontTx/>
              <a:buAutoNum type="arabicPeriod"/>
            </a:pPr>
            <a:r>
              <a:rPr lang="en-US" altLang="en-US" sz="3600" dirty="0">
                <a:solidFill>
                  <a:schemeClr val="tx1"/>
                </a:solidFill>
              </a:rPr>
              <a:t>All redcoats were forced to leave the U.S.</a:t>
            </a:r>
          </a:p>
        </p:txBody>
      </p:sp>
      <p:pic>
        <p:nvPicPr>
          <p:cNvPr id="144388" name="Picture 8" descr="j00787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711451"/>
            <a:ext cx="31242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425828"/>
      </p:ext>
    </p:extLst>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Finish Your newspaper</a:t>
            </a:r>
            <a:endParaRPr lang="en-US" dirty="0"/>
          </a:p>
        </p:txBody>
      </p:sp>
      <p:sp>
        <p:nvSpPr>
          <p:cNvPr id="3" name="Content Placeholder 2"/>
          <p:cNvSpPr>
            <a:spLocks noGrp="1"/>
          </p:cNvSpPr>
          <p:nvPr>
            <p:ph idx="1"/>
          </p:nvPr>
        </p:nvSpPr>
        <p:spPr/>
        <p:txBody>
          <a:bodyPr>
            <a:normAutofit fontScale="92500"/>
          </a:bodyPr>
          <a:lstStyle/>
          <a:p>
            <a:r>
              <a:rPr lang="en-US" dirty="0" smtClean="0"/>
              <a:t>Take this time to finish any sections you missed  as well as the following sections</a:t>
            </a:r>
          </a:p>
          <a:p>
            <a:endParaRPr lang="en-US" dirty="0"/>
          </a:p>
          <a:p>
            <a:r>
              <a:rPr lang="en-US" dirty="0" smtClean="0"/>
              <a:t>“Colonies Gain Independence”</a:t>
            </a:r>
          </a:p>
          <a:p>
            <a:r>
              <a:rPr lang="en-US" dirty="0" smtClean="0"/>
              <a:t>“Results of the Revolution”</a:t>
            </a:r>
          </a:p>
          <a:p>
            <a:endParaRPr lang="en-US" dirty="0" smtClean="0"/>
          </a:p>
          <a:p>
            <a:endParaRPr lang="en-US" dirty="0"/>
          </a:p>
          <a:p>
            <a:r>
              <a:rPr lang="en-US" dirty="0" smtClean="0"/>
              <a:t>Benedict Arnold </a:t>
            </a:r>
            <a:endParaRPr lang="en-US" dirty="0" smtClean="0">
              <a:hlinkClick r:id="rId2"/>
            </a:endParaRPr>
          </a:p>
          <a:p>
            <a:r>
              <a:rPr lang="en-US" dirty="0" smtClean="0">
                <a:hlinkClick r:id="rId2"/>
              </a:rPr>
              <a:t>https</a:t>
            </a:r>
            <a:r>
              <a:rPr lang="en-US" dirty="0">
                <a:hlinkClick r:id="rId2"/>
              </a:rPr>
              <a:t>://</a:t>
            </a:r>
            <a:r>
              <a:rPr lang="en-US" dirty="0" smtClean="0">
                <a:hlinkClick r:id="rId2"/>
              </a:rPr>
              <a:t>www.history.com/topics/american-revolution/benedict-arnold</a:t>
            </a:r>
            <a:endParaRPr lang="en-US" dirty="0" smtClean="0"/>
          </a:p>
          <a:p>
            <a:endParaRPr lang="en-US" dirty="0"/>
          </a:p>
        </p:txBody>
      </p:sp>
    </p:spTree>
    <p:extLst>
      <p:ext uri="{BB962C8B-B14F-4D97-AF65-F5344CB8AC3E}">
        <p14:creationId xmlns:p14="http://schemas.microsoft.com/office/powerpoint/2010/main" val="177018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17" y="348210"/>
            <a:ext cx="10300138" cy="1143000"/>
          </a:xfrm>
        </p:spPr>
        <p:txBody>
          <a:bodyPr>
            <a:normAutofit fontScale="90000"/>
          </a:bodyPr>
          <a:lstStyle/>
          <a:p>
            <a:pPr>
              <a:defRPr/>
            </a:pPr>
            <a:r>
              <a:rPr lang="en-US" sz="4000" dirty="0">
                <a:effectLst>
                  <a:outerShdw blurRad="38100" dist="38100" dir="2700000" algn="tl">
                    <a:srgbClr val="000000">
                      <a:alpha val="43137"/>
                    </a:srgbClr>
                  </a:outerShdw>
                </a:effectLst>
              </a:rPr>
              <a:t>Fallout from the Boston Massacre</a:t>
            </a:r>
          </a:p>
        </p:txBody>
      </p:sp>
      <p:sp>
        <p:nvSpPr>
          <p:cNvPr id="38915" name="Content Placeholder 2"/>
          <p:cNvSpPr>
            <a:spLocks noGrp="1"/>
          </p:cNvSpPr>
          <p:nvPr>
            <p:ph idx="1"/>
          </p:nvPr>
        </p:nvSpPr>
        <p:spPr>
          <a:xfrm>
            <a:off x="662152" y="1996966"/>
            <a:ext cx="10552386" cy="4519448"/>
          </a:xfrm>
        </p:spPr>
        <p:txBody>
          <a:bodyPr>
            <a:noAutofit/>
          </a:bodyPr>
          <a:lstStyle/>
          <a:p>
            <a:r>
              <a:rPr lang="en-US" altLang="en-US" sz="2800" b="1" u="sng" dirty="0" err="1" smtClean="0">
                <a:solidFill>
                  <a:schemeClr val="tx1"/>
                </a:solidFill>
              </a:rPr>
              <a:t>Crispus</a:t>
            </a:r>
            <a:r>
              <a:rPr lang="en-US" altLang="en-US" sz="2800" b="1" u="sng" dirty="0" smtClean="0">
                <a:solidFill>
                  <a:schemeClr val="tx1"/>
                </a:solidFill>
              </a:rPr>
              <a:t> Attucks </a:t>
            </a:r>
            <a:r>
              <a:rPr lang="en-US" altLang="en-US" sz="2800" dirty="0" smtClean="0">
                <a:solidFill>
                  <a:schemeClr val="tx1"/>
                </a:solidFill>
              </a:rPr>
              <a:t>was the first colonist killed.  He was of African-American descent.</a:t>
            </a:r>
          </a:p>
          <a:p>
            <a:endParaRPr lang="en-US" altLang="en-US" sz="2800" dirty="0" smtClean="0">
              <a:solidFill>
                <a:schemeClr val="tx1"/>
              </a:solidFill>
            </a:endParaRPr>
          </a:p>
          <a:p>
            <a:r>
              <a:rPr lang="en-US" altLang="en-US" sz="2800" dirty="0" smtClean="0">
                <a:solidFill>
                  <a:schemeClr val="tx1"/>
                </a:solidFill>
              </a:rPr>
              <a:t>The British soldiers were put on trial in Boston.  They were defended by </a:t>
            </a:r>
            <a:r>
              <a:rPr lang="en-US" altLang="en-US" sz="2800" b="1" u="sng" dirty="0" smtClean="0">
                <a:solidFill>
                  <a:schemeClr val="tx1"/>
                </a:solidFill>
              </a:rPr>
              <a:t>John Adams</a:t>
            </a:r>
            <a:r>
              <a:rPr lang="en-US" altLang="en-US" sz="2800" dirty="0" smtClean="0">
                <a:solidFill>
                  <a:schemeClr val="tx1"/>
                </a:solidFill>
              </a:rPr>
              <a:t>.</a:t>
            </a:r>
          </a:p>
          <a:p>
            <a:endParaRPr lang="en-US" altLang="en-US" sz="2800" dirty="0" smtClean="0">
              <a:solidFill>
                <a:schemeClr val="tx1"/>
              </a:solidFill>
            </a:endParaRPr>
          </a:p>
          <a:p>
            <a:r>
              <a:rPr lang="en-US" altLang="en-US" sz="2800" dirty="0" smtClean="0">
                <a:solidFill>
                  <a:schemeClr val="tx1"/>
                </a:solidFill>
              </a:rPr>
              <a:t>Adams argued that the shootings occurred as a result of self-defense, and they were found to be </a:t>
            </a:r>
            <a:r>
              <a:rPr lang="en-US" altLang="en-US" sz="2800" b="1" u="sng" dirty="0" smtClean="0">
                <a:solidFill>
                  <a:schemeClr val="tx1"/>
                </a:solidFill>
              </a:rPr>
              <a:t>innocent</a:t>
            </a:r>
            <a:r>
              <a:rPr lang="en-US" altLang="en-US" sz="2800" dirty="0" smtClean="0">
                <a:solidFill>
                  <a:schemeClr val="tx1"/>
                </a:solidFill>
              </a:rPr>
              <a:t>.</a:t>
            </a:r>
          </a:p>
        </p:txBody>
      </p:sp>
    </p:spTree>
    <p:extLst>
      <p:ext uri="{BB962C8B-B14F-4D97-AF65-F5344CB8AC3E}">
        <p14:creationId xmlns:p14="http://schemas.microsoft.com/office/powerpoint/2010/main" val="237716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11" y="344582"/>
            <a:ext cx="7729728" cy="1188720"/>
          </a:xfrm>
        </p:spPr>
        <p:txBody>
          <a:bodyPr/>
          <a:lstStyle/>
          <a:p>
            <a:r>
              <a:rPr lang="en-US" dirty="0" smtClean="0"/>
              <a:t>Loyalists VS PATRIOTS</a:t>
            </a:r>
            <a:endParaRPr lang="en-US" dirty="0"/>
          </a:p>
        </p:txBody>
      </p:sp>
      <p:sp>
        <p:nvSpPr>
          <p:cNvPr id="3" name="Content Placeholder 2"/>
          <p:cNvSpPr>
            <a:spLocks noGrp="1"/>
          </p:cNvSpPr>
          <p:nvPr>
            <p:ph idx="1"/>
          </p:nvPr>
        </p:nvSpPr>
        <p:spPr>
          <a:xfrm>
            <a:off x="304801" y="1671092"/>
            <a:ext cx="4372302" cy="4832578"/>
          </a:xfrm>
        </p:spPr>
        <p:txBody>
          <a:bodyPr>
            <a:noAutofit/>
          </a:bodyPr>
          <a:lstStyle/>
          <a:p>
            <a:r>
              <a:rPr lang="en-US" sz="2000" dirty="0" smtClean="0"/>
              <a:t>During this time of unrest and anger people started to choose sides</a:t>
            </a:r>
          </a:p>
          <a:p>
            <a:endParaRPr lang="en-US" sz="2000" dirty="0"/>
          </a:p>
          <a:p>
            <a:r>
              <a:rPr lang="en-US" sz="2000" dirty="0" smtClean="0"/>
              <a:t>Two major groups of people emerged:</a:t>
            </a:r>
          </a:p>
          <a:p>
            <a:endParaRPr lang="en-US" sz="2000" dirty="0"/>
          </a:p>
          <a:p>
            <a:r>
              <a:rPr lang="en-US" sz="2000" dirty="0" smtClean="0"/>
              <a:t>The Loyalists  - also known as the Tories.  This group wanted to stay a part of England and not seek independence.  About 20-30% of the colonists</a:t>
            </a:r>
            <a:endParaRPr lang="en-US" sz="2400" dirty="0"/>
          </a:p>
          <a:p>
            <a:r>
              <a:rPr lang="en-US" sz="2000" dirty="0" smtClean="0"/>
              <a:t>The Patriots – Lead by the sons of liberty.  These were the people who wanted </a:t>
            </a:r>
            <a:r>
              <a:rPr lang="en-US" sz="2000" dirty="0" err="1" smtClean="0"/>
              <a:t>idependence</a:t>
            </a:r>
            <a:r>
              <a:rPr lang="en-US" sz="2000" dirty="0" smtClean="0"/>
              <a:t> and war</a:t>
            </a:r>
            <a:endParaRPr lang="en-US" sz="2000" dirty="0"/>
          </a:p>
        </p:txBody>
      </p:sp>
      <p:sp>
        <p:nvSpPr>
          <p:cNvPr id="5" name="TextBox 4"/>
          <p:cNvSpPr txBox="1"/>
          <p:nvPr/>
        </p:nvSpPr>
        <p:spPr>
          <a:xfrm>
            <a:off x="5444359" y="1954923"/>
            <a:ext cx="6379779" cy="4031873"/>
          </a:xfrm>
          <a:prstGeom prst="rect">
            <a:avLst/>
          </a:prstGeom>
          <a:noFill/>
          <a:ln>
            <a:solidFill>
              <a:srgbClr val="FF0000"/>
            </a:solidFill>
          </a:ln>
        </p:spPr>
        <p:txBody>
          <a:bodyPr wrap="square" rtlCol="0">
            <a:spAutoFit/>
          </a:bodyPr>
          <a:lstStyle/>
          <a:p>
            <a:pPr lvl="1"/>
            <a:r>
              <a:rPr lang="en-US" dirty="0" smtClean="0"/>
              <a:t>Colonists Faced a major decision Loyalist </a:t>
            </a:r>
            <a:r>
              <a:rPr lang="en-US" dirty="0"/>
              <a:t>or Patriot</a:t>
            </a:r>
            <a:r>
              <a:rPr lang="en-US" dirty="0" smtClean="0"/>
              <a:t>?</a:t>
            </a:r>
          </a:p>
          <a:p>
            <a:pPr lvl="1"/>
            <a:endParaRPr lang="en-US" dirty="0"/>
          </a:p>
          <a:p>
            <a:r>
              <a:rPr lang="en-US" sz="2000" b="1" i="1" u="sng" dirty="0"/>
              <a:t>Loyalists</a:t>
            </a:r>
            <a:r>
              <a:rPr lang="en-US" sz="2000" dirty="0"/>
              <a:t>: </a:t>
            </a:r>
            <a:endParaRPr lang="en-US" sz="2000" dirty="0" smtClean="0"/>
          </a:p>
          <a:p>
            <a:r>
              <a:rPr lang="en-US" sz="2000" dirty="0" smtClean="0"/>
              <a:t>colonials </a:t>
            </a:r>
            <a:r>
              <a:rPr lang="en-US" sz="2000" dirty="0"/>
              <a:t>who wanted to stay loyal to </a:t>
            </a:r>
            <a:r>
              <a:rPr lang="en-US" sz="2000" dirty="0" smtClean="0"/>
              <a:t>crown.  Did </a:t>
            </a:r>
            <a:r>
              <a:rPr lang="en-US" sz="2000" dirty="0"/>
              <a:t>not consider unfair taxes and poor laws reason enough to break </a:t>
            </a:r>
            <a:r>
              <a:rPr lang="en-US" sz="2000" dirty="0" smtClean="0"/>
              <a:t>away.  Also </a:t>
            </a:r>
            <a:r>
              <a:rPr lang="en-US" sz="2000" dirty="0"/>
              <a:t>Brits best army in </a:t>
            </a:r>
            <a:r>
              <a:rPr lang="en-US" sz="2000" dirty="0" smtClean="0"/>
              <a:t>world.  Going </a:t>
            </a:r>
            <a:r>
              <a:rPr lang="en-US" sz="2000" dirty="0"/>
              <a:t>to win, why end up hanged as a traitor</a:t>
            </a:r>
            <a:r>
              <a:rPr lang="en-US" sz="2000" dirty="0" smtClean="0"/>
              <a:t>?</a:t>
            </a:r>
          </a:p>
          <a:p>
            <a:pPr lvl="2"/>
            <a:endParaRPr lang="en-US" sz="2000" dirty="0"/>
          </a:p>
          <a:p>
            <a:pPr lvl="2"/>
            <a:endParaRPr lang="en-US" sz="2000" dirty="0"/>
          </a:p>
          <a:p>
            <a:r>
              <a:rPr lang="en-US" sz="2000" b="1" i="1" u="sng" dirty="0"/>
              <a:t>Patriots</a:t>
            </a:r>
            <a:r>
              <a:rPr lang="en-US" sz="2000" dirty="0"/>
              <a:t>: colonials wanted freedom and independence from the </a:t>
            </a:r>
            <a:r>
              <a:rPr lang="en-US" sz="2000" dirty="0" smtClean="0"/>
              <a:t>crown.  Felt </a:t>
            </a:r>
            <a:r>
              <a:rPr lang="en-US" sz="2000" dirty="0"/>
              <a:t>these taxes and unfair laws were just the beginning and would stop at nothing to be treated as free, independent </a:t>
            </a:r>
            <a:r>
              <a:rPr lang="en-US" sz="2000" dirty="0" smtClean="0"/>
              <a:t>men.  </a:t>
            </a:r>
            <a:endParaRPr lang="en-US" sz="2000" dirty="0"/>
          </a:p>
        </p:txBody>
      </p:sp>
    </p:spTree>
    <p:extLst>
      <p:ext uri="{BB962C8B-B14F-4D97-AF65-F5344CB8AC3E}">
        <p14:creationId xmlns:p14="http://schemas.microsoft.com/office/powerpoint/2010/main" val="42330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IN YOUR GROUP COMPLETE THE SECTION OF YOUR NEWSPAPER LABELED:</a:t>
            </a:r>
          </a:p>
          <a:p>
            <a:endParaRPr lang="en-US" sz="3200" dirty="0"/>
          </a:p>
          <a:p>
            <a:r>
              <a:rPr lang="en-US" sz="3200" dirty="0" smtClean="0"/>
              <a:t>“British American tension seen as cause of war”</a:t>
            </a:r>
          </a:p>
        </p:txBody>
      </p:sp>
    </p:spTree>
    <p:extLst>
      <p:ext uri="{BB962C8B-B14F-4D97-AF65-F5344CB8AC3E}">
        <p14:creationId xmlns:p14="http://schemas.microsoft.com/office/powerpoint/2010/main" val="101571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n-US" dirty="0" smtClean="0"/>
              <a:t>The First Continental Congress </a:t>
            </a:r>
            <a:br>
              <a:rPr lang="en-US" dirty="0" smtClean="0"/>
            </a:br>
            <a:r>
              <a:rPr lang="en-US" sz="3200" dirty="0" smtClean="0">
                <a:effectLst>
                  <a:outerShdw blurRad="38100" dist="38100" dir="2700000" algn="tl">
                    <a:srgbClr val="000000">
                      <a:alpha val="43137"/>
                    </a:srgbClr>
                  </a:outerShdw>
                </a:effectLst>
              </a:rPr>
              <a:t>September </a:t>
            </a:r>
            <a:r>
              <a:rPr lang="en-US" sz="3200" dirty="0">
                <a:effectLst>
                  <a:outerShdw blurRad="38100" dist="38100" dir="2700000" algn="tl">
                    <a:srgbClr val="000000">
                      <a:alpha val="43137"/>
                    </a:srgbClr>
                  </a:outerShdw>
                </a:effectLst>
              </a:rPr>
              <a:t>5 – October 26, 1774</a:t>
            </a:r>
          </a:p>
        </p:txBody>
      </p:sp>
      <p:sp>
        <p:nvSpPr>
          <p:cNvPr id="51203" name="Rectangle 3"/>
          <p:cNvSpPr>
            <a:spLocks noGrp="1" noChangeArrowheads="1"/>
          </p:cNvSpPr>
          <p:nvPr>
            <p:ph type="body" sz="half" idx="1"/>
          </p:nvPr>
        </p:nvSpPr>
        <p:spPr>
          <a:xfrm>
            <a:off x="609600" y="1813719"/>
            <a:ext cx="5139690" cy="4525962"/>
          </a:xfrm>
        </p:spPr>
        <p:txBody>
          <a:bodyPr>
            <a:normAutofit/>
          </a:bodyPr>
          <a:lstStyle/>
          <a:p>
            <a:pPr eaLnBrk="1" hangingPunct="1"/>
            <a:r>
              <a:rPr lang="en-US" altLang="en-US" sz="3600" dirty="0" smtClean="0">
                <a:solidFill>
                  <a:schemeClr val="bg2">
                    <a:lumMod val="10000"/>
                  </a:schemeClr>
                </a:solidFill>
              </a:rPr>
              <a:t>Philadelphia</a:t>
            </a:r>
            <a:endParaRPr lang="en-US" altLang="en-US" sz="3600" dirty="0">
              <a:solidFill>
                <a:schemeClr val="bg2">
                  <a:lumMod val="10000"/>
                </a:schemeClr>
              </a:solidFill>
            </a:endParaRPr>
          </a:p>
          <a:p>
            <a:pPr eaLnBrk="1" hangingPunct="1"/>
            <a:r>
              <a:rPr lang="en-US" altLang="en-US" sz="3600" dirty="0">
                <a:solidFill>
                  <a:schemeClr val="bg2">
                    <a:lumMod val="10000"/>
                  </a:schemeClr>
                </a:solidFill>
              </a:rPr>
              <a:t>55 men met and represented the colonies</a:t>
            </a:r>
          </a:p>
          <a:p>
            <a:pPr eaLnBrk="1" hangingPunct="1"/>
            <a:r>
              <a:rPr lang="en-US" altLang="en-US" sz="3600" dirty="0">
                <a:solidFill>
                  <a:schemeClr val="bg2">
                    <a:lumMod val="10000"/>
                  </a:schemeClr>
                </a:solidFill>
              </a:rPr>
              <a:t>It was a political body to represent American </a:t>
            </a:r>
            <a:r>
              <a:rPr lang="en-US" altLang="en-US" sz="3600" dirty="0" smtClean="0">
                <a:solidFill>
                  <a:schemeClr val="bg2">
                    <a:lumMod val="10000"/>
                  </a:schemeClr>
                </a:solidFill>
              </a:rPr>
              <a:t>interests</a:t>
            </a:r>
          </a:p>
          <a:p>
            <a:pPr eaLnBrk="1" hangingPunct="1"/>
            <a:r>
              <a:rPr lang="en-US" altLang="en-US" sz="3600" dirty="0" smtClean="0">
                <a:solidFill>
                  <a:schemeClr val="bg2">
                    <a:lumMod val="10000"/>
                  </a:schemeClr>
                </a:solidFill>
              </a:rPr>
              <a:t>No Georgia</a:t>
            </a:r>
            <a:endParaRPr lang="en-US" altLang="en-US" sz="3600" dirty="0">
              <a:solidFill>
                <a:schemeClr val="bg2">
                  <a:lumMod val="10000"/>
                </a:schemeClr>
              </a:solidFill>
            </a:endParaRPr>
          </a:p>
        </p:txBody>
      </p:sp>
      <p:pic>
        <p:nvPicPr>
          <p:cNvPr id="51204"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75364" y="2057400"/>
            <a:ext cx="5423216" cy="4038600"/>
          </a:xfrm>
          <a:noFill/>
        </p:spPr>
      </p:pic>
    </p:spTree>
    <p:extLst>
      <p:ext uri="{BB962C8B-B14F-4D97-AF65-F5344CB8AC3E}">
        <p14:creationId xmlns:p14="http://schemas.microsoft.com/office/powerpoint/2010/main" val="2807604745"/>
      </p:ext>
    </p:extLst>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19937</TotalTime>
  <Words>3565</Words>
  <Application>Microsoft Office PowerPoint</Application>
  <PresentationFormat>Widescreen</PresentationFormat>
  <Paragraphs>448</Paragraphs>
  <Slides>52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Albertus Extra Bold</vt:lpstr>
      <vt:lpstr>Arial</vt:lpstr>
      <vt:lpstr>Arial Black</vt:lpstr>
      <vt:lpstr>Calibri</vt:lpstr>
      <vt:lpstr>Gill Sans MT</vt:lpstr>
      <vt:lpstr>Nimbus Sans L</vt:lpstr>
      <vt:lpstr>Parcel</vt:lpstr>
      <vt:lpstr>The American Revolution 1775 - 1783</vt:lpstr>
      <vt:lpstr>Setting the stage for Rebellion</vt:lpstr>
      <vt:lpstr>The Boston Massacre</vt:lpstr>
      <vt:lpstr>The Bloody Massacre Perpetrated in King Street</vt:lpstr>
      <vt:lpstr>A different perspective …</vt:lpstr>
      <vt:lpstr>Fallout from the Boston Massacre</vt:lpstr>
      <vt:lpstr>Loyalists VS PATRIOTS</vt:lpstr>
      <vt:lpstr>PowerPoint Presentation</vt:lpstr>
      <vt:lpstr>The First Continental Congress  September 5 – October 26, 1774</vt:lpstr>
      <vt:lpstr>The First Continental Congress September 5 – October 26, 1774</vt:lpstr>
      <vt:lpstr>Patrick Henry’s famous speech March, 1775</vt:lpstr>
      <vt:lpstr>PowerPoint Presentation</vt:lpstr>
      <vt:lpstr>Things are about to get REAL…</vt:lpstr>
      <vt:lpstr>Lexington and Concord April 1775</vt:lpstr>
      <vt:lpstr>Lexington and Concord April 1775</vt:lpstr>
      <vt:lpstr>Second Continental Congress May 1775</vt:lpstr>
      <vt:lpstr>Thomas Paine</vt:lpstr>
      <vt:lpstr>Mecklenburg Resolves</vt:lpstr>
      <vt:lpstr>Halifax Resolves</vt:lpstr>
      <vt:lpstr>Declaration of Independence</vt:lpstr>
      <vt:lpstr>The Declaration of Independence</vt:lpstr>
      <vt:lpstr>D of I – Section I</vt:lpstr>
      <vt:lpstr>D of I – Section II</vt:lpstr>
      <vt:lpstr>D of I – Section III</vt:lpstr>
      <vt:lpstr>D of I – Section IV</vt:lpstr>
      <vt:lpstr>D of I – Section V</vt:lpstr>
      <vt:lpstr>PowerPoint Presentation</vt:lpstr>
      <vt:lpstr>AMERICAN REVOLUTION DBQ</vt:lpstr>
      <vt:lpstr>Let’s look at the competing sides</vt:lpstr>
      <vt:lpstr>The Opposing Sides</vt:lpstr>
      <vt:lpstr>The Opposing Sides</vt:lpstr>
      <vt:lpstr>Washington vs Cornwallis</vt:lpstr>
      <vt:lpstr>PowerPoint Presentation</vt:lpstr>
      <vt:lpstr>MAJOR BATTLEGROUNDS</vt:lpstr>
      <vt:lpstr>Early Fighting</vt:lpstr>
      <vt:lpstr>The Battle of Long Island</vt:lpstr>
      <vt:lpstr>African Americans Join the Fight</vt:lpstr>
      <vt:lpstr>Battle of Trenton</vt:lpstr>
      <vt:lpstr>The Battle of Saratoga in 1777</vt:lpstr>
      <vt:lpstr>Gaining Support</vt:lpstr>
      <vt:lpstr>Valley Forge – Winter of 1777-78</vt:lpstr>
      <vt:lpstr>PowerPoint Presentation</vt:lpstr>
      <vt:lpstr>Struggles in the South</vt:lpstr>
      <vt:lpstr>Patriot Victories in the Carolinas</vt:lpstr>
      <vt:lpstr>The Battle at Yorktown in 1781</vt:lpstr>
      <vt:lpstr>Surrender at Yorktown!!</vt:lpstr>
      <vt:lpstr>General Cornwallis surrenders to General Washington</vt:lpstr>
      <vt:lpstr>Why the Americans Won</vt:lpstr>
      <vt:lpstr>The Treaty of Paris 1783</vt:lpstr>
      <vt:lpstr>Treaty of Paris 1783</vt:lpstr>
      <vt:lpstr>What did the U.S. gain?</vt:lpstr>
      <vt:lpstr>Time to Finish Your newspaper</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 1775 - 1783</dc:title>
  <dc:creator>McClintock, Shane</dc:creator>
  <cp:lastModifiedBy>McClintock, Shane</cp:lastModifiedBy>
  <cp:revision>45</cp:revision>
  <dcterms:created xsi:type="dcterms:W3CDTF">2018-09-27T14:22:56Z</dcterms:created>
  <dcterms:modified xsi:type="dcterms:W3CDTF">2019-10-21T12:44:39Z</dcterms:modified>
</cp:coreProperties>
</file>