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4"/>
  </p:notesMasterIdLst>
  <p:sldIdLst>
    <p:sldId id="256" r:id="rId2"/>
    <p:sldId id="258" r:id="rId3"/>
    <p:sldId id="259" r:id="rId4"/>
    <p:sldId id="262" r:id="rId5"/>
    <p:sldId id="264" r:id="rId6"/>
    <p:sldId id="265" r:id="rId7"/>
    <p:sldId id="266" r:id="rId8"/>
    <p:sldId id="268" r:id="rId9"/>
    <p:sldId id="270" r:id="rId10"/>
    <p:sldId id="271" r:id="rId11"/>
    <p:sldId id="273" r:id="rId12"/>
    <p:sldId id="27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631B7-2929-48A4-AC5A-4F04FB62DEA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86633-D5F9-41EF-9D84-FE4CFB2B7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42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E314AB-2B5E-4CF3-B75D-B7FCCDFC6A2B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65538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7243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1B2F14-2D9B-483B-8C85-856C5AFDA450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63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8124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ECE231-4CDC-441A-BF0E-9FA8F8B9EAEF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94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9547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96932A-5E98-4141-B08F-BDD0162DF6B2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399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9820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A999B8-9F8D-48EA-A8C6-382958155E76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409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0313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E224F0-D4BA-4216-B64A-D1A6E8436133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419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2883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11/12/2018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4E76FBDB-5EAD-47EB-AEF0-71E38C7170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8849180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t>11/12/2018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t>11/12/2018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t>11/12/2018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t>11/12/2018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t>11/12/2018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11/12/2018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6567" y="155722"/>
            <a:ext cx="10782300" cy="2168676"/>
          </a:xfrm>
        </p:spPr>
        <p:txBody>
          <a:bodyPr/>
          <a:lstStyle/>
          <a:p>
            <a:r>
              <a:rPr lang="en-US" dirty="0" smtClean="0"/>
              <a:t>Texas Revolution and Mexican/American War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4227" y="4823312"/>
            <a:ext cx="2191260" cy="75894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Image result for ala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098" y="2438297"/>
            <a:ext cx="9026434" cy="377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781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tx1"/>
                </a:solidFill>
              </a:rPr>
              <a:t>War in Mexico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Treaty </a:t>
            </a:r>
            <a:r>
              <a:rPr lang="en-US" sz="3200" b="1" dirty="0" smtClean="0">
                <a:solidFill>
                  <a:srgbClr val="FF0000"/>
                </a:solidFill>
              </a:rPr>
              <a:t>of Guadalupe Hidalgo ended war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Mexico gave up claim to Texas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Recognized Rio Grande as border with U.S.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Gave up New Mexico and California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United States paid Mexico $15 million</a:t>
            </a:r>
          </a:p>
        </p:txBody>
      </p:sp>
    </p:spTree>
    <p:extLst>
      <p:ext uri="{BB962C8B-B14F-4D97-AF65-F5344CB8AC3E}">
        <p14:creationId xmlns:p14="http://schemas.microsoft.com/office/powerpoint/2010/main" val="183873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tx1"/>
                </a:solidFill>
              </a:rPr>
              <a:t>Acquisition of Territory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4339" y="1066800"/>
            <a:ext cx="9296400" cy="57912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</a:rPr>
              <a:t>1763 – French and Indian War</a:t>
            </a:r>
          </a:p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</a:rPr>
              <a:t>1783 – Revolutionary War (Treaty of Paris)</a:t>
            </a:r>
          </a:p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</a:rPr>
              <a:t>1803 – Louisiana Purchase</a:t>
            </a:r>
          </a:p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</a:rPr>
              <a:t>1812 – Concrete Northeast Border (Treaty of Ghent)</a:t>
            </a:r>
          </a:p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</a:rPr>
              <a:t>1845 </a:t>
            </a:r>
            <a:r>
              <a:rPr lang="en-US" b="1" dirty="0" smtClean="0">
                <a:solidFill>
                  <a:srgbClr val="FF0000"/>
                </a:solidFill>
              </a:rPr>
              <a:t>– Texas as 38</a:t>
            </a:r>
            <a:r>
              <a:rPr lang="en-US" b="1" baseline="30000" dirty="0" smtClean="0">
                <a:solidFill>
                  <a:srgbClr val="FF0000"/>
                </a:solidFill>
              </a:rPr>
              <a:t>th</a:t>
            </a:r>
            <a:r>
              <a:rPr lang="en-US" b="1" dirty="0" smtClean="0">
                <a:solidFill>
                  <a:srgbClr val="FF0000"/>
                </a:solidFill>
              </a:rPr>
              <a:t> state</a:t>
            </a:r>
          </a:p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</a:rPr>
              <a:t>1846 – Oregon Treaty</a:t>
            </a:r>
          </a:p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</a:rPr>
              <a:t>1848 – Mexican Cession</a:t>
            </a:r>
          </a:p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</a:rPr>
              <a:t>1853 – Gadsden </a:t>
            </a:r>
            <a:r>
              <a:rPr lang="en-US" b="1" dirty="0" smtClean="0">
                <a:solidFill>
                  <a:srgbClr val="FF0000"/>
                </a:solidFill>
              </a:rPr>
              <a:t>Purchase</a:t>
            </a:r>
          </a:p>
          <a:p>
            <a:pPr>
              <a:defRPr/>
            </a:pPr>
            <a:r>
              <a:rPr lang="en-US" dirty="0" smtClean="0"/>
              <a:t> </a:t>
            </a:r>
          </a:p>
          <a:p>
            <a:pPr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9365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1"/>
            <a:ext cx="9144000" cy="618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429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057400" y="304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en-US">
                <a:solidFill>
                  <a:srgbClr val="0000FF"/>
                </a:solidFill>
              </a:rPr>
              <a:t>In 1821, Mexico won independence from Spain</a:t>
            </a:r>
            <a:endParaRPr kumimoji="1" lang="en-US" altLang="en-US"/>
          </a:p>
        </p:txBody>
      </p:sp>
      <p:pic>
        <p:nvPicPr>
          <p:cNvPr id="63492" name="Picture 1028" descr="spai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524001"/>
            <a:ext cx="8458200" cy="5033963"/>
          </a:xfrm>
        </p:spPr>
      </p:pic>
    </p:spTree>
    <p:extLst>
      <p:ext uri="{BB962C8B-B14F-4D97-AF65-F5344CB8AC3E}">
        <p14:creationId xmlns:p14="http://schemas.microsoft.com/office/powerpoint/2010/main" val="3341690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chemeClr val="tx1"/>
                </a:solidFill>
              </a:rPr>
              <a:t>Mexican Independence Changes Texas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4949" y="1554480"/>
            <a:ext cx="7249885" cy="492252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b="1" dirty="0" smtClean="0">
                <a:solidFill>
                  <a:srgbClr val="FF0000"/>
                </a:solidFill>
              </a:rPr>
              <a:t>American, Stephen Austin wanted to start a colony in Texas</a:t>
            </a:r>
          </a:p>
          <a:p>
            <a:r>
              <a:rPr lang="en-US" altLang="en-US" b="1" dirty="0" smtClean="0">
                <a:solidFill>
                  <a:srgbClr val="FF0000"/>
                </a:solidFill>
              </a:rPr>
              <a:t>The </a:t>
            </a:r>
            <a:r>
              <a:rPr lang="en-US" altLang="en-US" b="1" dirty="0">
                <a:solidFill>
                  <a:srgbClr val="FF0000"/>
                </a:solidFill>
              </a:rPr>
              <a:t>Mexican government told Stephen Austin his settlers would have to become Mexican citizens and members of the Roman Catholic Church, and learn Spanish</a:t>
            </a:r>
            <a:r>
              <a:rPr lang="en-US" altLang="en-US" b="1" dirty="0" smtClean="0">
                <a:solidFill>
                  <a:srgbClr val="FF0000"/>
                </a:solidFill>
              </a:rPr>
              <a:t>.</a:t>
            </a:r>
          </a:p>
          <a:p>
            <a:endParaRPr lang="en-US" altLang="en-US" b="1" dirty="0">
              <a:solidFill>
                <a:srgbClr val="FF0000"/>
              </a:solidFill>
            </a:endParaRPr>
          </a:p>
          <a:p>
            <a:r>
              <a:rPr lang="en-US" altLang="en-US" b="1" dirty="0">
                <a:solidFill>
                  <a:srgbClr val="FF0000"/>
                </a:solidFill>
              </a:rPr>
              <a:t>Between 1821 and 1827, Austin attracted 297 families to his new settlement. </a:t>
            </a:r>
            <a:endParaRPr lang="en-US" altLang="en-US" b="1" dirty="0" smtClean="0">
              <a:solidFill>
                <a:srgbClr val="FF0000"/>
              </a:solidFill>
            </a:endParaRPr>
          </a:p>
          <a:p>
            <a:endParaRPr lang="en-US" altLang="en-US" b="1" dirty="0">
              <a:solidFill>
                <a:srgbClr val="FF0000"/>
              </a:solidFill>
            </a:endParaRPr>
          </a:p>
          <a:p>
            <a:r>
              <a:rPr lang="en-US" altLang="en-US" b="1" dirty="0">
                <a:solidFill>
                  <a:srgbClr val="FF0000"/>
                </a:solidFill>
              </a:rPr>
              <a:t>The success of Austin’s colony attracted more people </a:t>
            </a:r>
            <a:r>
              <a:rPr lang="en-US" altLang="en-US" b="1" dirty="0" err="1">
                <a:solidFill>
                  <a:srgbClr val="FF0000"/>
                </a:solidFill>
              </a:rPr>
              <a:t>toTexas</a:t>
            </a:r>
            <a:r>
              <a:rPr lang="en-US" altLang="en-US" b="1" dirty="0">
                <a:solidFill>
                  <a:srgbClr val="FF0000"/>
                </a:solidFill>
              </a:rPr>
              <a:t> from the United States. </a:t>
            </a:r>
          </a:p>
          <a:p>
            <a:endParaRPr lang="en-US" altLang="en-US" b="1" dirty="0">
              <a:solidFill>
                <a:srgbClr val="FF0000"/>
              </a:solidFill>
            </a:endParaRPr>
          </a:p>
          <a:p>
            <a:r>
              <a:rPr lang="en-US" altLang="en-US" b="1" dirty="0">
                <a:solidFill>
                  <a:srgbClr val="FF0000"/>
                </a:solidFill>
              </a:rPr>
              <a:t>By 1830, the population had swelled to about 30,000,with Americans outnumbering the Tejanos six to one.</a:t>
            </a:r>
          </a:p>
          <a:p>
            <a:endParaRPr lang="en-US" altLang="en-US" dirty="0"/>
          </a:p>
        </p:txBody>
      </p:sp>
      <p:pic>
        <p:nvPicPr>
          <p:cNvPr id="9221" name="Picture 5" descr="sfausti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02600" y="1371600"/>
            <a:ext cx="3454400" cy="3571875"/>
          </a:xfrm>
        </p:spPr>
      </p:pic>
    </p:spTree>
    <p:extLst>
      <p:ext uri="{BB962C8B-B14F-4D97-AF65-F5344CB8AC3E}">
        <p14:creationId xmlns:p14="http://schemas.microsoft.com/office/powerpoint/2010/main" val="267998810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5840" y="387532"/>
            <a:ext cx="9849393" cy="542108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1" dirty="0">
                <a:solidFill>
                  <a:srgbClr val="FF0000"/>
                </a:solidFill>
              </a:rPr>
              <a:t>In 1829, the Mexican government closed the state to further American immigration.</a:t>
            </a:r>
          </a:p>
          <a:p>
            <a:pPr>
              <a:lnSpc>
                <a:spcPct val="90000"/>
              </a:lnSpc>
            </a:pPr>
            <a:r>
              <a:rPr lang="en-US" altLang="en-US" sz="2800" b="1" dirty="0" smtClean="0">
                <a:solidFill>
                  <a:srgbClr val="FF0000"/>
                </a:solidFill>
              </a:rPr>
              <a:t>Mexican </a:t>
            </a:r>
            <a:r>
              <a:rPr lang="en-US" altLang="en-US" sz="2800" b="1" dirty="0">
                <a:solidFill>
                  <a:srgbClr val="FF0000"/>
                </a:solidFill>
              </a:rPr>
              <a:t>president, General Antonio Lopez de Santa Anna sent more Mexican troops to Texas.</a:t>
            </a:r>
          </a:p>
          <a:p>
            <a:pPr>
              <a:lnSpc>
                <a:spcPct val="90000"/>
              </a:lnSpc>
            </a:pPr>
            <a:r>
              <a:rPr lang="en-US" altLang="en-US" sz="2800" b="1" dirty="0">
                <a:solidFill>
                  <a:srgbClr val="FF0000"/>
                </a:solidFill>
              </a:rPr>
              <a:t>Texans began talk of breaking away from Mexico.</a:t>
            </a:r>
          </a:p>
          <a:p>
            <a:pPr>
              <a:lnSpc>
                <a:spcPct val="90000"/>
              </a:lnSpc>
            </a:pPr>
            <a:r>
              <a:rPr lang="en-US" altLang="en-US" sz="2800" b="1" dirty="0">
                <a:solidFill>
                  <a:srgbClr val="FF0000"/>
                </a:solidFill>
              </a:rPr>
              <a:t>When Stephen Austin was jailed, the Texans did revolt.</a:t>
            </a:r>
          </a:p>
          <a:p>
            <a:pPr>
              <a:lnSpc>
                <a:spcPct val="90000"/>
              </a:lnSpc>
            </a:pPr>
            <a:r>
              <a:rPr lang="en-US" altLang="en-US" sz="2800" b="1" dirty="0">
                <a:solidFill>
                  <a:srgbClr val="FF0000"/>
                </a:solidFill>
              </a:rPr>
              <a:t>Santa Anna led 6,000 troops to Texas to put down the revolt.</a:t>
            </a:r>
          </a:p>
        </p:txBody>
      </p:sp>
      <p:pic>
        <p:nvPicPr>
          <p:cNvPr id="3" name="Picture 3" descr="alam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20240" y="3853544"/>
            <a:ext cx="7850777" cy="273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61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148596" y="136294"/>
            <a:ext cx="7772400" cy="11430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The Fight for the Alamo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8196" y="1058092"/>
            <a:ext cx="6400800" cy="5105400"/>
          </a:xfrm>
        </p:spPr>
        <p:txBody>
          <a:bodyPr>
            <a:normAutofit lnSpcReduction="10000"/>
          </a:bodyPr>
          <a:lstStyle/>
          <a:p>
            <a:r>
              <a:rPr lang="en-US" altLang="en-US" b="1" dirty="0">
                <a:solidFill>
                  <a:srgbClr val="FF0000"/>
                </a:solidFill>
              </a:rPr>
              <a:t>The first battle between the Texans and Mexicans took place at on old mission that was used as a fort. It was called the Alamo</a:t>
            </a:r>
            <a:r>
              <a:rPr lang="en-US" altLang="en-US" b="1" dirty="0" smtClean="0">
                <a:solidFill>
                  <a:srgbClr val="FF0000"/>
                </a:solidFill>
              </a:rPr>
              <a:t>.</a:t>
            </a:r>
            <a:endParaRPr lang="en-US" altLang="en-US" b="1" dirty="0">
              <a:solidFill>
                <a:srgbClr val="FF0000"/>
              </a:solidFill>
            </a:endParaRPr>
          </a:p>
          <a:p>
            <a:r>
              <a:rPr lang="en-US" altLang="en-US" b="1" dirty="0" smtClean="0">
                <a:solidFill>
                  <a:srgbClr val="FF0000"/>
                </a:solidFill>
              </a:rPr>
              <a:t>There </a:t>
            </a:r>
            <a:r>
              <a:rPr lang="en-US" altLang="en-US" b="1" dirty="0">
                <a:solidFill>
                  <a:srgbClr val="FF0000"/>
                </a:solidFill>
              </a:rPr>
              <a:t>were only 183 Texans guarding the Alamo.</a:t>
            </a:r>
          </a:p>
          <a:p>
            <a:r>
              <a:rPr lang="en-US" altLang="en-US" b="1" dirty="0">
                <a:solidFill>
                  <a:srgbClr val="FF0000"/>
                </a:solidFill>
              </a:rPr>
              <a:t>The Mexican army had 1,800 men.</a:t>
            </a:r>
          </a:p>
          <a:p>
            <a:r>
              <a:rPr lang="en-US" altLang="en-US" b="1" dirty="0">
                <a:solidFill>
                  <a:srgbClr val="FF0000"/>
                </a:solidFill>
              </a:rPr>
              <a:t>The Texans held the Alamo for twelve days.</a:t>
            </a:r>
          </a:p>
          <a:p>
            <a:r>
              <a:rPr lang="en-US" altLang="en-US" b="1" dirty="0">
                <a:solidFill>
                  <a:srgbClr val="FF0000"/>
                </a:solidFill>
              </a:rPr>
              <a:t>On the thirteenth day, Santa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Annsa</a:t>
            </a:r>
            <a:r>
              <a:rPr lang="en-US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>
                <a:solidFill>
                  <a:srgbClr val="FF0000"/>
                </a:solidFill>
              </a:rPr>
              <a:t>ordered his men to storm the fortress.</a:t>
            </a:r>
          </a:p>
          <a:p>
            <a:r>
              <a:rPr lang="en-US" altLang="en-US" b="1" dirty="0">
                <a:solidFill>
                  <a:srgbClr val="FF0000"/>
                </a:solidFill>
              </a:rPr>
              <a:t>When it was over, all but five Texans were dead. The men not killed in the battle were executed by Santa Anna.</a:t>
            </a:r>
          </a:p>
          <a:p>
            <a:r>
              <a:rPr lang="en-US" altLang="en-US" b="1" dirty="0">
                <a:solidFill>
                  <a:srgbClr val="FF0000"/>
                </a:solidFill>
              </a:rPr>
              <a:t>Texans were shocked by the slaughter at the Alamo and vowed to fight for their freedom.  </a:t>
            </a:r>
            <a:endParaRPr lang="en-US" altLang="en-US" b="1" dirty="0" smtClean="0">
              <a:solidFill>
                <a:srgbClr val="FF0000"/>
              </a:solidFill>
            </a:endParaRPr>
          </a:p>
          <a:p>
            <a:endParaRPr lang="en-US" altLang="en-US" dirty="0">
              <a:solidFill>
                <a:srgbClr val="0000FF"/>
              </a:solidFill>
            </a:endParaRPr>
          </a:p>
          <a:p>
            <a:endParaRPr lang="en-US" altLang="en-US" dirty="0">
              <a:solidFill>
                <a:srgbClr val="0000FF"/>
              </a:solidFill>
            </a:endParaRPr>
          </a:p>
        </p:txBody>
      </p:sp>
      <p:pic>
        <p:nvPicPr>
          <p:cNvPr id="4" name="Picture 5" descr="alam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48996" y="1500496"/>
            <a:ext cx="4355323" cy="450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462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228600"/>
            <a:ext cx="7772400" cy="1143000"/>
          </a:xfrm>
        </p:spPr>
        <p:txBody>
          <a:bodyPr/>
          <a:lstStyle/>
          <a:p>
            <a:r>
              <a:rPr lang="en-US" altLang="en-US" b="1" dirty="0">
                <a:solidFill>
                  <a:schemeClr val="tx2"/>
                </a:solidFill>
              </a:rPr>
              <a:t>Battle at San Jacinto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1783" y="1219200"/>
            <a:ext cx="10136777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FF0000"/>
                </a:solidFill>
              </a:rPr>
              <a:t>Santa Anna had over 300 more Texans executed at </a:t>
            </a:r>
            <a:r>
              <a:rPr lang="en-US" altLang="en-US" b="1" dirty="0" err="1">
                <a:solidFill>
                  <a:srgbClr val="FF0000"/>
                </a:solidFill>
              </a:rPr>
              <a:t>Golidad</a:t>
            </a:r>
            <a:r>
              <a:rPr lang="en-US" altLang="en-US" b="1" dirty="0">
                <a:solidFill>
                  <a:srgbClr val="FF0000"/>
                </a:solidFill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FF0000"/>
                </a:solidFill>
              </a:rPr>
              <a:t>Texan general, Sam Houston gathered more troops, 800 in all.</a:t>
            </a:r>
          </a:p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FF0000"/>
                </a:solidFill>
              </a:rPr>
              <a:t>It included Tejanos, American settlers, volunteers from the United States, and many free and enslaved African Americans.</a:t>
            </a:r>
          </a:p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FF0000"/>
                </a:solidFill>
              </a:rPr>
              <a:t>They met Santa Anna at San Jacinto.</a:t>
            </a:r>
          </a:p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FF0000"/>
                </a:solidFill>
              </a:rPr>
              <a:t>Their battle cry was, “Remember the Alamo!”</a:t>
            </a:r>
          </a:p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FF0000"/>
                </a:solidFill>
              </a:rPr>
              <a:t>It was over in 18 minutes. More than half the Mexican army was killed. </a:t>
            </a:r>
          </a:p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FF0000"/>
                </a:solidFill>
              </a:rPr>
              <a:t>Santa Anna was forced to sign a treaty giving Texas its freedom. With the Battle of San </a:t>
            </a:r>
            <a:r>
              <a:rPr lang="en-US" altLang="en-US" b="1" dirty="0" err="1">
                <a:solidFill>
                  <a:srgbClr val="FF0000"/>
                </a:solidFill>
              </a:rPr>
              <a:t>Jacinto,Texas</a:t>
            </a:r>
            <a:r>
              <a:rPr lang="en-US" altLang="en-US" b="1" dirty="0">
                <a:solidFill>
                  <a:srgbClr val="FF0000"/>
                </a:solidFill>
              </a:rPr>
              <a:t> was now an independent country.</a:t>
            </a:r>
          </a:p>
        </p:txBody>
      </p:sp>
    </p:spTree>
    <p:extLst>
      <p:ext uri="{BB962C8B-B14F-4D97-AF65-F5344CB8AC3E}">
        <p14:creationId xmlns:p14="http://schemas.microsoft.com/office/powerpoint/2010/main" val="319866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5638800" cy="11430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Lone Star Republic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4572" y="1295400"/>
            <a:ext cx="7371472" cy="4800600"/>
          </a:xfrm>
        </p:spPr>
        <p:txBody>
          <a:bodyPr/>
          <a:lstStyle/>
          <a:p>
            <a:r>
              <a:rPr lang="en-US" altLang="en-US" b="1" dirty="0">
                <a:solidFill>
                  <a:srgbClr val="FF0000"/>
                </a:solidFill>
              </a:rPr>
              <a:t>In 1836, Texas declared itself The Lone Star Republic. </a:t>
            </a:r>
          </a:p>
          <a:p>
            <a:r>
              <a:rPr lang="en-US" altLang="en-US" b="1" dirty="0">
                <a:solidFill>
                  <a:srgbClr val="FF0000"/>
                </a:solidFill>
              </a:rPr>
              <a:t>Sam Houston was elected president.</a:t>
            </a:r>
          </a:p>
          <a:p>
            <a:r>
              <a:rPr lang="en-US" altLang="en-US" b="1" dirty="0">
                <a:solidFill>
                  <a:srgbClr val="FF0000"/>
                </a:solidFill>
              </a:rPr>
              <a:t>Some Americans wanted Texas to be part of the U.S.</a:t>
            </a:r>
          </a:p>
          <a:p>
            <a:r>
              <a:rPr lang="en-US" altLang="en-US" b="1" dirty="0">
                <a:solidFill>
                  <a:srgbClr val="FF0000"/>
                </a:solidFill>
              </a:rPr>
              <a:t>Some people were afraid of Texas becoming a slave state, others of war with Mexico. </a:t>
            </a:r>
          </a:p>
          <a:p>
            <a:r>
              <a:rPr lang="en-US" altLang="en-US" b="1" dirty="0">
                <a:solidFill>
                  <a:srgbClr val="FF0000"/>
                </a:solidFill>
              </a:rPr>
              <a:t>Both would eventually happen. </a:t>
            </a:r>
          </a:p>
        </p:txBody>
      </p:sp>
      <p:pic>
        <p:nvPicPr>
          <p:cNvPr id="23557" name="Picture 5" descr="republic-texas-fla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23274" y="320675"/>
            <a:ext cx="3276600" cy="1949450"/>
          </a:xfrm>
        </p:spPr>
      </p:pic>
      <p:pic>
        <p:nvPicPr>
          <p:cNvPr id="23558" name="Picture 6" descr="SamHoust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661" y="2739684"/>
            <a:ext cx="2663825" cy="378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7435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tx2"/>
                </a:solidFill>
              </a:rPr>
              <a:t>Annexation of Texas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tx2">
              <a:lumMod val="25000"/>
              <a:lumOff val="7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</a:rPr>
              <a:t>Most Southerners/Democrats supported Texas’ annexation, Northerners/Whigs were opposed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</a:rPr>
              <a:t>1845</a:t>
            </a:r>
            <a:r>
              <a:rPr lang="en-US" b="1" dirty="0" smtClean="0">
                <a:solidFill>
                  <a:srgbClr val="FF0000"/>
                </a:solidFill>
              </a:rPr>
              <a:t>, Republic of Texas voted to be annexed by the United States Congress approved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</a:rPr>
              <a:t>Texas became 28</a:t>
            </a:r>
            <a:r>
              <a:rPr lang="en-US" b="1" baseline="30000" dirty="0" smtClean="0">
                <a:solidFill>
                  <a:srgbClr val="FF0000"/>
                </a:solidFill>
              </a:rPr>
              <a:t>th</a:t>
            </a:r>
            <a:r>
              <a:rPr lang="en-US" b="1" dirty="0" smtClean="0">
                <a:solidFill>
                  <a:srgbClr val="FF0000"/>
                </a:solidFill>
              </a:rPr>
              <a:t> state </a:t>
            </a:r>
          </a:p>
        </p:txBody>
      </p:sp>
    </p:spTree>
    <p:extLst>
      <p:ext uri="{BB962C8B-B14F-4D97-AF65-F5344CB8AC3E}">
        <p14:creationId xmlns:p14="http://schemas.microsoft.com/office/powerpoint/2010/main" val="54543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67130" y="302585"/>
            <a:ext cx="10772775" cy="1061981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tx1"/>
                </a:solidFill>
              </a:rPr>
              <a:t>War is Declared on Mexico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6656" y="1266091"/>
            <a:ext cx="10753725" cy="527538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</a:rPr>
              <a:t>Began over dispute of southern boundary of Texas</a:t>
            </a:r>
          </a:p>
          <a:p>
            <a:pPr lvl="1">
              <a:defRPr/>
            </a:pPr>
            <a:r>
              <a:rPr lang="en-US" sz="2800" b="1" dirty="0">
                <a:solidFill>
                  <a:srgbClr val="FF0000"/>
                </a:solidFill>
              </a:rPr>
              <a:t>U.S. claimed Rio Grande as southern border</a:t>
            </a:r>
          </a:p>
          <a:p>
            <a:pPr lvl="1">
              <a:defRPr/>
            </a:pPr>
            <a:r>
              <a:rPr lang="en-US" sz="2800" b="1" dirty="0">
                <a:solidFill>
                  <a:srgbClr val="FF0000"/>
                </a:solidFill>
              </a:rPr>
              <a:t>Mexico claimed Nueces River as </a:t>
            </a:r>
            <a:r>
              <a:rPr lang="en-US" sz="2800" b="1" dirty="0" smtClean="0">
                <a:solidFill>
                  <a:srgbClr val="FF0000"/>
                </a:solidFill>
              </a:rPr>
              <a:t>border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War </a:t>
            </a:r>
            <a:r>
              <a:rPr lang="en-US" sz="2800" b="1" dirty="0" smtClean="0">
                <a:solidFill>
                  <a:srgbClr val="FF0000"/>
                </a:solidFill>
              </a:rPr>
              <a:t>declared in May of 1846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American troops took offensive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Expedition under Captain John Fremont moved into California</a:t>
            </a:r>
          </a:p>
          <a:p>
            <a:pPr lvl="1"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Group of American settlers had already proclaimed an independent Republic of </a:t>
            </a:r>
            <a:r>
              <a:rPr lang="en-US" sz="2800" b="1" dirty="0" smtClean="0">
                <a:solidFill>
                  <a:srgbClr val="FF0000"/>
                </a:solidFill>
              </a:rPr>
              <a:t>California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64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44</TotalTime>
  <Words>620</Words>
  <Application>Microsoft Office PowerPoint</Application>
  <PresentationFormat>Widescreen</PresentationFormat>
  <Paragraphs>72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Metropolitan</vt:lpstr>
      <vt:lpstr>Texas Revolution and Mexican/American War</vt:lpstr>
      <vt:lpstr>In 1821, Mexico won independence from Spain</vt:lpstr>
      <vt:lpstr>Mexican Independence Changes Texas </vt:lpstr>
      <vt:lpstr>PowerPoint Presentation</vt:lpstr>
      <vt:lpstr>The Fight for the Alamo </vt:lpstr>
      <vt:lpstr>Battle at San Jacinto </vt:lpstr>
      <vt:lpstr>Lone Star Republic</vt:lpstr>
      <vt:lpstr>Annexation of Texas</vt:lpstr>
      <vt:lpstr>War is Declared on Mexico</vt:lpstr>
      <vt:lpstr>War in Mexico</vt:lpstr>
      <vt:lpstr>Acquisition of Territory</vt:lpstr>
      <vt:lpstr>PowerPoint Presentation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Texas Revolution and Spanish/American War</dc:title>
  <dc:creator>McClintock, Shane</dc:creator>
  <cp:lastModifiedBy>McClintock, Shane</cp:lastModifiedBy>
  <cp:revision>6</cp:revision>
  <dcterms:created xsi:type="dcterms:W3CDTF">2018-11-12T18:03:16Z</dcterms:created>
  <dcterms:modified xsi:type="dcterms:W3CDTF">2018-11-12T18:47:38Z</dcterms:modified>
</cp:coreProperties>
</file>