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5" y="3126902"/>
            <a:ext cx="10323537" cy="7250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Reconstruction Era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476" y="4286910"/>
            <a:ext cx="5097459" cy="80646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1865-1877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g.docstoccdn.com/thumb/orig/121940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9973" cy="3137413"/>
          </a:xfrm>
          <a:prstGeom prst="rect">
            <a:avLst/>
          </a:prstGeom>
          <a:noFill/>
        </p:spPr>
      </p:pic>
      <p:pic>
        <p:nvPicPr>
          <p:cNvPr id="1026" name="Picture 2" descr="Image result for 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41" y="98644"/>
            <a:ext cx="5604393" cy="2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onstr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35" y="3783594"/>
            <a:ext cx="4439799" cy="29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constr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3" y="3783594"/>
            <a:ext cx="4209163" cy="29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takes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570" y="274320"/>
            <a:ext cx="7315200" cy="644651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Congress Plan (Radical Republicans)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They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hated Johnson</a:t>
            </a:r>
            <a:r>
              <a:rPr lang="en-US" altLang="en-US" dirty="0">
                <a:solidFill>
                  <a:srgbClr val="FF0000"/>
                </a:solidFill>
              </a:rPr>
              <a:t>’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 Plan &amp; made a plan of their own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</a:rPr>
              <a:t>1) Enlarged the </a:t>
            </a:r>
            <a:r>
              <a:rPr lang="en-US" altLang="en-US" sz="2800" dirty="0"/>
              <a:t>“</a:t>
            </a:r>
            <a:r>
              <a:rPr lang="en-US" altLang="en-US" sz="2800" dirty="0">
                <a:latin typeface="Times New Roman" panose="02020603050405020304" pitchFamily="18" charset="0"/>
              </a:rPr>
              <a:t>Freedmen</a:t>
            </a:r>
            <a:r>
              <a:rPr lang="en-US" altLang="en-US" sz="2800" dirty="0"/>
              <a:t>’</a:t>
            </a:r>
            <a:r>
              <a:rPr lang="en-US" altLang="en-US" sz="2800" dirty="0">
                <a:latin typeface="Times New Roman" panose="02020603050405020304" pitchFamily="18" charset="0"/>
              </a:rPr>
              <a:t>s Bureau</a:t>
            </a:r>
            <a:r>
              <a:rPr lang="en-US" altLang="en-US" sz="2800" dirty="0"/>
              <a:t>”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lvl="3"/>
            <a:r>
              <a:rPr lang="en-US" altLang="en-US" sz="2800" dirty="0">
                <a:latin typeface="Times New Roman" panose="02020603050405020304" pitchFamily="18" charset="0"/>
              </a:rPr>
              <a:t>agency to assist newly freed slaves &amp; poor whites in the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South</a:t>
            </a:r>
          </a:p>
          <a:p>
            <a:pPr marL="1371600" lvl="3" indent="0"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</a:rPr>
              <a:t>2)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Passed Civil Rights Act of 1866</a:t>
            </a:r>
          </a:p>
          <a:p>
            <a:pPr lvl="3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forbade states from passing discriminatory </a:t>
            </a:r>
            <a:r>
              <a:rPr lang="en-US" altLang="en-US" sz="2800" dirty="0">
                <a:solidFill>
                  <a:srgbClr val="FF0000"/>
                </a:solidFill>
              </a:rPr>
              <a:t>‘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Black Codes</a:t>
            </a:r>
            <a:r>
              <a:rPr lang="en-US" altLang="en-US" sz="2800" dirty="0" smtClean="0">
                <a:solidFill>
                  <a:srgbClr val="FF0000"/>
                </a:solidFill>
              </a:rPr>
              <a:t>’</a:t>
            </a:r>
          </a:p>
          <a:p>
            <a:pPr lvl="3"/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Times New Roman" panose="02020603050405020304" pitchFamily="18" charset="0"/>
              </a:rPr>
              <a:t>Johnson vetoed both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Republicans over-rode the vetoes and passed them anyway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also created the 14</a:t>
            </a:r>
            <a:r>
              <a:rPr lang="en-US" alt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Amendment </a:t>
            </a:r>
          </a:p>
          <a:p>
            <a:pPr lvl="3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Makes the former slaves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citizens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with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equal protection of the  law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3"/>
            <a:endParaRPr lang="en-US" altLang="en-US" sz="2800" dirty="0"/>
          </a:p>
          <a:p>
            <a:endParaRPr lang="en-US" dirty="0"/>
          </a:p>
        </p:txBody>
      </p:sp>
      <p:sp>
        <p:nvSpPr>
          <p:cNvPr id="7" name="AutoShape 6" descr="Image result for 14th amend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vs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318" y="345987"/>
            <a:ext cx="6269591" cy="613482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Johnson disapproved of Congress plans…</a:t>
            </a:r>
          </a:p>
          <a:p>
            <a:pPr lvl="1"/>
            <a:r>
              <a:rPr lang="en-US" dirty="0"/>
              <a:t>He vetoed everything, and ignored their overrides</a:t>
            </a:r>
          </a:p>
          <a:p>
            <a:r>
              <a:rPr lang="en-US" dirty="0"/>
              <a:t>Congress had had enough!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Feb. 1868- Congress votes to </a:t>
            </a:r>
            <a:r>
              <a:rPr lang="en-US" b="1" i="1" u="sng" dirty="0">
                <a:solidFill>
                  <a:srgbClr val="FF0000"/>
                </a:solidFill>
              </a:rPr>
              <a:t>im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peach </a:t>
            </a:r>
            <a:r>
              <a:rPr lang="en-US" dirty="0">
                <a:solidFill>
                  <a:srgbClr val="FF0000"/>
                </a:solidFill>
              </a:rPr>
              <a:t>, or charge  Johnson w/ crimes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 found guilty, removed him from office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Vote takes place after trial and is allowed to remain as President by single vote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Congress passes The </a:t>
            </a:r>
            <a:r>
              <a:rPr lang="en-US" altLang="en-US" sz="2800" dirty="0"/>
              <a:t>‘</a:t>
            </a:r>
            <a:r>
              <a:rPr lang="en-US" altLang="en-US" sz="2800" dirty="0">
                <a:latin typeface="Times New Roman" panose="02020603050405020304" pitchFamily="18" charset="0"/>
              </a:rPr>
              <a:t>Reconstruction Act</a:t>
            </a:r>
            <a:r>
              <a:rPr lang="en-US" altLang="en-US" sz="2800" dirty="0"/>
              <a:t>’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1) Divided the South into 5 military districts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2)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States are required to accept the 13</a:t>
            </a:r>
            <a:r>
              <a:rPr lang="en-US" altLang="en-US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and 14</a:t>
            </a:r>
            <a:r>
              <a:rPr lang="en-US" altLang="en-US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Amendments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When they do this, they can become a state again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457200"/>
            <a:ext cx="6281873" cy="6115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1868- Republicans help elect US Grant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They could work w/ him!</a:t>
            </a:r>
          </a:p>
          <a:p>
            <a:pPr lvl="2"/>
            <a:r>
              <a:rPr lang="en-US" dirty="0" smtClean="0"/>
              <a:t>Encouraged </a:t>
            </a:r>
            <a:r>
              <a:rPr lang="en-US" dirty="0"/>
              <a:t>Republicans to secure voting </a:t>
            </a:r>
            <a:r>
              <a:rPr lang="en-US" dirty="0" err="1"/>
              <a:t>rts</a:t>
            </a:r>
            <a:r>
              <a:rPr lang="en-US" dirty="0"/>
              <a:t> for all </a:t>
            </a:r>
            <a:r>
              <a:rPr lang="en-US" dirty="0" smtClean="0"/>
              <a:t> </a:t>
            </a:r>
            <a:r>
              <a:rPr lang="en-US" dirty="0"/>
              <a:t>men</a:t>
            </a:r>
          </a:p>
          <a:p>
            <a:r>
              <a:rPr lang="en-US" dirty="0">
                <a:solidFill>
                  <a:srgbClr val="FF0000"/>
                </a:solidFill>
              </a:rPr>
              <a:t>Feb. 1869- Congress passed the 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Amendment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Says vote can’t be denied on “account of race, color, or former condition of servitude”</a:t>
            </a:r>
          </a:p>
          <a:p>
            <a:pPr lvl="2"/>
            <a:r>
              <a:rPr lang="en-US" dirty="0"/>
              <a:t>Former Confederate states had to sign it or they could not get their states back from military control</a:t>
            </a:r>
          </a:p>
          <a:p>
            <a:pPr lvl="2"/>
            <a:r>
              <a:rPr lang="en-US" dirty="0"/>
              <a:t>Also helped in North where freedmen where still not allowed to vote</a:t>
            </a:r>
          </a:p>
          <a:p>
            <a:endParaRPr lang="en-US" dirty="0"/>
          </a:p>
        </p:txBody>
      </p:sp>
      <p:pic>
        <p:nvPicPr>
          <p:cNvPr id="8194" name="Picture 2" descr="Image result for ulysses s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457200"/>
            <a:ext cx="4251960" cy="26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 in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240030"/>
            <a:ext cx="6281873" cy="6343650"/>
          </a:xfrm>
        </p:spPr>
        <p:txBody>
          <a:bodyPr/>
          <a:lstStyle/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Blacks could now  </a:t>
            </a:r>
            <a:r>
              <a:rPr lang="en-US" sz="2000" dirty="0">
                <a:solidFill>
                  <a:srgbClr val="FF0000"/>
                </a:solidFill>
              </a:rPr>
              <a:t>vote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Lots </a:t>
            </a:r>
            <a:r>
              <a:rPr lang="en-US" sz="2000" dirty="0">
                <a:solidFill>
                  <a:srgbClr val="FF0000"/>
                </a:solidFill>
              </a:rPr>
              <a:t>of states where more former slaves than former slave-owners</a:t>
            </a:r>
          </a:p>
          <a:p>
            <a:pPr lvl="1"/>
            <a:r>
              <a:rPr lang="en-US" sz="2000" dirty="0"/>
              <a:t>Never controlled the gov’t but… </a:t>
            </a:r>
          </a:p>
          <a:p>
            <a:pPr lvl="2"/>
            <a:r>
              <a:rPr lang="en-US" sz="2000" dirty="0"/>
              <a:t>held important positions in it</a:t>
            </a:r>
          </a:p>
          <a:p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Nat’l Level</a:t>
            </a:r>
            <a:r>
              <a:rPr lang="en-US" sz="2000" dirty="0">
                <a:solidFill>
                  <a:srgbClr val="FF0000"/>
                </a:solidFill>
              </a:rPr>
              <a:t>- 16 </a:t>
            </a:r>
            <a:r>
              <a:rPr lang="en-US" sz="2000" dirty="0" smtClean="0">
                <a:solidFill>
                  <a:srgbClr val="FF0000"/>
                </a:solidFill>
              </a:rPr>
              <a:t>black men </a:t>
            </a:r>
            <a:r>
              <a:rPr lang="en-US" sz="2000" dirty="0">
                <a:solidFill>
                  <a:srgbClr val="FF0000"/>
                </a:solidFill>
              </a:rPr>
              <a:t>served in H of Reps &amp; 2 in the Senate b/t 1869-1880</a:t>
            </a:r>
          </a:p>
          <a:p>
            <a:pPr lvl="1"/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Hiram Revels</a:t>
            </a:r>
            <a:r>
              <a:rPr lang="en-US" sz="2000" dirty="0"/>
              <a:t>- AA Senator</a:t>
            </a:r>
          </a:p>
          <a:p>
            <a:pPr lvl="2"/>
            <a:r>
              <a:rPr lang="en-US" sz="2000" dirty="0"/>
              <a:t>Ordained minister; recruited 4 Union Army, started school in St. Louis4 AA’s, elected to Senate in 1870 by Missouri</a:t>
            </a:r>
          </a:p>
          <a:p>
            <a:pPr lvl="1"/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Blanche K. Bruce</a:t>
            </a:r>
            <a:r>
              <a:rPr lang="en-US" sz="2000" dirty="0"/>
              <a:t>- AA Senator</a:t>
            </a:r>
          </a:p>
          <a:p>
            <a:pPr lvl="1"/>
            <a:r>
              <a:rPr lang="en-US" sz="2000" dirty="0"/>
              <a:t>Former runaway; became teacher in Missouri, 1869 became Superintendent in Mississippi, elected to Senate in 1874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not equal…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1" y="803186"/>
            <a:ext cx="7075170" cy="5849074"/>
          </a:xfrm>
        </p:spPr>
        <p:txBody>
          <a:bodyPr/>
          <a:lstStyle/>
          <a:p>
            <a:r>
              <a:rPr lang="en-US" dirty="0" smtClean="0"/>
              <a:t>Newly freed blacks </a:t>
            </a:r>
            <a:r>
              <a:rPr lang="en-US" dirty="0"/>
              <a:t>also wanted land</a:t>
            </a:r>
          </a:p>
          <a:p>
            <a:pPr lvl="1"/>
            <a:r>
              <a:rPr lang="en-US" dirty="0"/>
              <a:t>Some got it from Freedmen’s Bureau</a:t>
            </a:r>
          </a:p>
          <a:p>
            <a:pPr lvl="1"/>
            <a:r>
              <a:rPr lang="en-US" dirty="0"/>
              <a:t>Most </a:t>
            </a:r>
            <a:r>
              <a:rPr lang="en-US" dirty="0" smtClean="0"/>
              <a:t>did not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Only option was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sharecropping</a:t>
            </a:r>
            <a:r>
              <a:rPr lang="en-US" dirty="0">
                <a:solidFill>
                  <a:srgbClr val="FF0000"/>
                </a:solidFill>
              </a:rPr>
              <a:t>, where land was rented &amp; tools, seeds, maybe even a shack 2 live in was given in exchange 4 percentage of harvest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After paying percentage…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Very little left 2 sell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Barely enough 2 feed family</a:t>
            </a:r>
          </a:p>
          <a:p>
            <a:r>
              <a:rPr lang="en-US" dirty="0">
                <a:solidFill>
                  <a:srgbClr val="FF0000"/>
                </a:solidFill>
              </a:rPr>
              <a:t>To most…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was barely better than slavery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groups form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65760"/>
            <a:ext cx="6281873" cy="629793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Violence was common to </a:t>
            </a:r>
            <a:r>
              <a:rPr lang="en-US" sz="2000" dirty="0" smtClean="0">
                <a:solidFill>
                  <a:srgbClr val="FF0000"/>
                </a:solidFill>
              </a:rPr>
              <a:t>blacks </a:t>
            </a:r>
            <a:r>
              <a:rPr lang="en-US" sz="2000" dirty="0">
                <a:solidFill>
                  <a:srgbClr val="FF0000"/>
                </a:solidFill>
              </a:rPr>
              <a:t>&amp; anyone who supported them</a:t>
            </a:r>
          </a:p>
          <a:p>
            <a:pPr lvl="1"/>
            <a:r>
              <a:rPr lang="en-US" sz="2000" dirty="0"/>
              <a:t>Most done by secret societies trying to stop </a:t>
            </a:r>
            <a:r>
              <a:rPr lang="en-US" sz="2000" dirty="0" smtClean="0"/>
              <a:t>them </a:t>
            </a:r>
            <a:r>
              <a:rPr lang="en-US" sz="2000" dirty="0"/>
              <a:t>from exercising their </a:t>
            </a:r>
            <a:r>
              <a:rPr lang="en-US" sz="2000" dirty="0" smtClean="0"/>
              <a:t>rights</a:t>
            </a:r>
            <a:endParaRPr lang="en-US" sz="2000" dirty="0"/>
          </a:p>
          <a:p>
            <a:pPr lvl="2"/>
            <a:r>
              <a:rPr lang="en-US" sz="2000" dirty="0"/>
              <a:t>Hoped to regain white power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Worst was KKK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Formed in 1866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Launched midnight rides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Burned homes, churches, schools</a:t>
            </a:r>
          </a:p>
          <a:p>
            <a:pPr lvl="2"/>
            <a:r>
              <a:rPr lang="en-US" sz="2000" dirty="0"/>
              <a:t>Killed many </a:t>
            </a:r>
            <a:r>
              <a:rPr lang="en-US" sz="2000" dirty="0" smtClean="0"/>
              <a:t>blacks </a:t>
            </a:r>
            <a:r>
              <a:rPr lang="en-US" sz="2000" dirty="0"/>
              <a:t>&amp; supporters…</a:t>
            </a:r>
          </a:p>
          <a:p>
            <a:pPr lvl="3"/>
            <a:r>
              <a:rPr lang="en-US" sz="2000" dirty="0"/>
              <a:t>Murdering 1,000’s!!!</a:t>
            </a:r>
          </a:p>
          <a:p>
            <a:pPr lvl="2"/>
            <a:r>
              <a:rPr lang="en-US" sz="2000" dirty="0"/>
              <a:t>Violence higher during election time; try to scare </a:t>
            </a:r>
            <a:r>
              <a:rPr lang="en-US" sz="2000" dirty="0" smtClean="0"/>
              <a:t>blacks </a:t>
            </a:r>
            <a:r>
              <a:rPr lang="en-US" sz="2000" dirty="0"/>
              <a:t>from voting 4 change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KKK had support of many in South,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Justified actions as defense of their way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" y="640080"/>
            <a:ext cx="117843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Election of 1876</a:t>
            </a:r>
          </a:p>
          <a:p>
            <a:pPr lvl="1">
              <a:buFontTx/>
              <a:buChar char="-"/>
              <a:defRPr/>
            </a:pPr>
            <a:r>
              <a:rPr lang="en-US" sz="2400" dirty="0">
                <a:solidFill>
                  <a:srgbClr val="FF0000"/>
                </a:solidFill>
              </a:rPr>
              <a:t>secret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deal: If a republican (Rutherford B. Hayes) became President, the</a:t>
            </a:r>
          </a:p>
          <a:p>
            <a:pPr lvl="1">
              <a:defRPr/>
            </a:pPr>
            <a:r>
              <a:rPr lang="en-US" sz="2400" dirty="0">
                <a:solidFill>
                  <a:srgbClr val="FF0000"/>
                </a:solidFill>
              </a:rPr>
              <a:t>  North will leave the South </a:t>
            </a:r>
            <a:r>
              <a:rPr lang="en-US" sz="2400" dirty="0" smtClean="0">
                <a:solidFill>
                  <a:srgbClr val="FF0000"/>
                </a:solidFill>
              </a:rPr>
              <a:t>alone</a:t>
            </a:r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Tx/>
              <a:buChar char="-"/>
              <a:defRPr/>
            </a:pPr>
            <a:r>
              <a:rPr lang="en-US" sz="2400" dirty="0">
                <a:solidFill>
                  <a:srgbClr val="FF0000"/>
                </a:solidFill>
              </a:rPr>
              <a:t>What happens?...Rutherford B. Hayes became president and reconstruction </a:t>
            </a:r>
            <a:r>
              <a:rPr lang="en-US" sz="2400" dirty="0" smtClean="0">
                <a:solidFill>
                  <a:srgbClr val="FF0000"/>
                </a:solidFill>
              </a:rPr>
              <a:t>ends</a:t>
            </a:r>
          </a:p>
          <a:p>
            <a:pPr lvl="1">
              <a:buFontTx/>
              <a:buChar char="-"/>
              <a:defRPr/>
            </a:pPr>
            <a:endParaRPr lang="en-US" sz="3200" dirty="0"/>
          </a:p>
          <a:p>
            <a:r>
              <a:rPr lang="en-US" dirty="0" smtClean="0"/>
              <a:t>1877- </a:t>
            </a:r>
            <a:r>
              <a:rPr lang="en-US" dirty="0"/>
              <a:t>President Rutherford B. Hayes withdrew army from south (</a:t>
            </a:r>
            <a:r>
              <a:rPr lang="en-US" b="1" i="1" u="sng" dirty="0"/>
              <a:t>compromise of 1877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South still scarred from war</a:t>
            </a:r>
          </a:p>
          <a:p>
            <a:pPr lvl="2"/>
            <a:r>
              <a:rPr lang="en-US" dirty="0" smtClean="0"/>
              <a:t>*Most </a:t>
            </a:r>
            <a:r>
              <a:rPr lang="en-US" dirty="0"/>
              <a:t>were poor</a:t>
            </a:r>
          </a:p>
          <a:p>
            <a:pPr lvl="2"/>
            <a:r>
              <a:rPr lang="en-US" dirty="0" smtClean="0"/>
              <a:t>*Made </a:t>
            </a:r>
            <a:r>
              <a:rPr lang="en-US" dirty="0"/>
              <a:t>little progress in farming (w/o slaves)</a:t>
            </a:r>
          </a:p>
          <a:p>
            <a:pPr lvl="2"/>
            <a:r>
              <a:rPr lang="en-US" dirty="0" smtClean="0"/>
              <a:t>*Businesses </a:t>
            </a:r>
            <a:r>
              <a:rPr lang="en-US" dirty="0"/>
              <a:t>&amp; industries didn’t thrive</a:t>
            </a:r>
          </a:p>
          <a:p>
            <a:pPr lvl="2"/>
            <a:r>
              <a:rPr lang="en-US" dirty="0" smtClean="0"/>
              <a:t>*Some </a:t>
            </a:r>
            <a:r>
              <a:rPr lang="en-US" dirty="0"/>
              <a:t>gave up &amp; moved north 4 better opportunities</a:t>
            </a:r>
          </a:p>
          <a:p>
            <a:pPr lvl="1">
              <a:buFontTx/>
              <a:buChar char="-"/>
              <a:defRPr/>
            </a:pPr>
            <a:endParaRPr lang="en-US" sz="32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880" y="194310"/>
            <a:ext cx="945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End of Reconstruction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tx1"/>
                </a:solidFill>
              </a:rPr>
              <a:t>Review questions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9190" y="533400"/>
            <a:ext cx="6777990" cy="57759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5.	Describe </a:t>
            </a:r>
            <a:r>
              <a:rPr lang="en-US" dirty="0" smtClean="0"/>
              <a:t>Andrew Johnson’s Reconstruction Plan.  To </a:t>
            </a:r>
            <a:r>
              <a:rPr lang="en-US" dirty="0" smtClean="0"/>
              <a:t>	which </a:t>
            </a:r>
            <a:r>
              <a:rPr lang="en-US" dirty="0" smtClean="0"/>
              <a:t>plan was it most comparable?</a:t>
            </a:r>
          </a:p>
          <a:p>
            <a:pPr marL="0" indent="0">
              <a:buNone/>
              <a:defRPr/>
            </a:pPr>
            <a:r>
              <a:rPr lang="en-US" dirty="0" smtClean="0"/>
              <a:t>6.	Who </a:t>
            </a:r>
            <a:r>
              <a:rPr lang="en-US" dirty="0" smtClean="0"/>
              <a:t>were the Radical Republicans?  Describe 3 of </a:t>
            </a:r>
            <a:r>
              <a:rPr lang="en-US" dirty="0" smtClean="0"/>
              <a:t>	their </a:t>
            </a:r>
            <a:r>
              <a:rPr lang="en-US" dirty="0" smtClean="0"/>
              <a:t>goals.</a:t>
            </a:r>
          </a:p>
          <a:p>
            <a:pPr marL="0" indent="0">
              <a:buNone/>
              <a:defRPr/>
            </a:pPr>
            <a:r>
              <a:rPr lang="en-US" dirty="0" smtClean="0"/>
              <a:t>7.	Of </a:t>
            </a:r>
            <a:r>
              <a:rPr lang="en-US" dirty="0" smtClean="0"/>
              <a:t>the 3 Reconstruction plans, which plan would the </a:t>
            </a:r>
            <a:r>
              <a:rPr lang="en-US" dirty="0" smtClean="0"/>
              <a:t>	Radical </a:t>
            </a:r>
            <a:r>
              <a:rPr lang="en-US" dirty="0" smtClean="0"/>
              <a:t>Republicans support?  Why?</a:t>
            </a:r>
          </a:p>
          <a:p>
            <a:pPr marL="0" indent="0">
              <a:buNone/>
              <a:defRPr/>
            </a:pPr>
            <a:r>
              <a:rPr lang="en-US" dirty="0" smtClean="0"/>
              <a:t>8.	Describe </a:t>
            </a:r>
            <a:r>
              <a:rPr lang="en-US" dirty="0" smtClean="0"/>
              <a:t>the 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and 15</a:t>
            </a:r>
            <a:r>
              <a:rPr lang="en-US" baseline="30000" dirty="0" smtClean="0"/>
              <a:t>th</a:t>
            </a:r>
            <a:r>
              <a:rPr lang="en-US" dirty="0" smtClean="0"/>
              <a:t> amendments to the </a:t>
            </a:r>
            <a:r>
              <a:rPr lang="en-US" dirty="0" smtClean="0"/>
              <a:t>	U.S</a:t>
            </a:r>
            <a:r>
              <a:rPr lang="en-US" dirty="0" smtClean="0"/>
              <a:t>. Constitution.</a:t>
            </a:r>
          </a:p>
          <a:p>
            <a:pPr marL="0" indent="0">
              <a:buNone/>
              <a:defRPr/>
            </a:pPr>
            <a:r>
              <a:rPr lang="en-US" dirty="0" smtClean="0"/>
              <a:t>9.	What </a:t>
            </a:r>
            <a:r>
              <a:rPr lang="en-US" dirty="0" smtClean="0"/>
              <a:t>were the Black Codes?</a:t>
            </a:r>
          </a:p>
          <a:p>
            <a:pPr marL="0" indent="0">
              <a:buNone/>
              <a:defRPr/>
            </a:pPr>
            <a:r>
              <a:rPr lang="en-US" dirty="0" smtClean="0"/>
              <a:t>10.	How </a:t>
            </a:r>
            <a:r>
              <a:rPr lang="en-US" dirty="0"/>
              <a:t>were African Americans “kept down” in the post </a:t>
            </a:r>
            <a:r>
              <a:rPr lang="en-US" dirty="0" smtClean="0"/>
              <a:t>	civil </a:t>
            </a:r>
            <a:r>
              <a:rPr lang="en-US" dirty="0"/>
              <a:t>war society in the south? Give examples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9222" name="Picture 6" descr="Image result for 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1" y="1428750"/>
            <a:ext cx="4469130" cy="3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42" y="2199276"/>
            <a:ext cx="3820051" cy="24564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Civil War is over….but….NOW WHAT??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9" y="803186"/>
            <a:ext cx="6968358" cy="52486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War left South in </a:t>
            </a:r>
            <a:r>
              <a:rPr lang="en-US" sz="2400" dirty="0" smtClean="0"/>
              <a:t>ruins</a:t>
            </a:r>
            <a:endParaRPr lang="en-US" sz="2400" dirty="0"/>
          </a:p>
          <a:p>
            <a:pPr lvl="1"/>
            <a:r>
              <a:rPr lang="en-US" sz="2400" dirty="0" smtClean="0"/>
              <a:t>Towns and </a:t>
            </a:r>
            <a:r>
              <a:rPr lang="en-US" sz="2400" dirty="0"/>
              <a:t>cities </a:t>
            </a:r>
            <a:r>
              <a:rPr lang="en-US" sz="2400" dirty="0" smtClean="0"/>
              <a:t>were destroyed</a:t>
            </a:r>
            <a:endParaRPr lang="en-US" sz="2400" dirty="0"/>
          </a:p>
          <a:p>
            <a:pPr lvl="1"/>
            <a:r>
              <a:rPr lang="en-US" sz="2400" dirty="0"/>
              <a:t>Plantations burned</a:t>
            </a:r>
          </a:p>
          <a:p>
            <a:pPr lvl="1"/>
            <a:r>
              <a:rPr lang="en-US" sz="2400" dirty="0"/>
              <a:t>Roads, bridges, RR’s destroyed</a:t>
            </a:r>
          </a:p>
          <a:p>
            <a:r>
              <a:rPr lang="en-US" sz="2400" dirty="0"/>
              <a:t>Attempt to reunite nation left </a:t>
            </a:r>
            <a:r>
              <a:rPr lang="en-US" sz="2400" dirty="0" smtClean="0"/>
              <a:t>our leaders with many questions</a:t>
            </a:r>
            <a:endParaRPr lang="en-US" sz="2400" dirty="0"/>
          </a:p>
          <a:p>
            <a:pPr lvl="1"/>
            <a:r>
              <a:rPr lang="en-US" sz="2400" dirty="0"/>
              <a:t>Should southerners be punished or forgiven?</a:t>
            </a:r>
          </a:p>
          <a:p>
            <a:pPr lvl="1"/>
            <a:r>
              <a:rPr lang="en-US" sz="2400" dirty="0"/>
              <a:t>What </a:t>
            </a:r>
            <a:r>
              <a:rPr lang="en-US" sz="2400" dirty="0" smtClean="0"/>
              <a:t>rights </a:t>
            </a:r>
            <a:r>
              <a:rPr lang="en-US" sz="2400" dirty="0"/>
              <a:t>should be granted to </a:t>
            </a:r>
            <a:r>
              <a:rPr lang="en-US" sz="2400" b="1" i="1" u="sng" dirty="0"/>
              <a:t>freedmen</a:t>
            </a:r>
            <a:r>
              <a:rPr lang="en-US" sz="2400" dirty="0" smtClean="0"/>
              <a:t>? (newly freed slaves)</a:t>
            </a:r>
          </a:p>
          <a:p>
            <a:pPr lvl="1"/>
            <a:endParaRPr lang="en-US" sz="2400" dirty="0"/>
          </a:p>
          <a:p>
            <a:r>
              <a:rPr lang="en-US" sz="2400" dirty="0"/>
              <a:t>Everyone agreed they needed to rebuild south</a:t>
            </a:r>
          </a:p>
          <a:p>
            <a:pPr lvl="1"/>
            <a:r>
              <a:rPr lang="en-US" sz="2400" b="1" i="1" dirty="0"/>
              <a:t>Disagreed bitterly how to do it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4" y="4396324"/>
            <a:ext cx="4249886" cy="224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71" y="1000661"/>
            <a:ext cx="10417340" cy="5457289"/>
          </a:xfrm>
          <a:solidFill>
            <a:schemeClr val="accent1"/>
          </a:solidFill>
        </p:spPr>
        <p:txBody>
          <a:bodyPr/>
          <a:lstStyle/>
          <a:p>
            <a:r>
              <a:rPr lang="en-US" sz="2400" b="1" dirty="0"/>
              <a:t>“</a:t>
            </a:r>
            <a:r>
              <a:rPr lang="en-US" sz="2400" b="1" dirty="0">
                <a:solidFill>
                  <a:schemeClr val="bg1"/>
                </a:solidFill>
              </a:rPr>
              <a:t>10% Plan”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* 10</a:t>
            </a:r>
            <a:r>
              <a:rPr lang="en-US" sz="2400" b="1" dirty="0">
                <a:solidFill>
                  <a:schemeClr val="bg1"/>
                </a:solidFill>
              </a:rPr>
              <a:t>% of voters of state took oath of loyalty to Union… state form new gov’t (banning slavery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* He </a:t>
            </a:r>
            <a:r>
              <a:rPr lang="en-US" sz="2400" b="1" dirty="0">
                <a:solidFill>
                  <a:schemeClr val="bg1"/>
                </a:solidFill>
              </a:rPr>
              <a:t>believed punishing would serve no purpose… only delay healing of nation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* Offered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amnesty</a:t>
            </a:r>
            <a:r>
              <a:rPr lang="en-US" sz="2400" b="1" dirty="0">
                <a:solidFill>
                  <a:schemeClr val="bg1"/>
                </a:solidFill>
              </a:rPr>
              <a:t>, or a pardon to all white southerners (except Confed. Officers) willing to swear oath of loyalty to Union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2496" y="354330"/>
            <a:ext cx="94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Lincoln’s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3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49925"/>
            <a:ext cx="4057649" cy="2456442"/>
          </a:xfrm>
        </p:spPr>
        <p:txBody>
          <a:bodyPr/>
          <a:lstStyle/>
          <a:p>
            <a:r>
              <a:rPr lang="en-US" dirty="0" smtClean="0"/>
              <a:t>A group in congress had a different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090" y="308610"/>
            <a:ext cx="7932420" cy="638937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Group of </a:t>
            </a:r>
            <a:r>
              <a:rPr lang="en-US" sz="2600" dirty="0" smtClean="0"/>
              <a:t>“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</a:t>
            </a:r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Republicans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600" dirty="0" smtClean="0"/>
              <a:t>in </a:t>
            </a:r>
            <a:r>
              <a:rPr lang="en-US" sz="2600" dirty="0"/>
              <a:t>Congress thought Lincoln’s plan too nice</a:t>
            </a:r>
          </a:p>
          <a:p>
            <a:r>
              <a:rPr lang="en-US" sz="2600" dirty="0" smtClean="0"/>
              <a:t>Began </a:t>
            </a:r>
            <a:r>
              <a:rPr lang="en-US" sz="2600" dirty="0"/>
              <a:t>to create their own </a:t>
            </a:r>
            <a:r>
              <a:rPr lang="en-US" sz="2600" dirty="0" smtClean="0"/>
              <a:t>plan:  The WADE-DAVIS BILL</a:t>
            </a:r>
          </a:p>
          <a:p>
            <a:pPr lvl="1"/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- majority of whites had to swear allegiance</a:t>
            </a:r>
          </a:p>
          <a:p>
            <a:pPr lvl="2"/>
            <a:r>
              <a:rPr lang="en-US" sz="2600" dirty="0"/>
              <a:t>51% not 10%</a:t>
            </a:r>
          </a:p>
          <a:p>
            <a:pPr lvl="1"/>
            <a:r>
              <a:rPr lang="en-US" sz="2600" dirty="0"/>
              <a:t>2</a:t>
            </a:r>
            <a:r>
              <a:rPr lang="en-US" sz="2600" baseline="30000" dirty="0"/>
              <a:t>nd</a:t>
            </a:r>
            <a:r>
              <a:rPr lang="en-US" sz="2600" dirty="0"/>
              <a:t>- Only those men could vote for reps in Congress</a:t>
            </a:r>
          </a:p>
          <a:p>
            <a:pPr lvl="1"/>
            <a:r>
              <a:rPr lang="en-US" sz="2600" dirty="0"/>
              <a:t>3</a:t>
            </a:r>
            <a:r>
              <a:rPr lang="en-US" sz="2600" baseline="30000" dirty="0"/>
              <a:t>rd</a:t>
            </a:r>
            <a:r>
              <a:rPr lang="en-US" sz="2600" dirty="0"/>
              <a:t>- Former Rebels couldn’t hold public office or vote</a:t>
            </a:r>
          </a:p>
          <a:p>
            <a:pPr lvl="1"/>
            <a:r>
              <a:rPr lang="en-US" sz="2600" dirty="0"/>
              <a:t>4</a:t>
            </a:r>
            <a:r>
              <a:rPr lang="en-US" sz="2600" baseline="30000" dirty="0"/>
              <a:t>th</a:t>
            </a:r>
            <a:r>
              <a:rPr lang="en-US" sz="2600" dirty="0"/>
              <a:t>- Had to adopt state gov’t that abolished slavery</a:t>
            </a:r>
          </a:p>
          <a:p>
            <a:pPr lvl="2"/>
            <a:r>
              <a:rPr lang="en-US" sz="2600" dirty="0"/>
              <a:t>Only when all conditions met…</a:t>
            </a:r>
          </a:p>
          <a:p>
            <a:pPr lvl="1"/>
            <a:r>
              <a:rPr lang="en-US" sz="2600" dirty="0"/>
              <a:t>They could be readmitted to </a:t>
            </a:r>
            <a:r>
              <a:rPr lang="en-US" sz="2600" dirty="0" smtClean="0"/>
              <a:t>Union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Lincoln’s plan was based on forgiveness and unity.  Radical Republicans plan was based in punishment.</a:t>
            </a:r>
            <a:endParaRPr lang="en-US" sz="26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 and Lincoln did agree on one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0" y="194310"/>
            <a:ext cx="7395209" cy="64922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600" b="1" i="1" dirty="0" smtClean="0"/>
              <a:t>The Freedman’s Bureau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Played </a:t>
            </a:r>
            <a:r>
              <a:rPr lang="en-US" sz="2800" dirty="0"/>
              <a:t>important role in helping </a:t>
            </a:r>
            <a:r>
              <a:rPr lang="en-US" sz="2800" dirty="0" smtClean="0"/>
              <a:t>newly freed blacks </a:t>
            </a:r>
            <a:r>
              <a:rPr lang="en-US" sz="2800" dirty="0"/>
              <a:t>make the transition from slavery</a:t>
            </a:r>
          </a:p>
          <a:p>
            <a:pPr lvl="2"/>
            <a:r>
              <a:rPr lang="en-US" sz="2800" dirty="0"/>
              <a:t>Provided food, clothing, and medical aid</a:t>
            </a:r>
          </a:p>
          <a:p>
            <a:pPr lvl="2"/>
            <a:r>
              <a:rPr lang="en-US" sz="2800" dirty="0"/>
              <a:t>Est. schools and helped set up AA </a:t>
            </a:r>
            <a:r>
              <a:rPr lang="en-US" sz="2800" dirty="0" smtClean="0"/>
              <a:t>universities (HBC’s today)</a:t>
            </a:r>
            <a:endParaRPr lang="en-US" sz="2800" dirty="0"/>
          </a:p>
          <a:p>
            <a:pPr lvl="2"/>
            <a:r>
              <a:rPr lang="en-US" sz="2800" dirty="0"/>
              <a:t>Helped freedmen acquire land (abandoned or seized by Union army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People from the North went to the south to help wherever they could</a:t>
            </a: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Very important in the advancement of Civil Rights!!!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Image result for 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7" y="194310"/>
            <a:ext cx="4209163" cy="26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0" y="102870"/>
            <a:ext cx="985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assassination (murder) of President Lincoln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330" y="822960"/>
            <a:ext cx="116014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u="sng" dirty="0"/>
              <a:t>Ford Theatre-</a:t>
            </a:r>
            <a:r>
              <a:rPr lang="en-US" sz="2000" dirty="0"/>
              <a:t> April 14, 1865- “Our American Cousin</a:t>
            </a:r>
            <a:r>
              <a:rPr lang="en-US" sz="2000" dirty="0" smtClean="0"/>
              <a:t>”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b="1" u="sng" dirty="0"/>
              <a:t>John Wilkes Booth</a:t>
            </a:r>
            <a:r>
              <a:rPr lang="en-US" sz="2000" dirty="0"/>
              <a:t> </a:t>
            </a:r>
            <a:r>
              <a:rPr lang="en-US" sz="2000" dirty="0" smtClean="0"/>
              <a:t>An actor, </a:t>
            </a:r>
            <a:r>
              <a:rPr lang="en-US" sz="2000" dirty="0"/>
              <a:t>Confederate </a:t>
            </a:r>
            <a:r>
              <a:rPr lang="en-US" sz="2000" dirty="0" smtClean="0"/>
              <a:t>sympathizer, and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confederate spy </a:t>
            </a:r>
            <a:r>
              <a:rPr lang="en-US" sz="2000" dirty="0"/>
              <a:t>murders Lincoln during </a:t>
            </a:r>
            <a:r>
              <a:rPr lang="en-US" sz="2000" dirty="0" smtClean="0"/>
              <a:t>play.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	</a:t>
            </a:r>
            <a:r>
              <a:rPr lang="en-US" sz="2000" dirty="0" smtClean="0"/>
              <a:t>*snuck into the private box of President Lincoln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	</a:t>
            </a:r>
            <a:r>
              <a:rPr lang="en-US" sz="2000" dirty="0" smtClean="0"/>
              <a:t>*shot him in the back of the head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	</a:t>
            </a:r>
            <a:r>
              <a:rPr lang="en-US" sz="2000" dirty="0" smtClean="0"/>
              <a:t>*jumped from the balcony to the stage and shouts “Sic </a:t>
            </a:r>
            <a:r>
              <a:rPr lang="en-US" sz="2000" dirty="0"/>
              <a:t>Semper </a:t>
            </a:r>
            <a:r>
              <a:rPr lang="en-US" sz="2000" dirty="0" smtClean="0"/>
              <a:t>Tyrannous”, </a:t>
            </a:r>
            <a:r>
              <a:rPr lang="en-US" sz="2000" dirty="0"/>
              <a:t>Latin for Thus Always to </a:t>
            </a:r>
            <a:r>
              <a:rPr lang="en-US" sz="2000" dirty="0" smtClean="0"/>
              <a:t>Tyrants and successfully escapes in the chaos. (some say he had help escaping)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*Lincoln is transported across the street in grave condition.  He dies a few hours later.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*Booth is caught 12 days later on a farm in Virginia and shot to death.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r>
              <a:rPr lang="en-US" sz="2000" dirty="0" smtClean="0"/>
              <a:t>*Booth </a:t>
            </a:r>
            <a:r>
              <a:rPr lang="en-US" sz="2000" dirty="0"/>
              <a:t>was mastermind in plot to kill all high gov’t officials at same </a:t>
            </a:r>
            <a:r>
              <a:rPr lang="en-US" sz="2000" dirty="0" smtClean="0"/>
              <a:t>time.  They were trying to restart the Civil War </a:t>
            </a:r>
          </a:p>
          <a:p>
            <a:endParaRPr lang="en-US" sz="2000" dirty="0"/>
          </a:p>
          <a:p>
            <a:r>
              <a:rPr lang="en-US" sz="2000" dirty="0" smtClean="0"/>
              <a:t>*Assassination </a:t>
            </a:r>
            <a:r>
              <a:rPr lang="en-US" sz="2000" dirty="0"/>
              <a:t>of Lincoln left questions unresolved when Andrew Johnson became president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 descr="Lincoln-Assass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70" y="626090"/>
            <a:ext cx="4267200" cy="26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5930" y="35433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/>
              <a:t>Review Questions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1610" y="1165860"/>
            <a:ext cx="9144000" cy="50863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dirty="0" smtClean="0"/>
              <a:t>Define Reconstruction.  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endParaRPr lang="en-US" dirty="0" smtClean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dirty="0" smtClean="0"/>
              <a:t>Compare and Contrast Lincoln’s plan for Reconstruction with the Wade-Davis Bill.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3. </a:t>
            </a:r>
            <a:r>
              <a:rPr lang="en-US" dirty="0" smtClean="0"/>
              <a:t>	Explain </a:t>
            </a:r>
            <a:r>
              <a:rPr lang="en-US" dirty="0" smtClean="0"/>
              <a:t>the circumstances surrounding the assassination of President </a:t>
            </a:r>
            <a:r>
              <a:rPr lang="en-US" dirty="0" smtClean="0"/>
              <a:t>	Lincoln</a:t>
            </a:r>
            <a:r>
              <a:rPr lang="en-US" dirty="0" smtClean="0"/>
              <a:t>.  Who was the assassin?  Where did it take place?</a:t>
            </a:r>
          </a:p>
          <a:p>
            <a:pPr marL="0" indent="0">
              <a:buNone/>
              <a:defRPr/>
            </a:pPr>
            <a:r>
              <a:rPr lang="en-US" dirty="0" smtClean="0"/>
              <a:t>4.   Explain what the Freedman’s Bureau was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4890" y="377191"/>
            <a:ext cx="7143750" cy="5943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Andrew Johnson becomes president after Lincoln’s death in 1865</a:t>
            </a:r>
          </a:p>
          <a:p>
            <a:pPr lvl="1"/>
            <a:r>
              <a:rPr lang="en-US" sz="2000" dirty="0" smtClean="0"/>
              <a:t>Democratic </a:t>
            </a:r>
            <a:r>
              <a:rPr lang="en-US" sz="2000" dirty="0"/>
              <a:t>Senator from TN</a:t>
            </a:r>
          </a:p>
          <a:p>
            <a:pPr lvl="2"/>
            <a:r>
              <a:rPr lang="en-US" sz="2000" dirty="0"/>
              <a:t>Only southern senator to stay in Congress after secession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He now proposes yet another pan for Reconstruction: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10% of population swear allegiance to the Union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2) Each state withdraw secession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3) Ratify the 13</a:t>
            </a:r>
            <a:r>
              <a:rPr lang="en-US" alt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Amendment (abolish slavery)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he would forgive the South</a:t>
            </a:r>
            <a:r>
              <a:rPr lang="en-US" altLang="en-US" sz="2000" dirty="0">
                <a:solidFill>
                  <a:srgbClr val="FF0000"/>
                </a:solidFill>
              </a:rPr>
              <a:t>’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 war debts AND let them have their own state governments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south loved this plan …. Radical Republicans in congress thought this was way to nice</a:t>
            </a:r>
            <a:endParaRPr lang="en-US" sz="2000" dirty="0"/>
          </a:p>
        </p:txBody>
      </p:sp>
      <p:pic>
        <p:nvPicPr>
          <p:cNvPr id="2052" name="Picture 4" descr="Image result for andrew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99741"/>
            <a:ext cx="2509874" cy="32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3th 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1" y="4308292"/>
            <a:ext cx="3593746" cy="22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" y="582930"/>
            <a:ext cx="11510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Congress thought Johnson’s plan was too nice and wanted to south to be punished more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*Johnson was from Tennessee and most of congress was Northerners….they didn’t trust each other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Many </a:t>
            </a:r>
            <a:r>
              <a:rPr lang="en-US" dirty="0">
                <a:solidFill>
                  <a:srgbClr val="FF0000"/>
                </a:solidFill>
              </a:rPr>
              <a:t>Northern Congressmen upset w/ Johnson’s “Restoration”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South should be punished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Final straw…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Southern </a:t>
            </a:r>
            <a:r>
              <a:rPr lang="en-US" dirty="0" smtClean="0">
                <a:solidFill>
                  <a:srgbClr val="FF0000"/>
                </a:solidFill>
              </a:rPr>
              <a:t>states start  passing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laws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n-US" dirty="0">
                <a:solidFill>
                  <a:srgbClr val="FF0000"/>
                </a:solidFill>
              </a:rPr>
              <a:t>Laws that strictly limited freedom of former slaves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blacks </a:t>
            </a:r>
            <a:r>
              <a:rPr lang="en-US" dirty="0">
                <a:solidFill>
                  <a:srgbClr val="FF0000"/>
                </a:solidFill>
              </a:rPr>
              <a:t>could not…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Own guns or meet after dark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Jailed w/o jobs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Only jobs allowed was farmer or servant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No voting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0210" y="148590"/>
            <a:ext cx="838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President Johnson vs Congress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0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5525</TotalTime>
  <Words>1445</Words>
  <Application>Microsoft Office PowerPoint</Application>
  <PresentationFormat>Widescreen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 Light</vt:lpstr>
      <vt:lpstr>Rockwell</vt:lpstr>
      <vt:lpstr>Times New Roman</vt:lpstr>
      <vt:lpstr>Wingdings</vt:lpstr>
      <vt:lpstr>Atlas</vt:lpstr>
      <vt:lpstr>Reconstruction Era</vt:lpstr>
      <vt:lpstr>Civil War is over….but….NOW WHAT??</vt:lpstr>
      <vt:lpstr>PowerPoint Presentation</vt:lpstr>
      <vt:lpstr>A group in congress had a different plan</vt:lpstr>
      <vt:lpstr>Congress and Lincoln did agree on one thing…</vt:lpstr>
      <vt:lpstr>PowerPoint Presentation</vt:lpstr>
      <vt:lpstr>Review Questions</vt:lpstr>
      <vt:lpstr>A new President</vt:lpstr>
      <vt:lpstr>PowerPoint Presentation</vt:lpstr>
      <vt:lpstr>Congress takes charge</vt:lpstr>
      <vt:lpstr>Johnson vs Congress</vt:lpstr>
      <vt:lpstr>A new president</vt:lpstr>
      <vt:lpstr>African Americans in government</vt:lpstr>
      <vt:lpstr>Still not equal…</vt:lpstr>
      <vt:lpstr>Hate groups form in the south</vt:lpstr>
      <vt:lpstr>PowerPoint Presentation</vt:lpstr>
      <vt:lpstr>Review questions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Era</dc:title>
  <dc:creator>McClintock, Shane</dc:creator>
  <cp:lastModifiedBy>McClintock, Shane</cp:lastModifiedBy>
  <cp:revision>22</cp:revision>
  <dcterms:created xsi:type="dcterms:W3CDTF">2019-01-04T14:53:33Z</dcterms:created>
  <dcterms:modified xsi:type="dcterms:W3CDTF">2020-02-06T14:39:23Z</dcterms:modified>
</cp:coreProperties>
</file>