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Primary Sources </a:t>
            </a:r>
            <a:br>
              <a:rPr lang="en-US" dirty="0" smtClean="0"/>
            </a:br>
            <a:r>
              <a:rPr lang="en-US" dirty="0" smtClean="0"/>
              <a:t>vs</a:t>
            </a:r>
            <a:br>
              <a:rPr lang="en-US" dirty="0" smtClean="0"/>
            </a:br>
            <a:r>
              <a:rPr lang="en-US" dirty="0" smtClean="0"/>
              <a:t>Secondary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the difference and why it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7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726"/>
            <a:ext cx="10396882" cy="1151965"/>
          </a:xfrm>
        </p:spPr>
        <p:txBody>
          <a:bodyPr/>
          <a:lstStyle/>
          <a:p>
            <a:r>
              <a:rPr lang="en-US" dirty="0" smtClean="0"/>
              <a:t>What is a Primary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" y="1188719"/>
            <a:ext cx="11299371" cy="48332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original </a:t>
            </a:r>
            <a:r>
              <a:rPr lang="en-US" sz="2400" dirty="0">
                <a:latin typeface="Berlin Sans FB" panose="020E0602020502020306" pitchFamily="34" charset="0"/>
              </a:rPr>
              <a:t>records of the political, economic, artistic, scientific, social, and intellectual thoughts and achievements of specific historical periods. 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Produced </a:t>
            </a:r>
            <a:r>
              <a:rPr lang="en-US" sz="2400" dirty="0">
                <a:latin typeface="Berlin Sans FB" panose="020E0602020502020306" pitchFamily="34" charset="0"/>
              </a:rPr>
              <a:t>by the people who participated in and witnessed the </a:t>
            </a:r>
            <a:r>
              <a:rPr lang="en-US" sz="2400" dirty="0" smtClean="0">
                <a:latin typeface="Berlin Sans FB" panose="020E0602020502020306" pitchFamily="34" charset="0"/>
              </a:rPr>
              <a:t>Event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primary </a:t>
            </a:r>
            <a:r>
              <a:rPr lang="en-US" sz="2400" dirty="0">
                <a:latin typeface="Berlin Sans FB" panose="020E0602020502020306" pitchFamily="34" charset="0"/>
              </a:rPr>
              <a:t>sources offer a variety of points of view and perspectives of events, issues, people, and places. 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the </a:t>
            </a:r>
            <a:r>
              <a:rPr lang="en-US" sz="2400" dirty="0">
                <a:latin typeface="Berlin Sans FB" panose="020E0602020502020306" pitchFamily="34" charset="0"/>
              </a:rPr>
              <a:t>important thing to remember is they were used or created by someone with firsthand experience of an event</a:t>
            </a:r>
          </a:p>
        </p:txBody>
      </p:sp>
    </p:spTree>
    <p:extLst>
      <p:ext uri="{BB962C8B-B14F-4D97-AF65-F5344CB8AC3E}">
        <p14:creationId xmlns:p14="http://schemas.microsoft.com/office/powerpoint/2010/main" val="67808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72"/>
            <a:ext cx="10396882" cy="1158140"/>
          </a:xfrm>
        </p:spPr>
        <p:txBody>
          <a:bodyPr/>
          <a:lstStyle/>
          <a:p>
            <a:r>
              <a:rPr lang="en-US" dirty="0" smtClean="0"/>
              <a:t>Examples of Primary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256112"/>
            <a:ext cx="5088714" cy="4243351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80000"/>
              </a:lnSpc>
            </a:pPr>
            <a:endParaRPr lang="en-US" altLang="en-US" sz="2800" dirty="0" smtClean="0"/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Diaries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Letters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Memoirs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Journals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Speeches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Manuscripts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Berlin Sans FB" panose="020E0602020502020306" pitchFamily="34" charset="0"/>
              </a:rPr>
              <a:t>Statistical Data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93971" y="1256112"/>
            <a:ext cx="5086538" cy="4243351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Interviews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Berlin Sans FB" panose="020E0602020502020306" pitchFamily="34" charset="0"/>
              </a:rPr>
              <a:t>Photographs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Berlin Sans FB" panose="020E0602020502020306" pitchFamily="34" charset="0"/>
              </a:rPr>
              <a:t>Audio or video 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recordings</a:t>
            </a:r>
          </a:p>
          <a:p>
            <a:pPr lvl="1">
              <a:lnSpc>
                <a:spcPct val="80000"/>
              </a:lnSpc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Berlin Sans FB" panose="020E0602020502020306" pitchFamily="34" charset="0"/>
              </a:rPr>
              <a:t>Research reports (natural or social sciences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Berlin Sans FB" panose="020E0602020502020306" pitchFamily="34" charset="0"/>
              </a:rPr>
              <a:t>Original literary or theatrical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726"/>
            <a:ext cx="10396882" cy="1151965"/>
          </a:xfrm>
        </p:spPr>
        <p:txBody>
          <a:bodyPr/>
          <a:lstStyle/>
          <a:p>
            <a:r>
              <a:rPr lang="en-US" dirty="0" smtClean="0"/>
              <a:t>What is a Secondary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" y="1188719"/>
            <a:ext cx="11299371" cy="4833257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Berlin Sans FB" panose="020E0602020502020306" pitchFamily="34" charset="0"/>
              </a:rPr>
              <a:t>Informational </a:t>
            </a:r>
            <a:r>
              <a:rPr lang="en-US" altLang="en-US" sz="2400" dirty="0">
                <a:latin typeface="Berlin Sans FB" panose="020E0602020502020306" pitchFamily="34" charset="0"/>
              </a:rPr>
              <a:t>works that comment on and interpret other works, such as primary sources.  </a:t>
            </a:r>
            <a:endParaRPr lang="en-US" altLang="en-US" sz="2400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Berlin Sans FB" panose="020E0602020502020306" pitchFamily="34" charset="0"/>
            </a:endParaRPr>
          </a:p>
          <a:p>
            <a:r>
              <a:rPr lang="en-US" altLang="en-US" sz="2400" dirty="0" smtClean="0">
                <a:latin typeface="Berlin Sans FB" panose="020E0602020502020306" pitchFamily="34" charset="0"/>
              </a:rPr>
              <a:t>at </a:t>
            </a:r>
            <a:r>
              <a:rPr lang="en-US" altLang="en-US" sz="2400" dirty="0">
                <a:latin typeface="Berlin Sans FB" panose="020E0602020502020306" pitchFamily="34" charset="0"/>
              </a:rPr>
              <a:t>least one step removed from the </a:t>
            </a:r>
            <a:r>
              <a:rPr lang="en-US" altLang="en-US" sz="2400" dirty="0" smtClean="0">
                <a:latin typeface="Berlin Sans FB" panose="020E0602020502020306" pitchFamily="34" charset="0"/>
              </a:rPr>
              <a:t>actual event</a:t>
            </a:r>
            <a:r>
              <a:rPr lang="en-US" altLang="en-US" sz="2400" dirty="0">
                <a:latin typeface="Berlin Sans FB" panose="020E0602020502020306" pitchFamily="34" charset="0"/>
              </a:rPr>
              <a:t/>
            </a:r>
            <a:br>
              <a:rPr lang="en-US" altLang="en-US" sz="2400" dirty="0">
                <a:latin typeface="Berlin Sans FB" panose="020E0602020502020306" pitchFamily="34" charset="0"/>
              </a:rPr>
            </a:br>
            <a:endParaRPr lang="en-US" altLang="en-US" sz="2400" dirty="0">
              <a:latin typeface="Berlin Sans FB" panose="020E0602020502020306" pitchFamily="34" charset="0"/>
            </a:endParaRPr>
          </a:p>
          <a:p>
            <a:r>
              <a:rPr lang="en-US" altLang="en-US" sz="2400" dirty="0">
                <a:latin typeface="Berlin Sans FB" panose="020E0602020502020306" pitchFamily="34" charset="0"/>
              </a:rPr>
              <a:t>Second Hand - conveys the experiences and opinions of others </a:t>
            </a:r>
          </a:p>
          <a:p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72"/>
            <a:ext cx="10396882" cy="1158140"/>
          </a:xfrm>
        </p:spPr>
        <p:txBody>
          <a:bodyPr/>
          <a:lstStyle/>
          <a:p>
            <a:r>
              <a:rPr lang="en-US" dirty="0" smtClean="0"/>
              <a:t>Examples of Primary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256112"/>
            <a:ext cx="10396882" cy="4243351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altLang="en-US" sz="2800" dirty="0" smtClean="0"/>
          </a:p>
          <a:p>
            <a:pPr lvl="1"/>
            <a:r>
              <a:rPr lang="en-US" altLang="en-US" sz="2400" dirty="0">
                <a:latin typeface="Berlin Sans FB" panose="020E0602020502020306" pitchFamily="34" charset="0"/>
              </a:rPr>
              <a:t>Journal articles</a:t>
            </a:r>
          </a:p>
          <a:p>
            <a:pPr lvl="1"/>
            <a:r>
              <a:rPr lang="en-US" altLang="en-US" sz="2400" dirty="0">
                <a:latin typeface="Berlin Sans FB" panose="020E0602020502020306" pitchFamily="34" charset="0"/>
              </a:rPr>
              <a:t>Books</a:t>
            </a:r>
          </a:p>
          <a:p>
            <a:pPr lvl="1"/>
            <a:r>
              <a:rPr lang="en-US" altLang="en-US" sz="2400" dirty="0">
                <a:latin typeface="Berlin Sans FB" panose="020E0602020502020306" pitchFamily="34" charset="0"/>
              </a:rPr>
              <a:t>Radio and TV </a:t>
            </a:r>
            <a:r>
              <a:rPr lang="en-US" altLang="en-US" sz="2400" dirty="0" smtClean="0">
                <a:latin typeface="Berlin Sans FB" panose="020E0602020502020306" pitchFamily="34" charset="0"/>
              </a:rPr>
              <a:t>documentaries</a:t>
            </a:r>
          </a:p>
          <a:p>
            <a:pPr lvl="1"/>
            <a:r>
              <a:rPr lang="en-US" altLang="en-US" sz="2400" dirty="0" smtClean="0">
                <a:latin typeface="Berlin Sans FB" panose="020E0602020502020306" pitchFamily="34" charset="0"/>
              </a:rPr>
              <a:t>Textbooks</a:t>
            </a:r>
          </a:p>
          <a:p>
            <a:pPr lvl="1"/>
            <a:r>
              <a:rPr lang="en-US" altLang="en-US" sz="2400" dirty="0" smtClean="0">
                <a:latin typeface="Berlin Sans FB" panose="020E0602020502020306" pitchFamily="34" charset="0"/>
              </a:rPr>
              <a:t>,discussions</a:t>
            </a:r>
            <a:r>
              <a:rPr lang="en-US" altLang="en-US" sz="2400" dirty="0">
                <a:latin typeface="Berlin Sans FB" panose="020E0602020502020306" pitchFamily="34" charset="0"/>
              </a:rPr>
              <a:t>, </a:t>
            </a:r>
            <a:endParaRPr lang="en-US" altLang="en-US" sz="2400" dirty="0" smtClean="0">
              <a:latin typeface="Berlin Sans FB" panose="020E0602020502020306" pitchFamily="34" charset="0"/>
            </a:endParaRPr>
          </a:p>
          <a:p>
            <a:pPr lvl="1"/>
            <a:r>
              <a:rPr lang="en-US" altLang="en-US" sz="2400" dirty="0" smtClean="0">
                <a:latin typeface="Berlin Sans FB" panose="020E0602020502020306" pitchFamily="34" charset="0"/>
              </a:rPr>
              <a:t>Biographies</a:t>
            </a:r>
          </a:p>
          <a:p>
            <a:pPr lvl="1"/>
            <a:r>
              <a:rPr lang="en-US" alt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400" dirty="0">
                <a:latin typeface="Berlin Sans FB" panose="020E0602020502020306" pitchFamily="34" charset="0"/>
              </a:rPr>
              <a:t>class </a:t>
            </a:r>
            <a:r>
              <a:rPr lang="en-US" altLang="en-US" sz="2400" dirty="0" smtClean="0">
                <a:latin typeface="Berlin Sans FB" panose="020E0602020502020306" pitchFamily="34" charset="0"/>
              </a:rPr>
              <a:t>lectures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8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/>
          <a:lstStyle/>
          <a:p>
            <a:r>
              <a:rPr lang="en-US" dirty="0" smtClean="0"/>
              <a:t>How can you tell the difference?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1380566"/>
            <a:ext cx="10394707" cy="39940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Berlin Sans FB" panose="020E0602020502020306" pitchFamily="34" charset="0"/>
              </a:rPr>
              <a:t>Ask yourself some questions:</a:t>
            </a:r>
            <a:br>
              <a:rPr lang="en-US" altLang="en-US" sz="2800" dirty="0">
                <a:latin typeface="Berlin Sans FB" panose="020E0602020502020306" pitchFamily="34" charset="0"/>
              </a:rPr>
            </a:br>
            <a:endParaRPr lang="en-US" altLang="en-US" sz="28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Berlin Sans FB" panose="020E0602020502020306" pitchFamily="34" charset="0"/>
              </a:rPr>
              <a:t>How does the author know these details?</a:t>
            </a:r>
            <a:br>
              <a:rPr lang="en-US" altLang="en-US" sz="2400" dirty="0">
                <a:latin typeface="Berlin Sans FB" panose="020E0602020502020306" pitchFamily="34" charset="0"/>
              </a:rPr>
            </a:br>
            <a:endParaRPr lang="en-US" altLang="en-US" sz="24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Berlin Sans FB" panose="020E0602020502020306" pitchFamily="34" charset="0"/>
              </a:rPr>
              <a:t>Was the author present at the event or soon on the scene? </a:t>
            </a:r>
            <a:br>
              <a:rPr lang="en-US" altLang="en-US" sz="2400" dirty="0">
                <a:latin typeface="Berlin Sans FB" panose="020E0602020502020306" pitchFamily="34" charset="0"/>
              </a:rPr>
            </a:br>
            <a:endParaRPr lang="en-US" altLang="en-US" sz="24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400" dirty="0">
                <a:latin typeface="Berlin Sans FB" panose="020E0602020502020306" pitchFamily="34" charset="0"/>
              </a:rPr>
              <a:t>Where does this information come from—personal experience, eyewitness accounts, or reports written by others? </a:t>
            </a:r>
            <a:br>
              <a:rPr lang="en-US" altLang="en-US" sz="2400" dirty="0">
                <a:latin typeface="Berlin Sans FB" panose="020E0602020502020306" pitchFamily="34" charset="0"/>
              </a:rPr>
            </a:br>
            <a:endParaRPr lang="en-US" altLang="en-US" sz="2400" dirty="0">
              <a:latin typeface="Berlin Sans FB" panose="020E0602020502020306" pitchFamily="34" charset="0"/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400" dirty="0">
                <a:latin typeface="Berlin Sans FB" panose="020E0602020502020306" pitchFamily="34" charset="0"/>
              </a:rPr>
              <a:t>Are the author's conclusions based on a single piece of evidence, or have many sources been taken into account?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73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45</TotalTime>
  <Words>180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Impact</vt:lpstr>
      <vt:lpstr>Symbol</vt:lpstr>
      <vt:lpstr>Main Event</vt:lpstr>
      <vt:lpstr>Primary Sources  vs Secondary Sources</vt:lpstr>
      <vt:lpstr>What is a Primary Source?</vt:lpstr>
      <vt:lpstr>Examples of Primary </vt:lpstr>
      <vt:lpstr>What is a Secondary Source?</vt:lpstr>
      <vt:lpstr>Examples of Primary </vt:lpstr>
      <vt:lpstr>How can you tell the difference?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Sources  vs Secondary Sources</dc:title>
  <dc:creator>McClintock, Shane</dc:creator>
  <cp:lastModifiedBy>McClintock, Shane</cp:lastModifiedBy>
  <cp:revision>5</cp:revision>
  <dcterms:created xsi:type="dcterms:W3CDTF">2018-08-20T00:45:52Z</dcterms:created>
  <dcterms:modified xsi:type="dcterms:W3CDTF">2018-08-20T01:31:10Z</dcterms:modified>
</cp:coreProperties>
</file>