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chives.gov/education/lessons/cotton-gin-patent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823" y="352698"/>
            <a:ext cx="11586754" cy="1894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in the North vs Life in the South before the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48444"/>
            <a:ext cx="10058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	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Antebellum Period</a:t>
            </a:r>
            <a:r>
              <a:rPr lang="en-US" sz="3200" dirty="0" smtClean="0"/>
              <a:t>	1830-1860</a:t>
            </a:r>
            <a:endParaRPr lang="en-US" sz="3200" dirty="0"/>
          </a:p>
        </p:txBody>
      </p:sp>
      <p:pic>
        <p:nvPicPr>
          <p:cNvPr id="1026" name="Picture 2" descr="Image result for southern plan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62844"/>
            <a:ext cx="5715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orthern life before the civil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" y="3253564"/>
            <a:ext cx="4193178" cy="34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3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9054"/>
          </a:xfrm>
        </p:spPr>
        <p:txBody>
          <a:bodyPr/>
          <a:lstStyle/>
          <a:p>
            <a:r>
              <a:rPr lang="en-US" dirty="0" smtClean="0"/>
              <a:t>North vs South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63173"/>
            <a:ext cx="4937760" cy="736282"/>
          </a:xfrm>
        </p:spPr>
        <p:txBody>
          <a:bodyPr/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214193"/>
            <a:ext cx="4937760" cy="410823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Culture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</a:t>
            </a:r>
            <a:r>
              <a:rPr lang="en-US" u="sng" dirty="0"/>
              <a:t>The culture of the North was determined by life in the cities</a:t>
            </a:r>
            <a:r>
              <a:rPr lang="en-US" u="sng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Both religion and education were organized</a:t>
            </a:r>
            <a:r>
              <a:rPr lang="en-US" dirty="0" smtClean="0"/>
              <a:t>.</a:t>
            </a:r>
          </a:p>
          <a:p>
            <a:r>
              <a:rPr lang="en-US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There were schools and churches in most towns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Very few boys, and almost no girls went on to secondary school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College was reserved for the wealthy.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63173"/>
            <a:ext cx="4937760" cy="736282"/>
          </a:xfrm>
        </p:spPr>
        <p:txBody>
          <a:bodyPr/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14193"/>
            <a:ext cx="4937760" cy="4016790"/>
          </a:xfrm>
        </p:spPr>
        <p:txBody>
          <a:bodyPr>
            <a:normAutofit/>
          </a:bodyPr>
          <a:lstStyle/>
          <a:p>
            <a:r>
              <a:rPr lang="en-US" b="1" dirty="0"/>
              <a:t>Culture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</a:t>
            </a:r>
            <a:r>
              <a:rPr lang="en-US" u="sng" dirty="0"/>
              <a:t>The culture of the South was determined by the upper class plantation owners and their families</a:t>
            </a:r>
            <a:r>
              <a:rPr lang="en-US" u="sng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Only children of plantation owners received any education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Small farmers had little or no education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The culture of the South revolved around plantation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3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vs South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58983"/>
            <a:ext cx="4937760" cy="736282"/>
          </a:xfrm>
        </p:spPr>
        <p:txBody>
          <a:bodyPr/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57571"/>
            <a:ext cx="4937760" cy="39995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Transportation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Canals were mostly in the North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The Erie Canal was a huge success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smtClean="0"/>
              <a:t>70% of the country’s railroads </a:t>
            </a:r>
            <a:r>
              <a:rPr lang="en-US" dirty="0"/>
              <a:t>were in the North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30,000 miles of track was laid by 1850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Canals and railroads allowed northern businesses to grow.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521289"/>
            <a:ext cx="4937760" cy="736282"/>
          </a:xfrm>
        </p:spPr>
        <p:txBody>
          <a:bodyPr/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155371"/>
            <a:ext cx="4937760" cy="4101738"/>
          </a:xfrm>
        </p:spPr>
        <p:txBody>
          <a:bodyPr>
            <a:normAutofit/>
          </a:bodyPr>
          <a:lstStyle/>
          <a:p>
            <a:r>
              <a:rPr lang="en-US" b="1" dirty="0"/>
              <a:t>Transportation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The South was still dependent on the steamship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Railroads existed, but far less than in the North.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0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338251"/>
            <a:ext cx="9966960" cy="362228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Let’s look at the major inventions of the era that changed life in America</a:t>
            </a:r>
          </a:p>
          <a:p>
            <a:endParaRPr lang="en-US" sz="3600" dirty="0"/>
          </a:p>
          <a:p>
            <a:r>
              <a:rPr lang="en-US" sz="3600" dirty="0" smtClean="0"/>
              <a:t>Use the back side of the graphic organizer from yesterday to learn about the major inventions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599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6263"/>
            <a:ext cx="8229600" cy="1127342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4100" b="1" u="sng" dirty="0" smtClean="0">
                <a:solidFill>
                  <a:schemeClr val="tx1"/>
                </a:solidFill>
              </a:rPr>
              <a:t>The </a:t>
            </a:r>
            <a:r>
              <a:rPr lang="en-US" sz="4100" b="1" u="sng" dirty="0">
                <a:solidFill>
                  <a:schemeClr val="tx1"/>
                </a:solidFill>
              </a:rPr>
              <a:t>Industrial North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4000" dirty="0" smtClean="0"/>
              <a:t>The </a:t>
            </a:r>
            <a:r>
              <a:rPr lang="en-US" sz="4000" b="1" u="sng" dirty="0" smtClean="0"/>
              <a:t>Industrial Revolution</a:t>
            </a:r>
            <a:r>
              <a:rPr lang="en-US" sz="4000" dirty="0" smtClean="0"/>
              <a:t> is the name for the birth of modern industry and the social changes that came with industrial growth</a:t>
            </a:r>
            <a:r>
              <a:rPr lang="en-US" sz="4000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  <a:p>
            <a:pPr>
              <a:defRPr/>
            </a:pPr>
            <a:r>
              <a:rPr lang="en-US" sz="2800" dirty="0"/>
              <a:t>Most of the industrial growth took place in New England and others parts of the northeast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This region has fast-flowing streams which were used to power the factories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By 1810:  More than 60 textiles miles along streams in New England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942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b="1" u="sng" dirty="0"/>
              <a:t>Lowell System</a:t>
            </a:r>
            <a:r>
              <a:rPr lang="en-US" sz="2800" dirty="0"/>
              <a:t>…every aspect of production took place under one roof and employees lived in company-owned </a:t>
            </a:r>
            <a:r>
              <a:rPr lang="en-US" sz="2800" dirty="0" smtClean="0"/>
              <a:t>housing.</a:t>
            </a:r>
          </a:p>
          <a:p>
            <a:endParaRPr lang="en-US" sz="2800" dirty="0"/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The textile industry boomed in the city of Lowell, MA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This system was used for the next several decades in factories across the North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/>
          </p:cNvSpPr>
          <p:nvPr>
            <p:ph type="body" idx="4294967295"/>
          </p:nvPr>
        </p:nvSpPr>
        <p:spPr>
          <a:xfrm>
            <a:off x="731521" y="339634"/>
            <a:ext cx="10371908" cy="5969092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0000"/>
              </a:buClr>
              <a:buSzPct val="150000"/>
              <a:buNone/>
              <a:defRPr/>
            </a:pPr>
            <a:r>
              <a:rPr lang="en-US" sz="3400" b="1" u="sng" dirty="0" smtClean="0"/>
              <a:t>Advancements in </a:t>
            </a:r>
            <a:r>
              <a:rPr lang="en-US" sz="3400" b="1" u="sng" dirty="0"/>
              <a:t>Transportation</a:t>
            </a:r>
          </a:p>
          <a:p>
            <a:pPr marL="609600" indent="-609600">
              <a:buNone/>
              <a:defRPr/>
            </a:pPr>
            <a:endParaRPr lang="en-US" sz="3400" b="1" u="sng" dirty="0"/>
          </a:p>
          <a:p>
            <a:pPr marL="609600" indent="-609600">
              <a:buNone/>
              <a:defRPr/>
            </a:pPr>
            <a:r>
              <a:rPr lang="en-US" sz="3600" b="1" u="sng" dirty="0" smtClean="0"/>
              <a:t>Roads</a:t>
            </a:r>
            <a:endParaRPr lang="en-US" sz="3600" b="1" u="sng" dirty="0" smtClean="0"/>
          </a:p>
          <a:p>
            <a:pPr marL="1028700" lvl="1" indent="-5715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/>
              <a:t>The National Road</a:t>
            </a:r>
            <a:r>
              <a:rPr lang="en-US" sz="2400" dirty="0" smtClean="0"/>
              <a:t> (Cumberland Road) was the first major road built in the US – built from 1811 to 1838 – Maryland to Illinois</a:t>
            </a:r>
          </a:p>
          <a:p>
            <a:pPr marL="1028700" lvl="1" indent="-5715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By 1840:  A network of roads connected cities in the US, promoting travel and </a:t>
            </a:r>
            <a:r>
              <a:rPr lang="en-US" sz="2400" dirty="0" smtClean="0"/>
              <a:t>trade</a:t>
            </a:r>
            <a:endParaRPr lang="en-US" sz="2400" dirty="0"/>
          </a:p>
          <a:p>
            <a:pPr marL="1028700" lvl="1" indent="-5715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400" dirty="0" smtClean="0"/>
          </a:p>
          <a:p>
            <a:pPr marL="0" indent="0" defTabSz="635000">
              <a:buFont typeface="Wingdings" pitchFamily="2" charset="2"/>
              <a:buNone/>
            </a:pPr>
            <a:r>
              <a:rPr lang="en-US" sz="3600" dirty="0"/>
              <a:t>. </a:t>
            </a:r>
            <a:r>
              <a:rPr lang="en-US" sz="3600" b="1" u="sng" dirty="0"/>
              <a:t>Canals</a:t>
            </a:r>
            <a:endParaRPr lang="en-US" sz="3600" dirty="0"/>
          </a:p>
          <a:p>
            <a:pPr marL="953770" lvl="2" indent="-457200" defTabSz="6350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1825:  </a:t>
            </a:r>
            <a:r>
              <a:rPr lang="en-US" sz="2800" b="1" u="sng" dirty="0"/>
              <a:t>Erie Canal</a:t>
            </a:r>
            <a:r>
              <a:rPr lang="en-US" sz="2800" dirty="0"/>
              <a:t> opened – connected Great Lakes with the Atlantic Ocean</a:t>
            </a:r>
          </a:p>
          <a:p>
            <a:pPr marL="953770" lvl="2" indent="-457200" defTabSz="6350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By 1840:  More than 3,000 canals had been built in the Northeast</a:t>
            </a:r>
          </a:p>
          <a:p>
            <a:pPr marL="1028700" lvl="1" indent="-5715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831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/>
          </p:cNvSpPr>
          <p:nvPr>
            <p:ph type="body" idx="4294967295"/>
          </p:nvPr>
        </p:nvSpPr>
        <p:spPr>
          <a:xfrm>
            <a:off x="731521" y="339634"/>
            <a:ext cx="10371908" cy="5969092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FF0000"/>
              </a:buClr>
              <a:buSzPct val="150000"/>
              <a:buNone/>
              <a:defRPr/>
            </a:pPr>
            <a:r>
              <a:rPr lang="en-US" sz="3400" b="1" u="sng" dirty="0" smtClean="0"/>
              <a:t>Advancements in </a:t>
            </a:r>
            <a:r>
              <a:rPr lang="en-US" sz="3400" b="1" u="sng" dirty="0"/>
              <a:t>Transportation</a:t>
            </a:r>
          </a:p>
          <a:p>
            <a:pPr marL="609600" indent="-609600">
              <a:buNone/>
              <a:defRPr/>
            </a:pPr>
            <a:endParaRPr lang="en-US" sz="3400" b="1" u="sng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b="1" u="sng" dirty="0"/>
              <a:t>Steamboats</a:t>
            </a:r>
          </a:p>
          <a:p>
            <a:pPr marL="990600" lvl="1" indent="-5334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u="sng" dirty="0"/>
              <a:t>Robert Fulton</a:t>
            </a:r>
            <a:r>
              <a:rPr lang="en-US" sz="2800" dirty="0"/>
              <a:t> developed the first successful steamboat, the </a:t>
            </a:r>
            <a:r>
              <a:rPr lang="en-US" sz="2800" i="1" dirty="0"/>
              <a:t>Clermont</a:t>
            </a:r>
            <a:r>
              <a:rPr lang="en-US" sz="2800" dirty="0"/>
              <a:t>, in 1807</a:t>
            </a:r>
          </a:p>
          <a:p>
            <a:pPr marL="990600" lvl="1" indent="-5334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Steamboats, or riverboats, made shipping faster and allowed larger amounts of goods to be shipped at one time</a:t>
            </a:r>
          </a:p>
          <a:p>
            <a:pPr marL="990600" lvl="1" indent="-5334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By 1850:  over 700 steamboats travelled up and down the Miss. River and other waterways</a:t>
            </a:r>
          </a:p>
          <a:p>
            <a:pPr marL="914400" lvl="1" indent="-4572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u="sng" dirty="0"/>
              <a:t>The “Iron Horse”</a:t>
            </a:r>
            <a:r>
              <a:rPr lang="en-US" sz="2800" dirty="0"/>
              <a:t> (Trains)</a:t>
            </a:r>
          </a:p>
          <a:p>
            <a:pPr marL="990600" lvl="1" indent="-5334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1830:  </a:t>
            </a:r>
            <a:r>
              <a:rPr lang="en-US" sz="2800" b="1" u="sng" dirty="0"/>
              <a:t>Peter Cooper</a:t>
            </a:r>
            <a:r>
              <a:rPr lang="en-US" sz="2800" dirty="0"/>
              <a:t> built the </a:t>
            </a:r>
            <a:r>
              <a:rPr lang="en-US" sz="2800" i="1" dirty="0"/>
              <a:t>Tom Thumb</a:t>
            </a:r>
            <a:r>
              <a:rPr lang="en-US" sz="2800" dirty="0"/>
              <a:t>, a tiny but powerful train (10 mph!!)</a:t>
            </a:r>
          </a:p>
          <a:p>
            <a:pPr marL="990600" lvl="1" indent="-5334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Railroads allowed producers to ship goods across the country cheaper and faster </a:t>
            </a:r>
          </a:p>
          <a:p>
            <a:pPr marL="457200" lvl="1" indent="0">
              <a:buClr>
                <a:schemeClr val="tx1"/>
              </a:buClr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83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Other </a:t>
            </a:r>
            <a:r>
              <a:rPr lang="en-US" b="1" u="sng" dirty="0" smtClean="0"/>
              <a:t>Inventions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dirty="0" smtClean="0">
              <a:effectLst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b="1" u="sng" dirty="0" smtClean="0"/>
              <a:t>Steel </a:t>
            </a:r>
            <a:r>
              <a:rPr lang="en-US" sz="2800" b="1" u="sng" dirty="0"/>
              <a:t>plow</a:t>
            </a:r>
            <a:r>
              <a:rPr lang="en-US" sz="2800" dirty="0"/>
              <a:t>:  invented by John Deere – helped farmers especially in the Great Plains (tough grasses</a:t>
            </a:r>
            <a:r>
              <a:rPr lang="en-US" sz="2800" dirty="0" smtClean="0"/>
              <a:t>)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endParaRPr lang="en-US" sz="2800" b="1" u="sng" dirty="0"/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b="1" u="sng" dirty="0"/>
              <a:t>Telegraph</a:t>
            </a:r>
            <a:r>
              <a:rPr lang="en-US" sz="2800" dirty="0"/>
              <a:t>:  perfected by Samuel Morse – sent first message in 1844…“</a:t>
            </a:r>
            <a:r>
              <a:rPr lang="en-US" sz="2800" i="1" dirty="0"/>
              <a:t>What hath God wrought?”</a:t>
            </a:r>
            <a:r>
              <a:rPr lang="en-US" sz="2800" b="1" dirty="0"/>
              <a:t> </a:t>
            </a:r>
            <a:r>
              <a:rPr lang="en-US" sz="2800" dirty="0"/>
              <a:t> - benefited the North more than the South</a:t>
            </a:r>
          </a:p>
        </p:txBody>
      </p:sp>
    </p:spTree>
    <p:extLst>
      <p:ext uri="{BB962C8B-B14F-4D97-AF65-F5344CB8AC3E}">
        <p14:creationId xmlns:p14="http://schemas.microsoft.com/office/powerpoint/2010/main" val="28414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6263"/>
            <a:ext cx="8229600" cy="1127342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4100" b="1" u="sng" dirty="0" smtClean="0">
                <a:solidFill>
                  <a:schemeClr val="tx1"/>
                </a:solidFill>
              </a:rPr>
              <a:t>Cotton </a:t>
            </a:r>
            <a:r>
              <a:rPr lang="en-US" sz="4100" b="1" u="sng" dirty="0">
                <a:solidFill>
                  <a:schemeClr val="tx1"/>
                </a:solidFill>
              </a:rPr>
              <a:t>and the South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391886" y="1362407"/>
            <a:ext cx="11377747" cy="4724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Cotton changed life in the South, but only after the </a:t>
            </a:r>
            <a:r>
              <a:rPr lang="en-US" sz="2400" b="1" u="sng" dirty="0" smtClean="0">
                <a:solidFill>
                  <a:schemeClr val="tx1"/>
                </a:solidFill>
              </a:rPr>
              <a:t>cotton gin</a:t>
            </a:r>
            <a:r>
              <a:rPr lang="en-US" sz="2400" dirty="0" smtClean="0">
                <a:solidFill>
                  <a:schemeClr val="tx1"/>
                </a:solidFill>
              </a:rPr>
              <a:t> made large-scale cotton production </a:t>
            </a:r>
            <a:r>
              <a:rPr lang="en-US" sz="2400" dirty="0" smtClean="0">
                <a:solidFill>
                  <a:schemeClr val="tx1"/>
                </a:solidFill>
              </a:rPr>
              <a:t>possible</a:t>
            </a:r>
          </a:p>
          <a:p>
            <a:pPr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Invented by </a:t>
            </a:r>
            <a:r>
              <a:rPr lang="en-US" sz="2400" b="1" u="sng" dirty="0" smtClean="0">
                <a:solidFill>
                  <a:schemeClr val="tx1"/>
                </a:solidFill>
              </a:rPr>
              <a:t>Eli Whitney</a:t>
            </a:r>
            <a:r>
              <a:rPr lang="en-US" sz="2400" dirty="0" smtClean="0">
                <a:solidFill>
                  <a:schemeClr val="tx1"/>
                </a:solidFill>
              </a:rPr>
              <a:t> in 1793 – removes the seeds from the </a:t>
            </a:r>
            <a:r>
              <a:rPr lang="en-US" sz="2400" dirty="0" smtClean="0">
                <a:solidFill>
                  <a:schemeClr val="tx1"/>
                </a:solidFill>
              </a:rPr>
              <a:t>cotton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cotton gin made removing the seeds from cotton 50 times faster than by hand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cotton still needed to be picked by hand. The demand for cotton 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roughly doubled each decade</a:t>
            </a:r>
            <a:r>
              <a:rPr lang="en-US" sz="2400" dirty="0">
                <a:solidFill>
                  <a:schemeClr val="tx1"/>
                </a:solidFill>
              </a:rPr>
              <a:t> following Whitney’s invention.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So </a:t>
            </a:r>
            <a:r>
              <a:rPr lang="en-US" sz="2400" dirty="0">
                <a:solidFill>
                  <a:schemeClr val="tx1"/>
                </a:solidFill>
              </a:rPr>
              <a:t>cotton became a very profitable crop that also demanded a growing slave-labor force to harvest it.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More cotton means more slaves needed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2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cotton%20g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6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differences existed between ordinary Americans living in the North and those living in the South in the years before the Civil </a:t>
            </a:r>
            <a:r>
              <a:rPr lang="en-US" sz="3600" dirty="0" smtClean="0"/>
              <a:t>War?</a:t>
            </a:r>
          </a:p>
          <a:p>
            <a:endParaRPr lang="en-US" sz="3600" dirty="0"/>
          </a:p>
          <a:p>
            <a:r>
              <a:rPr lang="en-US" sz="3600" dirty="0" smtClean="0"/>
              <a:t>These differences lead to the divide in our country that caused the Civil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46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 idx="4294967295"/>
          </p:nvPr>
        </p:nvSpPr>
        <p:spPr>
          <a:xfrm>
            <a:off x="1097280" y="286604"/>
            <a:ext cx="10058400" cy="10980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King Cotton</a:t>
            </a:r>
            <a:endParaRPr lang="en-US" dirty="0"/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731519" y="1737360"/>
            <a:ext cx="10528663" cy="4530725"/>
          </a:xfrm>
        </p:spPr>
        <p:txBody>
          <a:bodyPr/>
          <a:lstStyle/>
          <a:p>
            <a:pPr marL="609600" indent="-609600">
              <a:defRPr/>
            </a:pPr>
            <a:r>
              <a:rPr lang="en-US" dirty="0" smtClean="0"/>
              <a:t>The booming textile industry of the North bought cotton to weave into clothing - England also wanted and bought the South’s cotton.</a:t>
            </a:r>
          </a:p>
          <a:p>
            <a:pPr marL="609600" indent="-609600">
              <a:defRPr/>
            </a:pPr>
            <a:r>
              <a:rPr lang="en-US" dirty="0" smtClean="0"/>
              <a:t>The number of cotton plantations began to increase in the South due to two factors</a:t>
            </a:r>
            <a:r>
              <a:rPr lang="en-US" dirty="0" smtClean="0"/>
              <a:t>:</a:t>
            </a:r>
          </a:p>
          <a:p>
            <a:pPr marL="609600" indent="-609600">
              <a:defRPr/>
            </a:pPr>
            <a:endParaRPr lang="en-US" dirty="0" smtClean="0"/>
          </a:p>
          <a:p>
            <a:pPr marL="1371600" lvl="2" indent="-457200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800" dirty="0"/>
              <a:t>Development of the cotton gin (easier and faster)</a:t>
            </a:r>
          </a:p>
          <a:p>
            <a:pPr marL="1371600" lvl="2" indent="-457200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800" dirty="0"/>
              <a:t>The demand for cotton from the North and from </a:t>
            </a:r>
            <a:r>
              <a:rPr lang="en-US" sz="2800" dirty="0" smtClean="0"/>
              <a:t>England</a:t>
            </a:r>
          </a:p>
          <a:p>
            <a:pPr marL="914400" lvl="2" indent="0">
              <a:buClr>
                <a:schemeClr val="tx1"/>
              </a:buClr>
              <a:buNone/>
              <a:defRPr/>
            </a:pPr>
            <a:endParaRPr lang="en-US" sz="2800" dirty="0" smtClean="0"/>
          </a:p>
          <a:p>
            <a:pPr marL="914400" lvl="2" indent="0">
              <a:buClr>
                <a:schemeClr val="tx1"/>
              </a:buClr>
              <a:buNone/>
              <a:defRPr/>
            </a:pPr>
            <a:r>
              <a:rPr lang="en-US" sz="2800" dirty="0" smtClean="0"/>
              <a:t>**At one time the south provided 75% of the worlds cotton.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33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/>
          </p:cNvSpPr>
          <p:nvPr>
            <p:ph type="body" idx="4294967295"/>
          </p:nvPr>
        </p:nvSpPr>
        <p:spPr>
          <a:xfrm>
            <a:off x="496389" y="1293222"/>
            <a:ext cx="11194868" cy="406254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/>
              <a:t>Slavery Expands</a:t>
            </a:r>
            <a:endParaRPr lang="en-US" b="1" dirty="0" smtClean="0"/>
          </a:p>
          <a:p>
            <a:pPr marL="0" indent="0">
              <a:buNone/>
              <a:defRPr/>
            </a:pPr>
            <a:r>
              <a:rPr lang="en-US" sz="2800" dirty="0" smtClean="0"/>
              <a:t>More and larger cotton plantations meant more labor was </a:t>
            </a:r>
            <a:r>
              <a:rPr lang="en-US" sz="2800" dirty="0" smtClean="0"/>
              <a:t>needed</a:t>
            </a:r>
          </a:p>
          <a:p>
            <a:pPr marL="0" indent="0">
              <a:buNone/>
              <a:defRPr/>
            </a:pPr>
            <a:endParaRPr lang="en-US" sz="2800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1810-1840:  The number of slaves in the South doubled to nearly 2.5 million (1/3 of the South’s total population</a:t>
            </a:r>
            <a:r>
              <a:rPr lang="en-US" sz="2800" dirty="0" smtClean="0"/>
              <a:t>)</a:t>
            </a:r>
          </a:p>
          <a:p>
            <a:pPr marL="201168" lvl="1" indent="0">
              <a:buClr>
                <a:schemeClr val="tx1"/>
              </a:buClr>
              <a:buNone/>
              <a:defRPr/>
            </a:pPr>
            <a:endParaRPr lang="en-US" sz="2800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More slaves = More cotton = More money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endParaRPr lang="en-US" sz="2800" dirty="0" smtClean="0"/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So, what impact did the cotton gin have on slavery???  It actually led to </a:t>
            </a:r>
            <a:r>
              <a:rPr lang="en-US" sz="2800" b="1" u="sng" dirty="0" smtClean="0"/>
              <a:t>more slaves</a:t>
            </a:r>
            <a:r>
              <a:rPr lang="en-US" sz="2800" dirty="0" smtClean="0"/>
              <a:t> in the South.</a:t>
            </a:r>
          </a:p>
        </p:txBody>
      </p:sp>
    </p:spTree>
    <p:extLst>
      <p:ext uri="{BB962C8B-B14F-4D97-AF65-F5344CB8AC3E}">
        <p14:creationId xmlns:p14="http://schemas.microsoft.com/office/powerpoint/2010/main" val="39348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Antebellum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1845734"/>
            <a:ext cx="1088136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/>
              <a:t>America’s </a:t>
            </a:r>
            <a:r>
              <a:rPr lang="en-US" sz="4000" dirty="0"/>
              <a:t>economy began </a:t>
            </a:r>
            <a:r>
              <a:rPr lang="en-US" sz="4000" dirty="0" smtClean="0"/>
              <a:t>shifting.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/>
              <a:t> </a:t>
            </a:r>
            <a:r>
              <a:rPr lang="en-US" sz="4000" dirty="0"/>
              <a:t>in the </a:t>
            </a:r>
            <a:r>
              <a:rPr lang="en-US" sz="4000" dirty="0" smtClean="0"/>
              <a:t>north manufacturing grew in popularity with </a:t>
            </a:r>
            <a:r>
              <a:rPr lang="en-US" sz="4000" dirty="0"/>
              <a:t>the Industrial Revolution </a:t>
            </a:r>
            <a:endParaRPr lang="en-US" sz="4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/>
              <a:t>In the  </a:t>
            </a:r>
            <a:r>
              <a:rPr lang="en-US" sz="4000" dirty="0"/>
              <a:t>south, a cotton boom made plantations the center of the economy.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48385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147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Northern States vs Southern States</a:t>
            </a:r>
            <a:endParaRPr lang="en-US" dirty="0"/>
          </a:p>
        </p:txBody>
      </p:sp>
      <p:pic>
        <p:nvPicPr>
          <p:cNvPr id="3074" name="Picture 2" descr="Image result for north vs south states civil w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901339"/>
            <a:ext cx="10058400" cy="586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19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look at the major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Use your graphic organizer as we compare the North vs the South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030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vs South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453011"/>
          </a:xfrm>
        </p:spPr>
        <p:txBody>
          <a:bodyPr/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99063"/>
            <a:ext cx="4937760" cy="366147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Climate and </a:t>
            </a:r>
            <a:r>
              <a:rPr lang="en-US" b="1" dirty="0" smtClean="0"/>
              <a:t>Geography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</a:t>
            </a:r>
            <a:r>
              <a:rPr lang="en-US" u="sng" dirty="0"/>
              <a:t>Short growing </a:t>
            </a:r>
            <a:r>
              <a:rPr lang="en-US" u="sng" dirty="0" smtClean="0"/>
              <a:t>season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Clear, fast </a:t>
            </a:r>
            <a:r>
              <a:rPr lang="en-US" dirty="0" smtClean="0"/>
              <a:t>rivers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Cities develop near rivers and bays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 </a:t>
            </a:r>
            <a:r>
              <a:rPr lang="en-US" u="sng" dirty="0"/>
              <a:t>Cities develop as trading centers</a:t>
            </a:r>
            <a:r>
              <a:rPr lang="en-US" u="sng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People begin to use waterpower to run factories.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440698"/>
            <a:ext cx="4937760" cy="3378200"/>
          </a:xfrm>
        </p:spPr>
        <p:txBody>
          <a:bodyPr/>
          <a:lstStyle/>
          <a:p>
            <a:r>
              <a:rPr lang="en-US" b="1" dirty="0"/>
              <a:t>Climate and Geography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Warm and sunny with long summers, 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 </a:t>
            </a:r>
            <a:r>
              <a:rPr lang="en-US" u="sng" dirty="0"/>
              <a:t>Climate ideal for agriculture</a:t>
            </a:r>
            <a:r>
              <a:rPr lang="en-US" u="sng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Fertile soil ideal for growing crops.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9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vs South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Population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Huge population increase in the North between 1800 and 1860, mostly through immigration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Irish, German, and other Europeans mostly settle in North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70% of the entire population of the United States lived in the northern states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Population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</a:t>
            </a:r>
            <a:r>
              <a:rPr lang="en-US" u="sng" dirty="0"/>
              <a:t>1/3 of the population were slaves</a:t>
            </a:r>
            <a:r>
              <a:rPr lang="en-US" u="sng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Most southerners lived on small farms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Only 1/4 of farmers owned slaves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Large farms called plantations were owned by the wealthy few who owned most of the slaves.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7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9054"/>
          </a:xfrm>
        </p:spPr>
        <p:txBody>
          <a:bodyPr/>
          <a:lstStyle/>
          <a:p>
            <a:r>
              <a:rPr lang="en-US" dirty="0" smtClean="0"/>
              <a:t>North vs South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63173"/>
            <a:ext cx="4937760" cy="736282"/>
          </a:xfrm>
        </p:spPr>
        <p:txBody>
          <a:bodyPr/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214193"/>
            <a:ext cx="4937760" cy="410823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Cities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</a:t>
            </a:r>
            <a:r>
              <a:rPr lang="en-US" u="sng" dirty="0"/>
              <a:t>Cities develop in North as centers of trade</a:t>
            </a:r>
            <a:r>
              <a:rPr lang="en-US" u="sng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Factories were set up making textiles (cloth goods</a:t>
            </a:r>
            <a:r>
              <a:rPr lang="en-US" dirty="0" smtClean="0"/>
              <a:t>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Increase in factory work brought more people to live in the cities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Public education begun in cities for first time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Cities became important centers of art, culture, and education. Many city newspapers begun.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Cities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</a:t>
            </a:r>
            <a:r>
              <a:rPr lang="en-US" u="sng" dirty="0"/>
              <a:t>Most southerners lived on farms</a:t>
            </a:r>
            <a:r>
              <a:rPr lang="en-US" u="sng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There were very few large cities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Plantations were self-sufficient and became like small towns.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1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vs South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Economy</a:t>
            </a:r>
            <a:br>
              <a:rPr lang="en-US" b="1" dirty="0"/>
            </a:br>
            <a:r>
              <a:rPr lang="en-US" dirty="0"/>
              <a:t>• </a:t>
            </a:r>
            <a:r>
              <a:rPr lang="en-US" u="sng" dirty="0"/>
              <a:t>The economy of the North was based on manufacturing</a:t>
            </a:r>
            <a:r>
              <a:rPr lang="en-US" u="sng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Many immigrants from Europe began working in factories and producing goods used by people in the North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Many factories began producing textiles (cloth) with the cotton grown in the South.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521289"/>
            <a:ext cx="4937760" cy="736282"/>
          </a:xfrm>
        </p:spPr>
        <p:txBody>
          <a:bodyPr/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155371"/>
            <a:ext cx="4937760" cy="41017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Economy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</a:t>
            </a:r>
            <a:r>
              <a:rPr lang="en-US" u="sng" dirty="0"/>
              <a:t>The economy of the South was based on agriculture</a:t>
            </a:r>
            <a:r>
              <a:rPr lang="en-US" u="sng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Cotton, tobacco, rice, sugar cane, and indigo (a plant that was used for blue dye) were sold as cash crops. 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C</a:t>
            </a:r>
            <a:r>
              <a:rPr lang="en-US" u="sng" dirty="0"/>
              <a:t>otton became the most important crop after Ely Whitney’s invention of the cotton gin</a:t>
            </a:r>
            <a:r>
              <a:rPr lang="en-US" u="sng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 More slaves were now needed to pick the cotton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• </a:t>
            </a:r>
            <a:r>
              <a:rPr lang="en-US" u="sng" dirty="0"/>
              <a:t>Slavery became essential to the South’s economy.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094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</TotalTime>
  <Words>717</Words>
  <Application>Microsoft Office PowerPoint</Application>
  <PresentationFormat>Widescreen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Retrospect</vt:lpstr>
      <vt:lpstr>Life in the North vs Life in the South before the Civil War</vt:lpstr>
      <vt:lpstr>Guiding Question</vt:lpstr>
      <vt:lpstr>The Antebellum Period</vt:lpstr>
      <vt:lpstr>Northern States vs Southern States</vt:lpstr>
      <vt:lpstr>Lets look at the major differences</vt:lpstr>
      <vt:lpstr>North vs South</vt:lpstr>
      <vt:lpstr>North vs South</vt:lpstr>
      <vt:lpstr>North vs South</vt:lpstr>
      <vt:lpstr>North vs South</vt:lpstr>
      <vt:lpstr>North vs South</vt:lpstr>
      <vt:lpstr>North vs South</vt:lpstr>
      <vt:lpstr>Day 2</vt:lpstr>
      <vt:lpstr>The Industrial North</vt:lpstr>
      <vt:lpstr>inventions</vt:lpstr>
      <vt:lpstr>PowerPoint Presentation</vt:lpstr>
      <vt:lpstr>PowerPoint Presentation</vt:lpstr>
      <vt:lpstr>Other Inventions </vt:lpstr>
      <vt:lpstr>Cotton and the South</vt:lpstr>
      <vt:lpstr>PowerPoint Presentation</vt:lpstr>
      <vt:lpstr>King Cotton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North vs Life in the South before the Civil War</dc:title>
  <dc:creator>McClintock, Shane</dc:creator>
  <cp:lastModifiedBy>McClintock, Shane</cp:lastModifiedBy>
  <cp:revision>13</cp:revision>
  <dcterms:created xsi:type="dcterms:W3CDTF">2018-11-13T00:27:19Z</dcterms:created>
  <dcterms:modified xsi:type="dcterms:W3CDTF">2018-11-13T03:06:11Z</dcterms:modified>
</cp:coreProperties>
</file>