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63" r:id="rId2"/>
    <p:sldId id="265" r:id="rId3"/>
    <p:sldId id="260" r:id="rId4"/>
    <p:sldId id="266" r:id="rId5"/>
    <p:sldId id="261" r:id="rId6"/>
    <p:sldId id="262" r:id="rId7"/>
    <p:sldId id="267" r:id="rId8"/>
    <p:sldId id="268" r:id="rId9"/>
    <p:sldId id="269" r:id="rId10"/>
  </p:sldIdLst>
  <p:sldSz cx="9144000" cy="5143500" type="screen16x9"/>
  <p:notesSz cx="6858000" cy="9144000"/>
  <p:embeddedFontLst>
    <p:embeddedFont>
      <p:font typeface="Playfair Display"/>
      <p:regular r:id="rId12"/>
      <p:bold r:id="rId13"/>
      <p:italic r:id="rId14"/>
      <p:boldItalic r:id="rId15"/>
    </p:embeddedFont>
    <p:embeddedFont>
      <p:font typeface="Lat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675225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66441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381000" y="685800"/>
            <a:ext cx="6096000" cy="3429000"/>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14692"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DD2FA8E-C1A4-49EC-B29D-1391B33EDA4D}" type="slidenum">
              <a:rPr lang="en-US" altLang="en-US" sz="1200"/>
              <a:pPr eaLnBrk="1" hangingPunct="1"/>
              <a:t>8</a:t>
            </a:fld>
            <a:endParaRPr lang="en-US" altLang="en-US" sz="1200"/>
          </a:p>
        </p:txBody>
      </p:sp>
    </p:spTree>
    <p:extLst>
      <p:ext uri="{BB962C8B-B14F-4D97-AF65-F5344CB8AC3E}">
        <p14:creationId xmlns:p14="http://schemas.microsoft.com/office/powerpoint/2010/main" val="73153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381000" y="685800"/>
            <a:ext cx="6096000" cy="3429000"/>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13668"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0C1F563C-5DE4-443C-9F72-F02DD6CCA3BA}" type="slidenum">
              <a:rPr lang="en-US" altLang="en-US" sz="1200"/>
              <a:pPr eaLnBrk="1" hangingPunct="1"/>
              <a:t>9</a:t>
            </a:fld>
            <a:endParaRPr lang="en-US" altLang="en-US" sz="1200"/>
          </a:p>
        </p:txBody>
      </p:sp>
    </p:spTree>
    <p:extLst>
      <p:ext uri="{BB962C8B-B14F-4D97-AF65-F5344CB8AC3E}">
        <p14:creationId xmlns:p14="http://schemas.microsoft.com/office/powerpoint/2010/main" val="1141133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9050" y="748800"/>
            <a:ext cx="3645899" cy="36458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096250" y="1627200"/>
            <a:ext cx="2951399" cy="1584300"/>
          </a:xfrm>
          <a:prstGeom prst="rect">
            <a:avLst/>
          </a:prstGeom>
        </p:spPr>
        <p:txBody>
          <a:bodyPr lIns="91425" tIns="91425" rIns="91425" bIns="91425" anchor="ctr" anchorCtr="0"/>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2" y="3266930"/>
            <a:ext cx="2951399" cy="701399"/>
          </a:xfrm>
          <a:prstGeom prst="rect">
            <a:avLst/>
          </a:prstGeom>
        </p:spPr>
        <p:txBody>
          <a:bodyPr lIns="91425" tIns="91425" rIns="91425" bIns="91425" anchor="b" anchorCtr="0"/>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1233100"/>
            <a:ext cx="8520599" cy="1610100"/>
          </a:xfrm>
          <a:prstGeom prst="rect">
            <a:avLst/>
          </a:prstGeom>
        </p:spPr>
        <p:txBody>
          <a:bodyPr lIns="91425" tIns="91425" rIns="91425" bIns="91425" anchor="b" anchorCtr="0"/>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a:endParaRPr/>
          </a:p>
        </p:txBody>
      </p:sp>
      <p:sp>
        <p:nvSpPr>
          <p:cNvPr id="51" name="Shape 51"/>
          <p:cNvSpPr txBox="1">
            <a:spLocks noGrp="1"/>
          </p:cNvSpPr>
          <p:nvPr>
            <p:ph type="body" idx="1"/>
          </p:nvPr>
        </p:nvSpPr>
        <p:spPr>
          <a:xfrm>
            <a:off x="311700" y="2919450"/>
            <a:ext cx="8520599" cy="10715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52400" y="1314450"/>
            <a:ext cx="4343400" cy="1800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52400" y="3228975"/>
            <a:ext cx="4343400" cy="1800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314450"/>
            <a:ext cx="4343400" cy="37147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4686300"/>
            <a:ext cx="19050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4686300"/>
            <a:ext cx="1905000" cy="342900"/>
          </a:xfrm>
        </p:spPr>
        <p:txBody>
          <a:bodyPr/>
          <a:lstStyle>
            <a:lvl1pPr>
              <a:defRPr/>
            </a:lvl1pPr>
          </a:lstStyle>
          <a:p>
            <a:fld id="{DB142292-2047-4389-8DB0-3DB6528544BD}" type="slidenum">
              <a:rPr lang="en-US" altLang="en-US"/>
              <a:pPr/>
              <a:t>‹#›</a:t>
            </a:fld>
            <a:endParaRPr lang="en-US" altLang="en-US"/>
          </a:p>
        </p:txBody>
      </p:sp>
    </p:spTree>
    <p:extLst>
      <p:ext uri="{BB962C8B-B14F-4D97-AF65-F5344CB8AC3E}">
        <p14:creationId xmlns:p14="http://schemas.microsoft.com/office/powerpoint/2010/main" val="3373108972"/>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663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199"/>
          </a:xfrm>
          <a:prstGeom prst="rect">
            <a:avLst/>
          </a:prstGeom>
        </p:spPr>
        <p:txBody>
          <a:bodyPr lIns="91425" tIns="91425" rIns="91425" bIns="91425" anchor="ctr" anchorCtr="0"/>
          <a:lstStyle>
            <a:lvl1pPr lvl="0" algn="ctr">
              <a:spcBef>
                <a:spcPts val="0"/>
              </a:spcBef>
              <a:buClr>
                <a:schemeClr val="lt1"/>
              </a:buClr>
              <a:buSzPct val="100000"/>
              <a:buFont typeface="Lato"/>
              <a:defRPr sz="4800" b="0">
                <a:solidFill>
                  <a:schemeClr val="lt1"/>
                </a:solidFill>
                <a:latin typeface="Lato"/>
                <a:ea typeface="Lato"/>
                <a:cs typeface="Lato"/>
                <a:sym typeface="Lato"/>
              </a:defRPr>
            </a:lvl1pPr>
            <a:lvl2pPr lvl="1" algn="ctr">
              <a:spcBef>
                <a:spcPts val="0"/>
              </a:spcBef>
              <a:buClr>
                <a:schemeClr val="lt1"/>
              </a:buClr>
              <a:buSzPct val="100000"/>
              <a:buFont typeface="Lato"/>
              <a:defRPr sz="4800" b="0">
                <a:solidFill>
                  <a:schemeClr val="lt1"/>
                </a:solidFill>
                <a:latin typeface="Lato"/>
                <a:ea typeface="Lato"/>
                <a:cs typeface="Lato"/>
                <a:sym typeface="Lato"/>
              </a:defRPr>
            </a:lvl2pPr>
            <a:lvl3pPr lvl="2" algn="ctr">
              <a:spcBef>
                <a:spcPts val="0"/>
              </a:spcBef>
              <a:buClr>
                <a:schemeClr val="lt1"/>
              </a:buClr>
              <a:buSzPct val="100000"/>
              <a:buFont typeface="Lato"/>
              <a:defRPr sz="4800" b="0">
                <a:solidFill>
                  <a:schemeClr val="lt1"/>
                </a:solidFill>
                <a:latin typeface="Lato"/>
                <a:ea typeface="Lato"/>
                <a:cs typeface="Lato"/>
                <a:sym typeface="Lato"/>
              </a:defRPr>
            </a:lvl3pPr>
            <a:lvl4pPr lvl="3" algn="ctr">
              <a:spcBef>
                <a:spcPts val="0"/>
              </a:spcBef>
              <a:buClr>
                <a:schemeClr val="lt1"/>
              </a:buClr>
              <a:buSzPct val="100000"/>
              <a:buFont typeface="Lato"/>
              <a:defRPr sz="4800" b="0">
                <a:solidFill>
                  <a:schemeClr val="lt1"/>
                </a:solidFill>
                <a:latin typeface="Lato"/>
                <a:ea typeface="Lato"/>
                <a:cs typeface="Lato"/>
                <a:sym typeface="Lato"/>
              </a:defRPr>
            </a:lvl4pPr>
            <a:lvl5pPr lvl="4" algn="ctr">
              <a:spcBef>
                <a:spcPts val="0"/>
              </a:spcBef>
              <a:buClr>
                <a:schemeClr val="lt1"/>
              </a:buClr>
              <a:buSzPct val="100000"/>
              <a:buFont typeface="Lato"/>
              <a:defRPr sz="4800" b="0">
                <a:solidFill>
                  <a:schemeClr val="lt1"/>
                </a:solidFill>
                <a:latin typeface="Lato"/>
                <a:ea typeface="Lato"/>
                <a:cs typeface="Lato"/>
                <a:sym typeface="Lato"/>
              </a:defRPr>
            </a:lvl5pPr>
            <a:lvl6pPr lvl="5" algn="ctr">
              <a:spcBef>
                <a:spcPts val="0"/>
              </a:spcBef>
              <a:buClr>
                <a:schemeClr val="lt1"/>
              </a:buClr>
              <a:buSzPct val="100000"/>
              <a:buFont typeface="Lato"/>
              <a:defRPr sz="4800" b="0">
                <a:solidFill>
                  <a:schemeClr val="lt1"/>
                </a:solidFill>
                <a:latin typeface="Lato"/>
                <a:ea typeface="Lato"/>
                <a:cs typeface="Lato"/>
                <a:sym typeface="Lato"/>
              </a:defRPr>
            </a:lvl6pPr>
            <a:lvl7pPr lvl="6" algn="ctr">
              <a:spcBef>
                <a:spcPts val="0"/>
              </a:spcBef>
              <a:buClr>
                <a:schemeClr val="lt1"/>
              </a:buClr>
              <a:buSzPct val="100000"/>
              <a:buFont typeface="Lato"/>
              <a:defRPr sz="4800" b="0">
                <a:solidFill>
                  <a:schemeClr val="lt1"/>
                </a:solidFill>
                <a:latin typeface="Lato"/>
                <a:ea typeface="Lato"/>
                <a:cs typeface="Lato"/>
                <a:sym typeface="Lato"/>
              </a:defRPr>
            </a:lvl7pPr>
            <a:lvl8pPr lvl="7" algn="ctr">
              <a:spcBef>
                <a:spcPts val="0"/>
              </a:spcBef>
              <a:buClr>
                <a:schemeClr val="lt1"/>
              </a:buClr>
              <a:buSzPct val="100000"/>
              <a:buFont typeface="Lato"/>
              <a:defRPr sz="4800" b="0">
                <a:solidFill>
                  <a:schemeClr val="lt1"/>
                </a:solidFill>
                <a:latin typeface="Lato"/>
                <a:ea typeface="Lato"/>
                <a:cs typeface="Lato"/>
                <a:sym typeface="Lato"/>
              </a:defRPr>
            </a:lvl8pPr>
            <a:lvl9pPr lvl="8" algn="ctr">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391350"/>
            <a:ext cx="8520599"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599"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599"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91377"/>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Lato"/>
              <a:defRPr sz="4800" b="0">
                <a:solidFill>
                  <a:schemeClr val="lt1"/>
                </a:solidFill>
                <a:latin typeface="Lato"/>
                <a:ea typeface="Lato"/>
                <a:cs typeface="Lato"/>
                <a:sym typeface="Lato"/>
              </a:defRPr>
            </a:lvl1pPr>
            <a:lvl2pPr lvl="1">
              <a:spcBef>
                <a:spcPts val="0"/>
              </a:spcBef>
              <a:buClr>
                <a:schemeClr val="lt1"/>
              </a:buClr>
              <a:buSzPct val="100000"/>
              <a:buFont typeface="Lato"/>
              <a:defRPr sz="4800" b="0">
                <a:solidFill>
                  <a:schemeClr val="lt1"/>
                </a:solidFill>
                <a:latin typeface="Lato"/>
                <a:ea typeface="Lato"/>
                <a:cs typeface="Lato"/>
                <a:sym typeface="Lato"/>
              </a:defRPr>
            </a:lvl2pPr>
            <a:lvl3pPr lvl="2">
              <a:spcBef>
                <a:spcPts val="0"/>
              </a:spcBef>
              <a:buClr>
                <a:schemeClr val="lt1"/>
              </a:buClr>
              <a:buSzPct val="100000"/>
              <a:buFont typeface="Lato"/>
              <a:defRPr sz="4800" b="0">
                <a:solidFill>
                  <a:schemeClr val="lt1"/>
                </a:solidFill>
                <a:latin typeface="Lato"/>
                <a:ea typeface="Lato"/>
                <a:cs typeface="Lato"/>
                <a:sym typeface="Lato"/>
              </a:defRPr>
            </a:lvl3pPr>
            <a:lvl4pPr lvl="3">
              <a:spcBef>
                <a:spcPts val="0"/>
              </a:spcBef>
              <a:buClr>
                <a:schemeClr val="lt1"/>
              </a:buClr>
              <a:buSzPct val="100000"/>
              <a:buFont typeface="Lato"/>
              <a:defRPr sz="4800" b="0">
                <a:solidFill>
                  <a:schemeClr val="lt1"/>
                </a:solidFill>
                <a:latin typeface="Lato"/>
                <a:ea typeface="Lato"/>
                <a:cs typeface="Lato"/>
                <a:sym typeface="Lato"/>
              </a:defRPr>
            </a:lvl4pPr>
            <a:lvl5pPr lvl="4">
              <a:spcBef>
                <a:spcPts val="0"/>
              </a:spcBef>
              <a:buClr>
                <a:schemeClr val="lt1"/>
              </a:buClr>
              <a:buSzPct val="100000"/>
              <a:buFont typeface="Lato"/>
              <a:defRPr sz="4800" b="0">
                <a:solidFill>
                  <a:schemeClr val="lt1"/>
                </a:solidFill>
                <a:latin typeface="Lato"/>
                <a:ea typeface="Lato"/>
                <a:cs typeface="Lato"/>
                <a:sym typeface="Lato"/>
              </a:defRPr>
            </a:lvl5pPr>
            <a:lvl6pPr lvl="5">
              <a:spcBef>
                <a:spcPts val="0"/>
              </a:spcBef>
              <a:buClr>
                <a:schemeClr val="lt1"/>
              </a:buClr>
              <a:buSzPct val="100000"/>
              <a:buFont typeface="Lato"/>
              <a:defRPr sz="4800" b="0">
                <a:solidFill>
                  <a:schemeClr val="lt1"/>
                </a:solidFill>
                <a:latin typeface="Lato"/>
                <a:ea typeface="Lato"/>
                <a:cs typeface="Lato"/>
                <a:sym typeface="Lato"/>
              </a:defRPr>
            </a:lvl6pPr>
            <a:lvl7pPr lvl="6">
              <a:spcBef>
                <a:spcPts val="0"/>
              </a:spcBef>
              <a:buClr>
                <a:schemeClr val="lt1"/>
              </a:buClr>
              <a:buSzPct val="100000"/>
              <a:buFont typeface="Lato"/>
              <a:defRPr sz="4800" b="0">
                <a:solidFill>
                  <a:schemeClr val="lt1"/>
                </a:solidFill>
                <a:latin typeface="Lato"/>
                <a:ea typeface="Lato"/>
                <a:cs typeface="Lato"/>
                <a:sym typeface="Lato"/>
              </a:defRPr>
            </a:lvl7pPr>
            <a:lvl8pPr lvl="7">
              <a:spcBef>
                <a:spcPts val="0"/>
              </a:spcBef>
              <a:buClr>
                <a:schemeClr val="lt1"/>
              </a:buClr>
              <a:buSzPct val="100000"/>
              <a:buFont typeface="Lato"/>
              <a:defRPr sz="4800" b="0">
                <a:solidFill>
                  <a:schemeClr val="lt1"/>
                </a:solidFill>
                <a:latin typeface="Lato"/>
                <a:ea typeface="Lato"/>
                <a:cs typeface="Lato"/>
                <a:sym typeface="Lato"/>
              </a:defRPr>
            </a:lvl8pPr>
            <a:lvl9pPr lvl="8">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107950"/>
            <a:ext cx="4045199" cy="1683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199"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lstStyle>
            <a:lvl1pPr lv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en-US" dirty="0" smtClean="0"/>
              <a:t>The Louisiana Purchase</a:t>
            </a:r>
          </a:p>
        </p:txBody>
      </p:sp>
      <p:sp>
        <p:nvSpPr>
          <p:cNvPr id="2051" name="Rectangle 3"/>
          <p:cNvSpPr>
            <a:spLocks noGrp="1" noChangeArrowheads="1"/>
          </p:cNvSpPr>
          <p:nvPr>
            <p:ph type="subTitle" idx="1"/>
          </p:nvPr>
        </p:nvSpPr>
        <p:spPr>
          <a:xfrm>
            <a:off x="1894863" y="2554275"/>
            <a:ext cx="5543550" cy="1314450"/>
          </a:xfrm>
        </p:spPr>
        <p:txBody>
          <a:bodyPr/>
          <a:lstStyle/>
          <a:p>
            <a:pPr eaLnBrk="1" hangingPunct="1"/>
            <a:endParaRPr lang="en-US" altLang="en-US" i="1" dirty="0" smtClean="0"/>
          </a:p>
          <a:p>
            <a:pPr eaLnBrk="1" hangingPunct="1"/>
            <a:r>
              <a:rPr lang="en-US" altLang="en-US" i="1" dirty="0" smtClean="0"/>
              <a:t>“The greatest real estate </a:t>
            </a:r>
          </a:p>
          <a:p>
            <a:pPr eaLnBrk="1" hangingPunct="1"/>
            <a:r>
              <a:rPr lang="en-US" altLang="en-US" i="1" dirty="0" smtClean="0"/>
              <a:t>deal in history.”</a:t>
            </a:r>
          </a:p>
        </p:txBody>
      </p:sp>
      <p:pic>
        <p:nvPicPr>
          <p:cNvPr id="4100" name="Picture 4" descr="covered_wagon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3543300"/>
            <a:ext cx="2171700" cy="117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29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51">
                                            <p:txEl>
                                              <p:pRg st="1" end="1"/>
                                            </p:txEl>
                                          </p:spTgt>
                                        </p:tgtEl>
                                        <p:attrNameLst>
                                          <p:attrName>style.visibility</p:attrName>
                                        </p:attrNameLst>
                                      </p:cBhvr>
                                      <p:to>
                                        <p:strVal val="visible"/>
                                      </p:to>
                                    </p:set>
                                    <p:anim calcmode="discrete" valueType="clr">
                                      <p:cBhvr override="childStyle">
                                        <p:cTn id="7" dur="80"/>
                                        <p:tgtEl>
                                          <p:spTgt spid="205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51">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2051">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51">
                                            <p:txEl>
                                              <p:pRg st="2" end="2"/>
                                            </p:txEl>
                                          </p:spTgt>
                                        </p:tgtEl>
                                        <p:attrNameLst>
                                          <p:attrName>style.visibility</p:attrName>
                                        </p:attrNameLst>
                                      </p:cBhvr>
                                      <p:to>
                                        <p:strVal val="visible"/>
                                      </p:to>
                                    </p:set>
                                    <p:anim calcmode="discrete" valueType="clr">
                                      <p:cBhvr override="childStyle">
                                        <p:cTn id="14" dur="80"/>
                                        <p:tgtEl>
                                          <p:spTgt spid="205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51">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205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came to be…</a:t>
            </a:r>
            <a:endParaRPr lang="en-US" dirty="0"/>
          </a:p>
        </p:txBody>
      </p:sp>
      <p:sp>
        <p:nvSpPr>
          <p:cNvPr id="3" name="Text Placeholder 2"/>
          <p:cNvSpPr>
            <a:spLocks noGrp="1"/>
          </p:cNvSpPr>
          <p:nvPr>
            <p:ph type="body" idx="1"/>
          </p:nvPr>
        </p:nvSpPr>
        <p:spPr/>
        <p:txBody>
          <a:bodyPr/>
          <a:lstStyle/>
          <a:p>
            <a:r>
              <a:rPr lang="en-US" dirty="0">
                <a:latin typeface="Aharoni" pitchFamily="2" charset="-79"/>
                <a:cs typeface="Aharoni" pitchFamily="2" charset="-79"/>
              </a:rPr>
              <a:t>President Jefferson’s Administration, concerned when the “Louisiana Territory” was returned to France in 1800 offered to purchase the key port of New Orleans.  Napoleon surprised the U.S with an offer to sell the entire territory for $15 million.</a:t>
            </a:r>
          </a:p>
          <a:p>
            <a:endParaRPr lang="en-US" dirty="0"/>
          </a:p>
        </p:txBody>
      </p:sp>
    </p:spTree>
    <p:extLst>
      <p:ext uri="{BB962C8B-B14F-4D97-AF65-F5344CB8AC3E}">
        <p14:creationId xmlns:p14="http://schemas.microsoft.com/office/powerpoint/2010/main" val="104836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132525"/>
            <a:ext cx="8520599" cy="586800"/>
          </a:xfrm>
          <a:prstGeom prst="rect">
            <a:avLst/>
          </a:prstGeom>
          <a:ln w="2857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a:t>Louisiana Purchase: Notes</a:t>
            </a:r>
          </a:p>
        </p:txBody>
      </p:sp>
      <p:sp>
        <p:nvSpPr>
          <p:cNvPr id="88" name="Shape 88"/>
          <p:cNvSpPr txBox="1">
            <a:spLocks noGrp="1"/>
          </p:cNvSpPr>
          <p:nvPr>
            <p:ph type="body" idx="1"/>
          </p:nvPr>
        </p:nvSpPr>
        <p:spPr>
          <a:xfrm>
            <a:off x="0" y="719325"/>
            <a:ext cx="9144000" cy="4164899"/>
          </a:xfrm>
          <a:prstGeom prst="rect">
            <a:avLst/>
          </a:prstGeom>
        </p:spPr>
        <p:txBody>
          <a:bodyPr lIns="91425" tIns="91425" rIns="91425" bIns="91425" anchor="t" anchorCtr="0">
            <a:noAutofit/>
          </a:bodyPr>
          <a:lstStyle/>
          <a:p>
            <a:pPr marL="457200" lvl="0" indent="-368300" rtl="0">
              <a:spcBef>
                <a:spcPts val="0"/>
              </a:spcBef>
              <a:buClr>
                <a:srgbClr val="0000FF"/>
              </a:buClr>
              <a:buSzPct val="100000"/>
              <a:buChar char="●"/>
            </a:pPr>
            <a:r>
              <a:rPr lang="en" sz="2000" dirty="0">
                <a:solidFill>
                  <a:srgbClr val="0000FF"/>
                </a:solidFill>
              </a:rPr>
              <a:t>President Thomas Jefferson bought the Louisiana Territory from Napoleon Bonaparte of France for $15 million ($0.03 an acre)  in 1803.</a:t>
            </a:r>
          </a:p>
          <a:p>
            <a:pPr marL="457200" lvl="0" indent="-368300" rtl="0">
              <a:spcBef>
                <a:spcPts val="0"/>
              </a:spcBef>
              <a:buClr>
                <a:srgbClr val="0000FF"/>
              </a:buClr>
              <a:buSzPct val="100000"/>
              <a:buChar char="●"/>
            </a:pPr>
            <a:r>
              <a:rPr lang="en" sz="2000" dirty="0">
                <a:solidFill>
                  <a:srgbClr val="0000FF"/>
                </a:solidFill>
              </a:rPr>
              <a:t>Meriwether Lewis was hired to explore the Territory. He took his friend William Clark.</a:t>
            </a:r>
          </a:p>
          <a:p>
            <a:pPr marL="457200" lvl="0" indent="-368300" rtl="0">
              <a:spcBef>
                <a:spcPts val="0"/>
              </a:spcBef>
              <a:buClr>
                <a:srgbClr val="0000FF"/>
              </a:buClr>
              <a:buSzPct val="100000"/>
              <a:buChar char="●"/>
            </a:pPr>
            <a:r>
              <a:rPr lang="en" sz="2000" dirty="0">
                <a:solidFill>
                  <a:srgbClr val="0000FF"/>
                </a:solidFill>
              </a:rPr>
              <a:t>Job: 1. Collect info about people, plants, and land of territory</a:t>
            </a:r>
          </a:p>
          <a:p>
            <a:pPr marL="914400" lvl="0" indent="0" rtl="0">
              <a:spcBef>
                <a:spcPts val="0"/>
              </a:spcBef>
              <a:buNone/>
            </a:pPr>
            <a:r>
              <a:rPr lang="en" sz="2000" dirty="0">
                <a:solidFill>
                  <a:srgbClr val="0000FF"/>
                </a:solidFill>
              </a:rPr>
              <a:t>2. Find a water route to the Pacific Ocean</a:t>
            </a:r>
          </a:p>
          <a:p>
            <a:pPr marL="457200" lvl="0" indent="-368300" rtl="0">
              <a:spcBef>
                <a:spcPts val="0"/>
              </a:spcBef>
              <a:buClr>
                <a:srgbClr val="0000FF"/>
              </a:buClr>
              <a:buSzPct val="100000"/>
              <a:buChar char="●"/>
            </a:pPr>
            <a:r>
              <a:rPr lang="en" sz="2000" dirty="0">
                <a:solidFill>
                  <a:srgbClr val="0000FF"/>
                </a:solidFill>
              </a:rPr>
              <a:t>Lasted 863 days, 7689 miles, cost $38,722.25 ($126,000,00 today)</a:t>
            </a:r>
          </a:p>
          <a:p>
            <a:pPr marL="457200" lvl="0" indent="-368300">
              <a:spcBef>
                <a:spcPts val="0"/>
              </a:spcBef>
              <a:buClr>
                <a:srgbClr val="0000FF"/>
              </a:buClr>
              <a:buSzPct val="100000"/>
              <a:buChar char="●"/>
            </a:pPr>
            <a:r>
              <a:rPr lang="en" sz="2000" dirty="0">
                <a:solidFill>
                  <a:srgbClr val="0000FF"/>
                </a:solidFill>
              </a:rPr>
              <a:t>Impact: </a:t>
            </a:r>
            <a:r>
              <a:rPr lang="en" sz="2000" b="1" dirty="0">
                <a:solidFill>
                  <a:srgbClr val="0000FF"/>
                </a:solidFill>
              </a:rPr>
              <a:t>DOUBLED SIZE OF US</a:t>
            </a:r>
            <a:r>
              <a:rPr lang="en" sz="2000" dirty="0">
                <a:solidFill>
                  <a:srgbClr val="0000FF"/>
                </a:solidFill>
              </a:rPr>
              <a:t>, left detailed maps of Territory for explorers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gained</a:t>
            </a:r>
            <a:endParaRPr lang="en-US" dirty="0"/>
          </a:p>
        </p:txBody>
      </p:sp>
      <p:sp>
        <p:nvSpPr>
          <p:cNvPr id="3" name="Text Placeholder 2"/>
          <p:cNvSpPr>
            <a:spLocks noGrp="1"/>
          </p:cNvSpPr>
          <p:nvPr>
            <p:ph type="body" idx="1"/>
          </p:nvPr>
        </p:nvSpPr>
        <p:spPr/>
        <p:txBody>
          <a:bodyPr/>
          <a:lstStyle/>
          <a:p>
            <a:r>
              <a:rPr lang="en-US" dirty="0" smtClean="0"/>
              <a:t>Besides doubling the size of the country, the Unites states also:</a:t>
            </a:r>
          </a:p>
          <a:p>
            <a:pPr marL="285750" indent="-285750">
              <a:buFont typeface="Arial" panose="020B0604020202020204" pitchFamily="34" charset="0"/>
              <a:buChar char="•"/>
            </a:pPr>
            <a:r>
              <a:rPr lang="en-US" dirty="0" smtClean="0"/>
              <a:t>increased America’s </a:t>
            </a:r>
            <a:r>
              <a:rPr lang="en-US" dirty="0"/>
              <a:t>wealth of Natural </a:t>
            </a:r>
            <a:r>
              <a:rPr lang="en-US" dirty="0" smtClean="0"/>
              <a:t>Resources</a:t>
            </a:r>
          </a:p>
          <a:p>
            <a:pPr marL="285750" indent="-285750">
              <a:buFont typeface="Arial" panose="020B0604020202020204" pitchFamily="34" charset="0"/>
              <a:buChar char="•"/>
            </a:pPr>
            <a:r>
              <a:rPr lang="en-US" dirty="0"/>
              <a:t>Gave the U.S.A undisputed control of the Mississippi River</a:t>
            </a:r>
          </a:p>
        </p:txBody>
      </p:sp>
    </p:spTree>
    <p:extLst>
      <p:ext uri="{BB962C8B-B14F-4D97-AF65-F5344CB8AC3E}">
        <p14:creationId xmlns:p14="http://schemas.microsoft.com/office/powerpoint/2010/main" val="279462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 Purchase</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4" descr="1803_Louisiana_purch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36" y="1152475"/>
            <a:ext cx="8690994" cy="388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8" descr="http://www.ilibrarian.net/history/westward_expansion_map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91" y="176169"/>
            <a:ext cx="8573548" cy="466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63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sz="half" idx="3"/>
          </p:nvPr>
        </p:nvSpPr>
        <p:spPr>
          <a:xfrm>
            <a:off x="3869267" y="1101328"/>
            <a:ext cx="5012265" cy="3714750"/>
          </a:xfrm>
          <a:ln/>
        </p:spPr>
        <p:txBody>
          <a:bodyPr/>
          <a:lstStyle/>
          <a:p>
            <a:r>
              <a:rPr lang="en-US" altLang="en-US" sz="2100" dirty="0"/>
              <a:t>Causes of the War</a:t>
            </a:r>
          </a:p>
          <a:p>
            <a:pPr lvl="1"/>
            <a:r>
              <a:rPr lang="en-US" altLang="en-US" sz="1800" b="1" dirty="0"/>
              <a:t>Impressment</a:t>
            </a:r>
          </a:p>
          <a:p>
            <a:pPr lvl="2"/>
            <a:r>
              <a:rPr lang="en-US" altLang="en-US" sz="1800" dirty="0"/>
              <a:t>Britain and France were fighting a war in Europe</a:t>
            </a:r>
          </a:p>
          <a:p>
            <a:pPr lvl="2"/>
            <a:r>
              <a:rPr lang="en-US" altLang="en-US" sz="1800" dirty="0"/>
              <a:t>Britain began capturing American sailors and “impressing” them, or forcing them to work on British ships</a:t>
            </a:r>
          </a:p>
          <a:p>
            <a:pPr lvl="2"/>
            <a:r>
              <a:rPr lang="en-US" altLang="en-US" sz="1800" dirty="0"/>
              <a:t>By 1807, Britain had seized more than 1,000 American ships</a:t>
            </a:r>
          </a:p>
        </p:txBody>
      </p:sp>
      <p:pic>
        <p:nvPicPr>
          <p:cNvPr id="38923" name="Picture 11" descr="impressment2"/>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88433" y="1875712"/>
            <a:ext cx="2936020" cy="2518488"/>
          </a:xfrm>
          <a:no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364067" y="287867"/>
            <a:ext cx="8144933" cy="769441"/>
          </a:xfrm>
          <a:prstGeom prst="rect">
            <a:avLst/>
          </a:prstGeom>
          <a:noFill/>
        </p:spPr>
        <p:txBody>
          <a:bodyPr wrap="square" rtlCol="0">
            <a:spAutoFit/>
          </a:bodyPr>
          <a:lstStyle/>
          <a:p>
            <a:r>
              <a:rPr lang="en-US" sz="4400" dirty="0" smtClean="0"/>
              <a:t>War of 1812</a:t>
            </a:r>
            <a:endParaRPr lang="en-US" sz="4400" dirty="0"/>
          </a:p>
        </p:txBody>
      </p:sp>
    </p:spTree>
    <p:extLst>
      <p:ext uri="{BB962C8B-B14F-4D97-AF65-F5344CB8AC3E}">
        <p14:creationId xmlns:p14="http://schemas.microsoft.com/office/powerpoint/2010/main" val="34719036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8914">
                                            <p:txEl>
                                              <p:pRg st="1" end="1"/>
                                            </p:txEl>
                                          </p:spTgt>
                                        </p:tgtEl>
                                        <p:attrNameLst>
                                          <p:attrName>style.visibility</p:attrName>
                                        </p:attrNameLst>
                                      </p:cBhvr>
                                      <p:to>
                                        <p:strVal val="visible"/>
                                      </p:to>
                                    </p:set>
                                    <p:anim to="" calcmode="lin" valueType="num">
                                      <p:cBhvr>
                                        <p:cTn id="7" dur="1" fill="hold"/>
                                        <p:tgtEl>
                                          <p:spTgt spid="38914">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8914">
                                            <p:txEl>
                                              <p:pRg st="2" end="2"/>
                                            </p:txEl>
                                          </p:spTgt>
                                        </p:tgtEl>
                                        <p:attrNameLst>
                                          <p:attrName>style.visibility</p:attrName>
                                        </p:attrNameLst>
                                      </p:cBhvr>
                                      <p:to>
                                        <p:strVal val="visible"/>
                                      </p:to>
                                    </p:set>
                                    <p:anim to="" calcmode="lin" valueType="num">
                                      <p:cBhvr>
                                        <p:cTn id="12" dur="1" fill="hold"/>
                                        <p:tgtEl>
                                          <p:spTgt spid="38914">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8914">
                                            <p:txEl>
                                              <p:pRg st="3" end="3"/>
                                            </p:txEl>
                                          </p:spTgt>
                                        </p:tgtEl>
                                        <p:attrNameLst>
                                          <p:attrName>style.visibility</p:attrName>
                                        </p:attrNameLst>
                                      </p:cBhvr>
                                      <p:to>
                                        <p:strVal val="visible"/>
                                      </p:to>
                                    </p:set>
                                    <p:anim to="" calcmode="lin" valueType="num">
                                      <p:cBhvr>
                                        <p:cTn id="17" dur="1" fill="hold"/>
                                        <p:tgtEl>
                                          <p:spTgt spid="38914">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8914">
                                            <p:txEl>
                                              <p:pRg st="4" end="4"/>
                                            </p:txEl>
                                          </p:spTgt>
                                        </p:tgtEl>
                                        <p:attrNameLst>
                                          <p:attrName>style.visibility</p:attrName>
                                        </p:attrNameLst>
                                      </p:cBhvr>
                                      <p:to>
                                        <p:strVal val="visible"/>
                                      </p:to>
                                    </p:set>
                                    <p:anim to="" calcmode="lin" valueType="num">
                                      <p:cBhvr>
                                        <p:cTn id="22" dur="1" fill="hold"/>
                                        <p:tgtEl>
                                          <p:spTgt spid="3891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57350" y="-114300"/>
            <a:ext cx="5829300" cy="857250"/>
          </a:xfrm>
        </p:spPr>
        <p:txBody>
          <a:bodyPr/>
          <a:lstStyle/>
          <a:p>
            <a:pPr eaLnBrk="1" hangingPunct="1">
              <a:defRPr/>
            </a:pPr>
            <a:r>
              <a:rPr lang="en-US" dirty="0" smtClean="0"/>
              <a:t>War of 1812</a:t>
            </a:r>
          </a:p>
        </p:txBody>
      </p:sp>
      <p:sp>
        <p:nvSpPr>
          <p:cNvPr id="5123" name="Rectangle 3"/>
          <p:cNvSpPr>
            <a:spLocks noGrp="1" noChangeArrowheads="1"/>
          </p:cNvSpPr>
          <p:nvPr>
            <p:ph type="body" idx="1"/>
          </p:nvPr>
        </p:nvSpPr>
        <p:spPr>
          <a:xfrm>
            <a:off x="423333" y="628650"/>
            <a:ext cx="8043334" cy="4400550"/>
          </a:xfrm>
        </p:spPr>
        <p:txBody>
          <a:bodyPr/>
          <a:lstStyle/>
          <a:p>
            <a:pPr eaLnBrk="1" hangingPunct="1">
              <a:defRPr/>
            </a:pPr>
            <a:r>
              <a:rPr lang="en-US" dirty="0" smtClean="0"/>
              <a:t>British Navy began seizing American ships that were trading with France </a:t>
            </a:r>
            <a:endParaRPr lang="en-US" dirty="0"/>
          </a:p>
          <a:p>
            <a:pPr eaLnBrk="1" hangingPunct="1">
              <a:defRPr/>
            </a:pPr>
            <a:r>
              <a:rPr lang="en-US" dirty="0" smtClean="0"/>
              <a:t>British </a:t>
            </a:r>
            <a:r>
              <a:rPr lang="en-US" dirty="0" smtClean="0"/>
              <a:t>also began seizing U.S. </a:t>
            </a:r>
            <a:r>
              <a:rPr lang="en-US" dirty="0" smtClean="0"/>
              <a:t>sailors for the British Navy </a:t>
            </a:r>
            <a:r>
              <a:rPr lang="en-US" dirty="0" smtClean="0">
                <a:solidFill>
                  <a:srgbClr val="00B0F0"/>
                </a:solidFill>
              </a:rPr>
              <a:t>*</a:t>
            </a:r>
            <a:r>
              <a:rPr lang="en-US" dirty="0" smtClean="0"/>
              <a:t>IMPRESSMENT</a:t>
            </a:r>
            <a:r>
              <a:rPr lang="en-US" dirty="0" smtClean="0">
                <a:solidFill>
                  <a:srgbClr val="00B0F0"/>
                </a:solidFill>
              </a:rPr>
              <a:t>*</a:t>
            </a:r>
          </a:p>
          <a:p>
            <a:pPr eaLnBrk="1" hangingPunct="1">
              <a:defRPr/>
            </a:pPr>
            <a:r>
              <a:rPr lang="en-US" dirty="0" smtClean="0">
                <a:solidFill>
                  <a:schemeClr val="tx1"/>
                </a:solidFill>
              </a:rPr>
              <a:t>Rather than go to war, Jefferson issued an embargo</a:t>
            </a:r>
          </a:p>
          <a:p>
            <a:pPr lvl="1" eaLnBrk="1" hangingPunct="1">
              <a:defRPr/>
            </a:pPr>
            <a:r>
              <a:rPr lang="en-US" sz="2400" dirty="0">
                <a:solidFill>
                  <a:schemeClr val="tx1"/>
                </a:solidFill>
              </a:rPr>
              <a:t>Embargo</a:t>
            </a:r>
            <a:r>
              <a:rPr lang="en-US" sz="2400" dirty="0">
                <a:solidFill>
                  <a:srgbClr val="00B0F0"/>
                </a:solidFill>
              </a:rPr>
              <a:t>*</a:t>
            </a:r>
            <a:r>
              <a:rPr lang="en-US" sz="2400" dirty="0">
                <a:solidFill>
                  <a:schemeClr val="tx1"/>
                </a:solidFill>
              </a:rPr>
              <a:t> suspended American trade</a:t>
            </a:r>
          </a:p>
          <a:p>
            <a:pPr lvl="2" eaLnBrk="1" hangingPunct="1">
              <a:defRPr/>
            </a:pPr>
            <a:r>
              <a:rPr lang="en-US" sz="2400" dirty="0">
                <a:solidFill>
                  <a:schemeClr val="tx1"/>
                </a:solidFill>
              </a:rPr>
              <a:t>Thought it would hurt the British because they needed American food</a:t>
            </a:r>
          </a:p>
          <a:p>
            <a:pPr lvl="2" eaLnBrk="1" hangingPunct="1">
              <a:defRPr/>
            </a:pPr>
            <a:r>
              <a:rPr lang="en-US" sz="2400" dirty="0">
                <a:solidFill>
                  <a:schemeClr val="tx1"/>
                </a:solidFill>
              </a:rPr>
              <a:t>Actually ended up hurting America more</a:t>
            </a:r>
          </a:p>
        </p:txBody>
      </p:sp>
    </p:spTree>
    <p:extLst>
      <p:ext uri="{BB962C8B-B14F-4D97-AF65-F5344CB8AC3E}">
        <p14:creationId xmlns:p14="http://schemas.microsoft.com/office/powerpoint/2010/main" val="1307613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70050" y="80433"/>
            <a:ext cx="5829300" cy="512233"/>
          </a:xfrm>
        </p:spPr>
        <p:txBody>
          <a:bodyPr/>
          <a:lstStyle/>
          <a:p>
            <a:pPr eaLnBrk="1" hangingPunct="1">
              <a:defRPr/>
            </a:pPr>
            <a:r>
              <a:rPr lang="en-US" dirty="0" smtClean="0"/>
              <a:t>War of 1812</a:t>
            </a:r>
          </a:p>
        </p:txBody>
      </p:sp>
      <p:sp>
        <p:nvSpPr>
          <p:cNvPr id="5123" name="Rectangle 3"/>
          <p:cNvSpPr>
            <a:spLocks noGrp="1" noChangeArrowheads="1"/>
          </p:cNvSpPr>
          <p:nvPr>
            <p:ph type="body" idx="1"/>
          </p:nvPr>
        </p:nvSpPr>
        <p:spPr>
          <a:xfrm>
            <a:off x="220133" y="524934"/>
            <a:ext cx="8729134" cy="4284133"/>
          </a:xfrm>
        </p:spPr>
        <p:txBody>
          <a:bodyPr/>
          <a:lstStyle/>
          <a:p>
            <a:pPr eaLnBrk="1" hangingPunct="1"/>
            <a:r>
              <a:rPr lang="en-US" altLang="en-US" dirty="0" smtClean="0"/>
              <a:t>James Madison won the election in 1812, and decided that there was no alternative to </a:t>
            </a:r>
          </a:p>
          <a:p>
            <a:pPr eaLnBrk="1" hangingPunct="1"/>
            <a:r>
              <a:rPr lang="en-US" altLang="en-US" dirty="0" smtClean="0"/>
              <a:t>Americans tried to invade Canada- unsuccessfully</a:t>
            </a:r>
          </a:p>
          <a:p>
            <a:pPr eaLnBrk="1" hangingPunct="1"/>
            <a:r>
              <a:rPr lang="en-US" altLang="en-US" dirty="0" smtClean="0"/>
              <a:t>British invaded the U.S. captured Washington and burned the Capitol and the White House</a:t>
            </a:r>
          </a:p>
          <a:p>
            <a:pPr eaLnBrk="1" hangingPunct="1"/>
            <a:r>
              <a:rPr lang="en-US" altLang="en-US" dirty="0" smtClean="0"/>
              <a:t>Americans won many of the major battles, both of them got sick of war and signed a peace treaty that changed no </a:t>
            </a:r>
            <a:r>
              <a:rPr lang="en-US" altLang="en-US" dirty="0" smtClean="0"/>
              <a:t>boundaries</a:t>
            </a:r>
          </a:p>
          <a:p>
            <a:pPr>
              <a:lnSpc>
                <a:spcPct val="90000"/>
              </a:lnSpc>
            </a:pPr>
            <a:r>
              <a:rPr lang="en-US" altLang="en-US" dirty="0"/>
              <a:t>The Treaty of </a:t>
            </a:r>
            <a:r>
              <a:rPr lang="en-US" altLang="en-US" dirty="0" smtClean="0"/>
              <a:t>Ghent – peace treaty that ended the war of 1812</a:t>
            </a:r>
            <a:endParaRPr lang="en-US" altLang="en-US" dirty="0"/>
          </a:p>
          <a:p>
            <a:pPr lvl="1">
              <a:lnSpc>
                <a:spcPct val="90000"/>
              </a:lnSpc>
            </a:pPr>
            <a:r>
              <a:rPr lang="en-US" altLang="en-US" sz="1800" b="1" dirty="0" smtClean="0"/>
              <a:t>Results </a:t>
            </a:r>
            <a:r>
              <a:rPr lang="en-US" altLang="en-US" sz="1800" b="1" dirty="0"/>
              <a:t>of the war</a:t>
            </a:r>
            <a:r>
              <a:rPr lang="en-US" altLang="en-US" sz="1800" dirty="0"/>
              <a:t>:</a:t>
            </a:r>
          </a:p>
          <a:p>
            <a:pPr lvl="2">
              <a:lnSpc>
                <a:spcPct val="90000"/>
              </a:lnSpc>
            </a:pPr>
            <a:r>
              <a:rPr lang="en-US" altLang="en-US" sz="1800" dirty="0"/>
              <a:t>Britain and American became better allies</a:t>
            </a:r>
          </a:p>
          <a:p>
            <a:pPr lvl="2">
              <a:lnSpc>
                <a:spcPct val="90000"/>
              </a:lnSpc>
            </a:pPr>
            <a:r>
              <a:rPr lang="en-US" altLang="en-US" sz="1800" dirty="0"/>
              <a:t>America gained respect from other countries</a:t>
            </a:r>
          </a:p>
          <a:p>
            <a:pPr eaLnBrk="1" hangingPunct="1"/>
            <a:endParaRPr lang="en-US" altLang="en-US" dirty="0" smtClean="0"/>
          </a:p>
        </p:txBody>
      </p:sp>
    </p:spTree>
    <p:extLst>
      <p:ext uri="{BB962C8B-B14F-4D97-AF65-F5344CB8AC3E}">
        <p14:creationId xmlns:p14="http://schemas.microsoft.com/office/powerpoint/2010/main" val="1379671529"/>
      </p:ext>
    </p:extLst>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395</Words>
  <Application>Microsoft Office PowerPoint</Application>
  <PresentationFormat>On-screen Show (16:9)</PresentationFormat>
  <Paragraphs>42</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Aharoni</vt:lpstr>
      <vt:lpstr>Playfair Display</vt:lpstr>
      <vt:lpstr>Arial</vt:lpstr>
      <vt:lpstr>Times New Roman</vt:lpstr>
      <vt:lpstr>Lato</vt:lpstr>
      <vt:lpstr>coral</vt:lpstr>
      <vt:lpstr>The Louisiana Purchase</vt:lpstr>
      <vt:lpstr>How it came to be…</vt:lpstr>
      <vt:lpstr>Louisiana Purchase: Notes</vt:lpstr>
      <vt:lpstr>What we gained</vt:lpstr>
      <vt:lpstr>Louisiana Purchase</vt:lpstr>
      <vt:lpstr>PowerPoint Presentation</vt:lpstr>
      <vt:lpstr>PowerPoint Presentation</vt:lpstr>
      <vt:lpstr>War of 1812</vt:lpstr>
      <vt:lpstr>War of 1812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McClintock, Shane</dc:creator>
  <cp:lastModifiedBy>McClintock, Shane</cp:lastModifiedBy>
  <cp:revision>7</cp:revision>
  <dcterms:modified xsi:type="dcterms:W3CDTF">2018-11-02T14:47:31Z</dcterms:modified>
</cp:coreProperties>
</file>