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F70B-0BF7-48FE-9AB5-589A13B9D5C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9AD4-145A-4F3B-9ACB-4E877A5B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2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4" name="Shape 1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03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79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85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15" name="Shape 2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lang="en-US" sz="12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693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360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97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09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0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560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63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90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50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  <p:sp>
        <p:nvSpPr>
          <p:cNvPr id="298" name="Shape 2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1452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934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766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28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08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50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81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53" name="Shape 15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lang="en-US" sz="12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4070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61" name="Shape 1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8899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19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64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clipArt" idx="2"/>
          </p:nvPr>
        </p:nvSpPr>
        <p:spPr>
          <a:xfrm>
            <a:off x="6197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1" y="6248400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1" y="6248400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US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pPr>
                <a:buClr>
                  <a:schemeClr val="lt1"/>
                </a:buClr>
                <a:buSzPct val="25000"/>
              </a:pPr>
              <a:t>‹#›</a:t>
            </a:fld>
            <a:endParaRPr lang="en-US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339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1" y="6248400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1" y="6248400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US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pPr>
                <a:buClr>
                  <a:schemeClr val="lt1"/>
                </a:buClr>
                <a:buSzPct val="25000"/>
              </a:pPr>
              <a:t>‹#›</a:t>
            </a:fld>
            <a:endParaRPr lang="en-US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75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8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0562-B6F2-432C-9AD1-66C3C533963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3158-72B8-4CCA-BC4E-A59155B1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 idx="4294967295"/>
          </p:nvPr>
        </p:nvSpPr>
        <p:spPr>
          <a:xfrm>
            <a:off x="1524000" y="457200"/>
            <a:ext cx="9144000" cy="4038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96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96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96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220305319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Life in Factory Towns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791200" y="3962401"/>
            <a:ext cx="2286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Cramped Tenements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1" y="4395787"/>
            <a:ext cx="3124199" cy="2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2133601" y="6491288"/>
            <a:ext cx="1219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Pollution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8162" y="1219201"/>
            <a:ext cx="2509837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1" y="4724401"/>
            <a:ext cx="2990849" cy="198596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8763000" y="5181600"/>
            <a:ext cx="12954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Poor Sanitation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800" y="1219200"/>
            <a:ext cx="30480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905000" y="3810001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Rapid Population Growth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1219201"/>
            <a:ext cx="2092324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91118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Housing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idx="1"/>
          </p:nvPr>
        </p:nvSpPr>
        <p:spPr>
          <a:xfrm>
            <a:off x="1981200" y="1524001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Tenement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= a substandard,                                   multi-family dwelling, usually old                              and occupied by the poor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Built cheaply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Multiple stories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 running water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No toilet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Sewer down the middle of street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Trash thrown out into street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Crowded (5+ people living in                                      one room)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Breeding grounds for diseases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Pollution from factory smoke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152401"/>
            <a:ext cx="27622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1" y="3962401"/>
            <a:ext cx="3581399" cy="2754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12021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2057401" y="1143001"/>
            <a:ext cx="8077199" cy="1219199"/>
          </a:xfrm>
          <a:prstGeom prst="rect">
            <a:avLst/>
          </a:prstGeom>
          <a:solidFill>
            <a:srgbClr val="FEE8E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US" sz="20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factory system changed the world of work;</a:t>
            </a:r>
          </a:p>
          <a:p>
            <a:pPr algn="ctr">
              <a:spcBef>
                <a:spcPts val="1000"/>
              </a:spcBef>
              <a:buClr>
                <a:schemeClr val="dk2"/>
              </a:buClr>
              <a:buSzPct val="25000"/>
            </a:pPr>
            <a:r>
              <a:rPr lang="en-US" sz="20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Mass Production = the production of large amounts of standardized products, especially on assembly lines</a:t>
            </a:r>
          </a:p>
        </p:txBody>
      </p:sp>
      <p:grpSp>
        <p:nvGrpSpPr>
          <p:cNvPr id="218" name="Shape 218"/>
          <p:cNvGrpSpPr/>
          <p:nvPr/>
        </p:nvGrpSpPr>
        <p:grpSpPr>
          <a:xfrm>
            <a:off x="2209800" y="2438401"/>
            <a:ext cx="3886200" cy="3809999"/>
            <a:chOff x="609600" y="990600"/>
            <a:chExt cx="2590800" cy="4952999"/>
          </a:xfrm>
        </p:grpSpPr>
        <p:sp>
          <p:nvSpPr>
            <p:cNvPr id="219" name="Shape 219"/>
            <p:cNvSpPr txBox="1"/>
            <p:nvPr/>
          </p:nvSpPr>
          <p:spPr>
            <a:xfrm>
              <a:off x="609600" y="1524000"/>
              <a:ext cx="2590800" cy="4419599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174625" indent="-174625"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Mass production</a:t>
              </a:r>
              <a:r>
                <a:rPr lang="en-US" sz="2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began in U.S.</a:t>
              </a:r>
            </a:p>
            <a:p>
              <a:pPr marL="174625" indent="-174625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Elements:</a:t>
              </a:r>
            </a:p>
            <a:p>
              <a:pPr marL="623887" lvl="1" indent="-280987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–"/>
              </a:pPr>
              <a:r>
                <a:rPr lang="en-US" sz="20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Interchangeable parts</a:t>
              </a:r>
            </a:p>
            <a:p>
              <a:pPr marL="623887" lvl="1" indent="-280987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–"/>
              </a:pPr>
              <a:r>
                <a:rPr lang="en-US" sz="20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Assembly line</a:t>
              </a:r>
            </a:p>
            <a:p>
              <a:pPr marL="174625" indent="-174625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Production and repair faster and more efficient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09600" y="990600"/>
              <a:ext cx="2590800" cy="533399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chemeClr val="dk2"/>
                </a:buClr>
                <a:buSzPct val="25000"/>
              </a:pPr>
              <a:r>
                <a:rPr lang="en-US" sz="2400" b="1" i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Mass Production</a:t>
              </a:r>
            </a:p>
          </p:txBody>
        </p:sp>
      </p:grpSp>
      <p:grpSp>
        <p:nvGrpSpPr>
          <p:cNvPr id="221" name="Shape 221"/>
          <p:cNvGrpSpPr/>
          <p:nvPr/>
        </p:nvGrpSpPr>
        <p:grpSpPr>
          <a:xfrm>
            <a:off x="6248400" y="2438401"/>
            <a:ext cx="3886200" cy="3809999"/>
            <a:chOff x="609600" y="990600"/>
            <a:chExt cx="2590800" cy="4952999"/>
          </a:xfrm>
        </p:grpSpPr>
        <p:sp>
          <p:nvSpPr>
            <p:cNvPr id="222" name="Shape 222"/>
            <p:cNvSpPr txBox="1"/>
            <p:nvPr/>
          </p:nvSpPr>
          <p:spPr>
            <a:xfrm>
              <a:off x="609600" y="1524000"/>
              <a:ext cx="2590800" cy="4419599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31775" indent="-231775"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Dramatic increase in production</a:t>
              </a:r>
            </a:p>
            <a:p>
              <a:pPr marL="231775" indent="-231775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Businesses charged less </a:t>
              </a:r>
            </a:p>
            <a:p>
              <a:pPr marL="231775" indent="-231775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Affordable goods</a:t>
              </a:r>
            </a:p>
            <a:p>
              <a:pPr marL="231775" indent="-231775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More repetitious jobs</a:t>
              </a:r>
            </a:p>
            <a:p>
              <a:pPr marL="231775" indent="-231775">
                <a:spcBef>
                  <a:spcPts val="1000"/>
                </a:spcBef>
                <a:buClr>
                  <a:schemeClr val="dk2"/>
                </a:buClr>
                <a:buSzPct val="100000"/>
                <a:buFont typeface="Arial"/>
                <a:buChar char="•"/>
              </a:pPr>
              <a:r>
                <a:rPr lang="en-US" sz="2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Soon became norm</a:t>
              </a:r>
            </a:p>
            <a:p>
              <a:pPr>
                <a:spcBef>
                  <a:spcPts val="1000"/>
                </a:spcBef>
              </a:pP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609600" y="990600"/>
              <a:ext cx="2590800" cy="533399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chemeClr val="dk2"/>
                </a:buClr>
                <a:buSzPct val="25000"/>
              </a:pPr>
              <a:r>
                <a:rPr lang="en-US" sz="2400" b="1" i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Effects</a:t>
              </a:r>
            </a:p>
            <a:p>
              <a:pPr>
                <a:spcBef>
                  <a:spcPts val="1200"/>
                </a:spcBef>
              </a:pPr>
              <a:endParaRPr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Shape 224"/>
          <p:cNvSpPr txBox="1"/>
          <p:nvPr/>
        </p:nvSpPr>
        <p:spPr>
          <a:xfrm>
            <a:off x="1524000" y="304801"/>
            <a:ext cx="9144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lt2"/>
              </a:buClr>
              <a:buSzPct val="25000"/>
            </a:pPr>
            <a:r>
              <a:rPr lang="en-US" sz="4400" b="1" dirty="0">
                <a:latin typeface="Tahoma"/>
                <a:ea typeface="Tahoma"/>
                <a:cs typeface="Tahoma"/>
                <a:sym typeface="Tahoma"/>
              </a:rPr>
              <a:t>Factories and Mass Production</a:t>
            </a:r>
          </a:p>
        </p:txBody>
      </p:sp>
    </p:spTree>
    <p:extLst>
      <p:ext uri="{BB962C8B-B14F-4D97-AF65-F5344CB8AC3E}">
        <p14:creationId xmlns:p14="http://schemas.microsoft.com/office/powerpoint/2010/main" val="1063350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Assembly Line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Workers on an assembly line add parts to a product that moves along the belt from one work station to the next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latin typeface="Tahoma"/>
                <a:ea typeface="Tahoma"/>
                <a:cs typeface="Tahoma"/>
                <a:sym typeface="Tahoma"/>
              </a:rPr>
              <a:t>A different person performs each task along the assembly line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This division of labor made production faster and cheaper, lowering the price of goods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Mass production- demand up price down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80000"/>
              <a:buNone/>
            </a:pPr>
            <a:endParaRPr sz="3200" dirty="0">
              <a:solidFill>
                <a:schemeClr val="folHlink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8962849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4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First Assembly Line:</a:t>
            </a:r>
            <a:br>
              <a:rPr lang="en-US" sz="4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Henry Ford - Automobiles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354317"/>
            <a:ext cx="6667500" cy="4265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249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Rise of Labor Unions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4343400" cy="5029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Encouraged worker-organized strikes to demand increased wages and improved working conditions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Lobbied for laws to improve the lives of workers, including women and children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Wanted workers’ rights and collective bargaining between labor and management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1" y="2286000"/>
            <a:ext cx="4010025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2455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905000" y="19812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4800" b="1" dirty="0">
                <a:latin typeface="Tahoma"/>
                <a:ea typeface="Tahoma"/>
                <a:cs typeface="Tahoma"/>
                <a:sym typeface="Tahoma"/>
              </a:rPr>
              <a:t>New Ways of Thinking:</a:t>
            </a:r>
            <a:br>
              <a:rPr lang="en-US" sz="4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dirty="0">
                <a:latin typeface="Tahoma"/>
                <a:ea typeface="Tahoma"/>
                <a:cs typeface="Tahoma"/>
                <a:sym typeface="Tahoma"/>
              </a:rPr>
              <a:t>Economic Patterns</a:t>
            </a:r>
            <a:br>
              <a:rPr lang="en-US" sz="4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dirty="0">
                <a:latin typeface="Tahoma"/>
                <a:ea typeface="Tahoma"/>
                <a:cs typeface="Tahoma"/>
                <a:sym typeface="Tahoma"/>
              </a:rPr>
              <a:t>Capitalism vs. Socialism</a:t>
            </a:r>
          </a:p>
        </p:txBody>
      </p:sp>
    </p:spTree>
    <p:extLst>
      <p:ext uri="{BB962C8B-B14F-4D97-AF65-F5344CB8AC3E}">
        <p14:creationId xmlns:p14="http://schemas.microsoft.com/office/powerpoint/2010/main" val="2293213753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Capitalism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Free-market </a:t>
            </a: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economy: prices are determined by supply and demand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endParaRPr lang="en-US" sz="32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Profit </a:t>
            </a: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goes to owners who invest in the business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endParaRPr lang="en-US" sz="32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latin typeface="Tahoma"/>
                <a:ea typeface="Tahoma"/>
                <a:cs typeface="Tahoma"/>
                <a:sym typeface="Tahoma"/>
              </a:rPr>
              <a:t>Wages </a:t>
            </a:r>
            <a:r>
              <a:rPr lang="en-US" sz="3200" dirty="0">
                <a:latin typeface="Tahoma"/>
                <a:ea typeface="Tahoma"/>
                <a:cs typeface="Tahoma"/>
                <a:sym typeface="Tahoma"/>
              </a:rPr>
              <a:t>are paid to workers employed by companies and businesses</a:t>
            </a:r>
          </a:p>
        </p:txBody>
      </p:sp>
    </p:spTree>
    <p:extLst>
      <p:ext uri="{BB962C8B-B14F-4D97-AF65-F5344CB8AC3E}">
        <p14:creationId xmlns:p14="http://schemas.microsoft.com/office/powerpoint/2010/main" val="19020587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ctrTitle" idx="4294967295"/>
          </p:nvPr>
        </p:nvSpPr>
        <p:spPr>
          <a:xfrm>
            <a:off x="15240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5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Effects of the 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2498211365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ct val="25000"/>
            </a:pPr>
            <a:r>
              <a:rPr lang="en-US" dirty="0">
                <a:solidFill>
                  <a:srgbClr val="FF0000"/>
                </a:solidFill>
              </a:rPr>
              <a:t>Positive Effects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905000" y="1295400"/>
            <a:ext cx="4114800" cy="5562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Increased world productivity</a:t>
            </a:r>
          </a:p>
          <a:p>
            <a:pPr indent="-342900">
              <a:lnSpc>
                <a:spcPct val="80000"/>
              </a:lnSpc>
              <a:spcBef>
                <a:spcPts val="240"/>
              </a:spcBef>
              <a:buNone/>
            </a:pPr>
            <a:endParaRPr sz="12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rgbClr val="FF0000"/>
                </a:solidFill>
              </a:rPr>
              <a:t>Growth of railroads (faster and more efficient transportation of goods and people)</a:t>
            </a:r>
          </a:p>
          <a:p>
            <a:pPr indent="-342900">
              <a:lnSpc>
                <a:spcPct val="80000"/>
              </a:lnSpc>
              <a:spcBef>
                <a:spcPts val="240"/>
              </a:spcBef>
              <a:buNone/>
            </a:pPr>
            <a:endParaRPr sz="12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chemeClr val="tx1"/>
                </a:solidFill>
              </a:rPr>
              <a:t>New entrepreneurs emerged (more money = more technology/inventions)</a:t>
            </a:r>
          </a:p>
          <a:p>
            <a:pPr indent="-342900">
              <a:lnSpc>
                <a:spcPct val="80000"/>
              </a:lnSpc>
              <a:spcBef>
                <a:spcPts val="320"/>
              </a:spcBef>
              <a:buNone/>
            </a:pPr>
            <a:endParaRPr sz="16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rgbClr val="FF0000"/>
                </a:solidFill>
              </a:rPr>
              <a:t>New inventions improved quality of life for many</a:t>
            </a:r>
          </a:p>
          <a:p>
            <a:pPr indent="-342900">
              <a:lnSpc>
                <a:spcPct val="80000"/>
              </a:lnSpc>
              <a:spcBef>
                <a:spcPts val="320"/>
              </a:spcBef>
              <a:buNone/>
            </a:pPr>
            <a:endParaRPr sz="16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rgbClr val="FF0000"/>
                </a:solidFill>
              </a:rPr>
              <a:t>Labor eventually organized (unions) to improve working conditions</a:t>
            </a:r>
          </a:p>
          <a:p>
            <a:pPr indent="-342900">
              <a:lnSpc>
                <a:spcPct val="80000"/>
              </a:lnSpc>
              <a:spcBef>
                <a:spcPts val="320"/>
              </a:spcBef>
              <a:buNone/>
            </a:pPr>
            <a:endParaRPr sz="16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chemeClr val="tx1"/>
                </a:solidFill>
              </a:rPr>
              <a:t>Laws were enacted to enforce health and safety codes in cities and factories</a:t>
            </a:r>
          </a:p>
          <a:p>
            <a:pPr indent="-342900">
              <a:lnSpc>
                <a:spcPct val="80000"/>
              </a:lnSpc>
              <a:spcBef>
                <a:spcPts val="320"/>
              </a:spcBef>
              <a:buNone/>
            </a:pPr>
            <a:endParaRPr sz="16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rgbClr val="FF0000"/>
                </a:solidFill>
              </a:rPr>
              <a:t>New opportunities for women</a:t>
            </a:r>
          </a:p>
          <a:p>
            <a:pPr indent="-342900">
              <a:lnSpc>
                <a:spcPct val="80000"/>
              </a:lnSpc>
              <a:spcBef>
                <a:spcPts val="320"/>
              </a:spcBef>
              <a:buNone/>
            </a:pPr>
            <a:endParaRPr sz="16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chemeClr val="tx1"/>
                </a:solidFill>
              </a:rPr>
              <a:t>Rise of the middle class – size, power, and wealth expanded</a:t>
            </a:r>
          </a:p>
          <a:p>
            <a:pPr indent="-342900">
              <a:lnSpc>
                <a:spcPct val="80000"/>
              </a:lnSpc>
              <a:spcBef>
                <a:spcPts val="320"/>
              </a:spcBef>
              <a:buNone/>
            </a:pPr>
            <a:endParaRPr sz="1600" dirty="0">
              <a:solidFill>
                <a:schemeClr val="tx1"/>
              </a:solidFill>
            </a:endParaRPr>
          </a:p>
          <a:p>
            <a:pPr indent="-342900">
              <a:lnSpc>
                <a:spcPct val="80000"/>
              </a:lnSpc>
              <a:spcBef>
                <a:spcPts val="320"/>
              </a:spcBef>
            </a:pPr>
            <a:r>
              <a:rPr lang="en-US" sz="1600" dirty="0">
                <a:solidFill>
                  <a:schemeClr val="tx1"/>
                </a:solidFill>
              </a:rPr>
              <a:t>Social structure becomes more flexible</a:t>
            </a:r>
          </a:p>
        </p:txBody>
      </p:sp>
      <p:pic>
        <p:nvPicPr>
          <p:cNvPr id="293" name="Shape 293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143001"/>
            <a:ext cx="3657600" cy="271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4165600"/>
            <a:ext cx="3733800" cy="2503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75515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idx="1"/>
          </p:nvPr>
        </p:nvSpPr>
        <p:spPr>
          <a:xfrm>
            <a:off x="1828800" y="5334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Industrial Revolution</a:t>
            </a: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was a period from the 18th to the 19th century where major changes in agriculture, manufacturing, mining, transportation, and </a:t>
            </a: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technology. </a:t>
            </a:r>
            <a:endParaRPr sz="32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endParaRPr lang="en-US" sz="32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Industrialization</a:t>
            </a: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a shift from an </a:t>
            </a:r>
            <a:r>
              <a:rPr lang="en-US" sz="3200" i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agricultural</a:t>
            </a: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(farming) economy to one based on </a:t>
            </a:r>
            <a:r>
              <a:rPr lang="en-US" sz="3200" i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industry </a:t>
            </a: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(manufacturing)</a:t>
            </a:r>
          </a:p>
        </p:txBody>
      </p:sp>
    </p:spTree>
    <p:extLst>
      <p:ext uri="{BB962C8B-B14F-4D97-AF65-F5344CB8AC3E}">
        <p14:creationId xmlns:p14="http://schemas.microsoft.com/office/powerpoint/2010/main" val="3785142635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ct val="25000"/>
            </a:pPr>
            <a:r>
              <a:rPr lang="en-US" dirty="0">
                <a:solidFill>
                  <a:srgbClr val="FF0000"/>
                </a:solidFill>
              </a:rPr>
              <a:t>Negative Effects: Factory Life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98786" y="1600201"/>
            <a:ext cx="6369269" cy="5105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</a:rPr>
              <a:t>Child labor used in factories &amp; mines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rgbClr val="FF0000"/>
                </a:solidFill>
              </a:rPr>
              <a:t>Miserable (dirty, cramped) and dangerous (fingers, limbs, &amp; lives lost) working conditions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Monotonous work with heavy, noisy, repetitive machinery 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rgbClr val="FF0000"/>
                </a:solidFill>
              </a:rPr>
              <a:t>Long working hours – six days a week, with little pay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Rigid schedules ruled each day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Gas, candle &amp; oil lamps created soot and smoke in factories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rgbClr val="FF0000"/>
                </a:solidFill>
              </a:rPr>
              <a:t>Diseases such as pneumonia &amp; tuberculosis spread through factories</a:t>
            </a:r>
          </a:p>
        </p:txBody>
      </p:sp>
      <p:pic>
        <p:nvPicPr>
          <p:cNvPr id="302" name="Shape 30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tretch/>
        </p:blipFill>
        <p:spPr>
          <a:xfrm>
            <a:off x="7543800" y="1834723"/>
            <a:ext cx="4038600" cy="2891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708200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ct val="25000"/>
            </a:pPr>
            <a:r>
              <a:rPr lang="en-US" sz="3600" dirty="0">
                <a:solidFill>
                  <a:srgbClr val="FF0000"/>
                </a:solidFill>
              </a:rPr>
              <a:t>Negative Effects: Labor Practices &amp; Housing Issues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01717" y="1305911"/>
            <a:ext cx="7302062" cy="5410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SzPct val="25000"/>
              <a:buNone/>
            </a:pPr>
            <a:endParaRPr sz="2000" dirty="0"/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Labor unrest leads to demonstrations (sometimes violent)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rgbClr val="FF0000"/>
                </a:solidFill>
              </a:rPr>
              <a:t>Strikes take place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rgbClr val="FF0000"/>
                </a:solidFill>
              </a:rPr>
              <a:t>Women were paid less than men (were actually preferred)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Indentured workers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Employers had a more impersonal relationship with employees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rgbClr val="FF0000"/>
                </a:solidFill>
              </a:rPr>
              <a:t>Tenement housing was poorly constructed, crowded, and cold</a:t>
            </a:r>
          </a:p>
          <a:p>
            <a:pPr indent="-342900">
              <a:spcBef>
                <a:spcPts val="400"/>
              </a:spcBef>
            </a:pPr>
            <a:r>
              <a:rPr lang="en-US" sz="2000" dirty="0">
                <a:solidFill>
                  <a:srgbClr val="FF0000"/>
                </a:solidFill>
              </a:rPr>
              <a:t>Human and industrial waste contaminated water supplies – typhoid and cholera spread</a:t>
            </a:r>
          </a:p>
        </p:txBody>
      </p:sp>
      <p:pic>
        <p:nvPicPr>
          <p:cNvPr id="309" name="Shape 309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tretch/>
        </p:blipFill>
        <p:spPr>
          <a:xfrm>
            <a:off x="8095595" y="3505857"/>
            <a:ext cx="381000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728545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ct val="25000"/>
            </a:pPr>
            <a:r>
              <a:rPr lang="en-US" dirty="0">
                <a:solidFill>
                  <a:srgbClr val="FF0000"/>
                </a:solidFill>
              </a:rPr>
              <a:t>Negative Effects: Worldwide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752601" y="1752601"/>
            <a:ext cx="4267199" cy="5257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Air pollution increased over cities and industrial area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</a:p>
          <a:p>
            <a:pPr indent="-342900">
              <a:spcBef>
                <a:spcPts val="480"/>
              </a:spcBef>
            </a:pPr>
            <a:r>
              <a:rPr lang="en-US" sz="2400" dirty="0">
                <a:solidFill>
                  <a:schemeClr val="tx1"/>
                </a:solidFill>
              </a:rPr>
              <a:t>Technological changes eroded the balance of power in Europe</a:t>
            </a:r>
          </a:p>
          <a:p>
            <a:pPr indent="-342900">
              <a:spcBef>
                <a:spcPts val="480"/>
              </a:spcBef>
            </a:pPr>
            <a:r>
              <a:rPr lang="en-US" sz="2400" dirty="0">
                <a:solidFill>
                  <a:srgbClr val="FF0000"/>
                </a:solidFill>
              </a:rPr>
              <a:t>Contributed to the growth of imperialism and communism (Marx’s &amp; Engels’ theories)</a:t>
            </a:r>
          </a:p>
          <a:p>
            <a:pPr indent="-342900">
              <a:spcBef>
                <a:spcPts val="480"/>
              </a:spcBef>
            </a:pPr>
            <a:r>
              <a:rPr lang="en-US" sz="2400" dirty="0">
                <a:solidFill>
                  <a:schemeClr val="tx1"/>
                </a:solidFill>
              </a:rPr>
              <a:t>Produced weaponry that gave Western nations a military advantage over developing nations</a:t>
            </a:r>
          </a:p>
        </p:txBody>
      </p:sp>
      <p:pic>
        <p:nvPicPr>
          <p:cNvPr id="316" name="Shape 316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4194175"/>
            <a:ext cx="3048000" cy="246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1524000"/>
            <a:ext cx="3848099" cy="2408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678374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Summary: Social Effects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sz="half" idx="1"/>
          </p:nvPr>
        </p:nvSpPr>
        <p:spPr>
          <a:xfrm>
            <a:off x="1981201" y="1600201"/>
            <a:ext cx="8305799" cy="5029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Increase in population of cities</a:t>
            </a: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Women and children enter the workplace as cheap labor</a:t>
            </a: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Rise of labor unions</a:t>
            </a: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Introduction of reforms</a:t>
            </a:r>
          </a:p>
          <a:p>
            <a:pPr marL="838200" lvl="1" indent="-381000">
              <a:lnSpc>
                <a:spcPct val="10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Tahoma"/>
              <a:buChar char="–"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Laws to protect children in the workplace</a:t>
            </a:r>
          </a:p>
          <a:p>
            <a:pPr marL="838200" lvl="1" indent="-381000">
              <a:lnSpc>
                <a:spcPct val="10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Tahoma"/>
              <a:buChar char="–"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Minimum wage and maximum hour laws</a:t>
            </a:r>
          </a:p>
          <a:p>
            <a:pPr marL="838200" lvl="1" indent="-381000">
              <a:lnSpc>
                <a:spcPct val="10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Tahoma"/>
              <a:buChar char="–"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Federal safety and health standards</a:t>
            </a: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Growth of the middle class</a:t>
            </a: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Increased production and higher demand for raw materials = growth of worldwide trade</a:t>
            </a: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Expansion of education</a:t>
            </a: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Women’s increased demands for suffrage</a:t>
            </a:r>
          </a:p>
        </p:txBody>
      </p:sp>
    </p:spTree>
    <p:extLst>
      <p:ext uri="{BB962C8B-B14F-4D97-AF65-F5344CB8AC3E}">
        <p14:creationId xmlns:p14="http://schemas.microsoft.com/office/powerpoint/2010/main" val="285311184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Key Terms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idx="1"/>
          </p:nvPr>
        </p:nvSpPr>
        <p:spPr>
          <a:xfrm>
            <a:off x="430924" y="1066800"/>
            <a:ext cx="11288110" cy="5638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Industrialization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a shift from an agricultural economy (farming) to one based on industry (manufacturing)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latin typeface="Tahoma"/>
                <a:ea typeface="Tahoma"/>
                <a:cs typeface="Tahoma"/>
                <a:sym typeface="Tahoma"/>
              </a:rPr>
              <a:t>Manufacturing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– the use of machines, tools, and labor to make things for use or sale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Rural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farming or country life; villages (sparsely populated)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Urban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city life (densely populated) 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Urbanization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the movement of people to cities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Tenement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a substandard, multi-family dwelling; usually old and occupied by the poor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latin typeface="Tahoma"/>
                <a:ea typeface="Tahoma"/>
                <a:cs typeface="Tahoma"/>
                <a:sym typeface="Tahoma"/>
              </a:rPr>
              <a:t>Free market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– a market in which there is no economic intervention and regulation by the state (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govt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Capitalism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private ownership of means of production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Socialism</a:t>
            </a: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society (not the individual) owns and operates the means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192607679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32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Causes of the Industrial Revolution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Agricultural Revolution – improved the quality and quantity of food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Tahoma"/>
              <a:buChar char="–"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Farmers mixed different kinds of soil or tried new crop rotation to get higher yields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Tahoma"/>
              <a:buChar char="–"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This led to a surplus of food = fewer people died from hunger = </a:t>
            </a:r>
            <a:r>
              <a:rPr lang="en-US" sz="2000" i="1" dirty="0">
                <a:latin typeface="Tahoma"/>
                <a:ea typeface="Tahoma"/>
                <a:cs typeface="Tahoma"/>
                <a:sym typeface="Tahoma"/>
              </a:rPr>
              <a:t>rapid growth in population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None/>
            </a:pPr>
            <a:endParaRPr sz="2400" i="1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New technologies and new sources of energy and materials (e.g., James Watt’s steam engine became a key source of power)</a:t>
            </a:r>
          </a:p>
        </p:txBody>
      </p:sp>
    </p:spTree>
    <p:extLst>
      <p:ext uri="{BB962C8B-B14F-4D97-AF65-F5344CB8AC3E}">
        <p14:creationId xmlns:p14="http://schemas.microsoft.com/office/powerpoint/2010/main" val="268246180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 idx="4294967295"/>
          </p:nvPr>
        </p:nvSpPr>
        <p:spPr>
          <a:xfrm>
            <a:off x="152400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4000" b="1" dirty="0">
                <a:latin typeface="Tahoma"/>
                <a:ea typeface="Tahoma"/>
                <a:cs typeface="Tahoma"/>
                <a:sym typeface="Tahoma"/>
              </a:rPr>
              <a:t>Push Factors:</a:t>
            </a:r>
            <a:br>
              <a:rPr lang="en-US" sz="40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1" dirty="0">
                <a:latin typeface="Tahoma"/>
                <a:ea typeface="Tahoma"/>
                <a:cs typeface="Tahoma"/>
                <a:sym typeface="Tahoma"/>
              </a:rPr>
              <a:t>Where did all the people go</a:t>
            </a:r>
            <a:r>
              <a:rPr lang="en-US" sz="4000" dirty="0">
                <a:latin typeface="Tahoma"/>
                <a:ea typeface="Tahoma"/>
                <a:cs typeface="Tahoma"/>
                <a:sym typeface="Tahoma"/>
              </a:rPr>
              <a:t>?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4294967295"/>
          </p:nvPr>
        </p:nvSpPr>
        <p:spPr>
          <a:xfrm>
            <a:off x="1524000" y="1676400"/>
            <a:ext cx="3962400" cy="5181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000" dirty="0">
                <a:latin typeface="Tahoma"/>
                <a:ea typeface="Tahoma"/>
                <a:cs typeface="Tahoma"/>
                <a:sym typeface="Tahoma"/>
              </a:rPr>
              <a:t>Fewer worker needed on the lands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endParaRPr lang="en-US" sz="3000" dirty="0"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3000" dirty="0">
                <a:latin typeface="Tahoma"/>
                <a:ea typeface="Tahoma"/>
                <a:cs typeface="Tahoma"/>
                <a:sym typeface="Tahoma"/>
              </a:rPr>
              <a:t>Cities </a:t>
            </a:r>
            <a:r>
              <a:rPr lang="en-US" sz="3000" dirty="0">
                <a:latin typeface="Tahoma"/>
                <a:ea typeface="Tahoma"/>
                <a:cs typeface="Tahoma"/>
                <a:sym typeface="Tahoma"/>
              </a:rPr>
              <a:t>grew – and GREW!!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1" y="2057400"/>
            <a:ext cx="4062411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867400" y="5334001"/>
            <a:ext cx="48006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0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Over London by Rail</a:t>
            </a: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Gustave Doré c. 1870. Shows the densely populated and polluted environments created in the new industrial cities</a:t>
            </a:r>
          </a:p>
        </p:txBody>
      </p:sp>
    </p:spTree>
    <p:extLst>
      <p:ext uri="{BB962C8B-B14F-4D97-AF65-F5344CB8AC3E}">
        <p14:creationId xmlns:p14="http://schemas.microsoft.com/office/powerpoint/2010/main" val="19185564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ct val="25000"/>
            </a:pPr>
            <a:r>
              <a:rPr lang="en-US" b="1" dirty="0">
                <a:solidFill>
                  <a:srgbClr val="FF0000"/>
                </a:solidFill>
              </a:rPr>
              <a:t>Growth of Industry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46235" y="914401"/>
            <a:ext cx="6483242" cy="57149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endParaRPr sz="2400" dirty="0"/>
          </a:p>
          <a:p>
            <a:pPr indent="-342900">
              <a:spcBef>
                <a:spcPts val="56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 indent="-342900">
              <a:spcBef>
                <a:spcPts val="56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Growth </a:t>
            </a:r>
            <a:r>
              <a:rPr lang="en-US" sz="2800" dirty="0">
                <a:solidFill>
                  <a:schemeClr val="tx1"/>
                </a:solidFill>
              </a:rPr>
              <a:t>of factories</a:t>
            </a:r>
          </a:p>
          <a:p>
            <a:pPr lvl="1" indent="-285750">
              <a:spcBef>
                <a:spcPts val="440"/>
              </a:spcBef>
            </a:pPr>
            <a:r>
              <a:rPr lang="en-US" sz="2200" dirty="0">
                <a:solidFill>
                  <a:schemeClr val="tx1"/>
                </a:solidFill>
              </a:rPr>
              <a:t>As demand for cloth grew, inventors came up with new machines (e.g., flying shuttle, spinning jenny)</a:t>
            </a:r>
          </a:p>
          <a:p>
            <a:pPr lvl="1" indent="-285750">
              <a:spcBef>
                <a:spcPts val="440"/>
              </a:spcBef>
            </a:pPr>
            <a:r>
              <a:rPr lang="en-US" sz="2200" dirty="0">
                <a:solidFill>
                  <a:srgbClr val="FF0000"/>
                </a:solidFill>
              </a:rPr>
              <a:t>To house these new machines, manufacturers built the first factories</a:t>
            </a:r>
          </a:p>
          <a:p>
            <a:pPr lvl="1" indent="-285750">
              <a:spcBef>
                <a:spcPts val="440"/>
              </a:spcBef>
            </a:pPr>
            <a:r>
              <a:rPr lang="en-US" sz="2200" dirty="0">
                <a:solidFill>
                  <a:srgbClr val="FF0000"/>
                </a:solidFill>
              </a:rPr>
              <a:t>New machines and factories increased production</a:t>
            </a:r>
          </a:p>
          <a:p>
            <a:pPr lvl="1" indent="-285750">
              <a:spcBef>
                <a:spcPts val="440"/>
              </a:spcBef>
            </a:pPr>
            <a:r>
              <a:rPr lang="en-US" sz="2200" dirty="0">
                <a:solidFill>
                  <a:srgbClr val="FF0000"/>
                </a:solidFill>
              </a:rPr>
              <a:t>By the 1850s, factories began to be powered by coal and steam engines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476" y="1417637"/>
            <a:ext cx="4352924" cy="3232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28878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209800" y="533401"/>
            <a:ext cx="7772400" cy="82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981200" y="838201"/>
            <a:ext cx="8229600" cy="1189037"/>
          </a:xfrm>
          <a:prstGeom prst="rect">
            <a:avLst/>
          </a:prstGeom>
          <a:solidFill>
            <a:srgbClr val="FEE8E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3361" indent="-233361">
              <a:buClr>
                <a:schemeClr val="dk2"/>
              </a:buClr>
              <a:buSzPct val="25000"/>
            </a:pPr>
            <a:r>
              <a:rPr lang="en-US" sz="2400" b="1" i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Where employees worked</a:t>
            </a:r>
          </a:p>
          <a:p>
            <a:pPr marL="233361" indent="-233361">
              <a:spcBef>
                <a:spcPts val="1200"/>
              </a:spcBef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Major change from cottage industry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Had to leave home to work (travel to cities)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981200" y="4648201"/>
            <a:ext cx="8229600" cy="2012949"/>
          </a:xfrm>
          <a:prstGeom prst="rect">
            <a:avLst/>
          </a:prstGeom>
          <a:solidFill>
            <a:srgbClr val="F296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3361" indent="-233361">
              <a:buClr>
                <a:schemeClr val="dk2"/>
              </a:buClr>
              <a:buSzPct val="25000"/>
            </a:pPr>
            <a:r>
              <a:rPr lang="en-US" sz="2400" b="1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Life in factory towns</a:t>
            </a:r>
          </a:p>
          <a:p>
            <a:pPr marL="233361" indent="-233361">
              <a:spcBef>
                <a:spcPts val="1200"/>
              </a:spcBef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Towns grew up around factories and coal mines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Pollution, poor sanitation, no health codes = sickness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Rapid population growth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Poor lived in crowded tiny rooms in tenements (multistory buildings divided into apartments)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981200" y="2057401"/>
            <a:ext cx="8229600" cy="2562225"/>
          </a:xfrm>
          <a:prstGeom prst="rect">
            <a:avLst/>
          </a:prstGeom>
          <a:solidFill>
            <a:srgbClr val="F8C4C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3361" indent="-233361">
              <a:buClr>
                <a:schemeClr val="dk2"/>
              </a:buClr>
              <a:buSzPct val="25000"/>
            </a:pPr>
            <a:r>
              <a:rPr lang="en-US" sz="2400" b="1" i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Working in a factory</a:t>
            </a:r>
          </a:p>
          <a:p>
            <a:pPr marL="233361" indent="-233361">
              <a:spcBef>
                <a:spcPts val="1200"/>
              </a:spcBef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 safety codes = dangerous work for all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Poor factory conditions (e.g., no heat or a/c, dirty, smelly, cramped)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Long workdays (12-14 hours)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Little pay (men compete with women and children for wages)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Child labor = kept costs of production low and profits high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Mind-numbing monotony (doing the same thing all day every day)</a:t>
            </a:r>
          </a:p>
          <a:p>
            <a:pPr marL="233361" indent="-233361">
              <a:buClr>
                <a:schemeClr val="lt1"/>
              </a:buClr>
              <a:buSzPct val="79999"/>
              <a:buFont typeface="Noto Sans Symbols"/>
              <a:buChar char="■"/>
            </a:pPr>
            <a:r>
              <a:rPr lang="en-US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Owners of mines and factories exercised control over lives of laborers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133601" y="1"/>
            <a:ext cx="79247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lt2"/>
              </a:buClr>
              <a:buSzPct val="25000"/>
            </a:pPr>
            <a:r>
              <a:rPr lang="en-US" sz="4000" b="1" dirty="0">
                <a:latin typeface="Tahoma"/>
                <a:ea typeface="Tahoma"/>
                <a:cs typeface="Tahoma"/>
                <a:sym typeface="Tahoma"/>
              </a:rPr>
              <a:t>Factories and Factory Towns</a:t>
            </a:r>
          </a:p>
        </p:txBody>
      </p:sp>
    </p:spTree>
    <p:extLst>
      <p:ext uri="{BB962C8B-B14F-4D97-AF65-F5344CB8AC3E}">
        <p14:creationId xmlns:p14="http://schemas.microsoft.com/office/powerpoint/2010/main" val="211232846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4000" b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Conditions in Factories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1" y="3581400"/>
            <a:ext cx="3695699" cy="29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524000" y="5181601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Dirty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8001001" y="6491288"/>
            <a:ext cx="19049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Cramped spaces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1" y="4191001"/>
            <a:ext cx="3581399" cy="252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1" y="152401"/>
            <a:ext cx="4019549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8229601" y="3048001"/>
            <a:ext cx="1219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Monotony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401" y="1524000"/>
            <a:ext cx="3352799" cy="240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5029200" y="2133600"/>
            <a:ext cx="1524000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Dangerous </a:t>
            </a:r>
          </a:p>
          <a:p>
            <a:pPr>
              <a:spcBef>
                <a:spcPts val="900"/>
              </a:spcBef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Machinery</a:t>
            </a:r>
          </a:p>
        </p:txBody>
      </p:sp>
    </p:spTree>
    <p:extLst>
      <p:ext uri="{BB962C8B-B14F-4D97-AF65-F5344CB8AC3E}">
        <p14:creationId xmlns:p14="http://schemas.microsoft.com/office/powerpoint/2010/main" val="167636736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5638800" y="274637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Child Labor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1" y="152401"/>
            <a:ext cx="3667125" cy="34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657601"/>
            <a:ext cx="4352924" cy="305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1" y="3810000"/>
            <a:ext cx="3867149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6172200" y="1600201"/>
            <a:ext cx="3505200" cy="1604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Young children</a:t>
            </a:r>
          </a:p>
          <a:p>
            <a:pPr>
              <a:spcBef>
                <a:spcPts val="900"/>
              </a:spcBef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Long hours</a:t>
            </a:r>
          </a:p>
          <a:p>
            <a:pPr>
              <a:spcBef>
                <a:spcPts val="900"/>
              </a:spcBef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Poor treatment</a:t>
            </a:r>
          </a:p>
          <a:p>
            <a:pPr>
              <a:spcBef>
                <a:spcPts val="900"/>
              </a:spcBef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Dangerous conditions</a:t>
            </a:r>
          </a:p>
        </p:txBody>
      </p:sp>
    </p:spTree>
    <p:extLst>
      <p:ext uri="{BB962C8B-B14F-4D97-AF65-F5344CB8AC3E}">
        <p14:creationId xmlns:p14="http://schemas.microsoft.com/office/powerpoint/2010/main" val="220392010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1118</Words>
  <Application>Microsoft Office PowerPoint</Application>
  <PresentationFormat>Widescreen</PresentationFormat>
  <Paragraphs>171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Noto Sans Symbols</vt:lpstr>
      <vt:lpstr>Tahoma</vt:lpstr>
      <vt:lpstr>Office Theme</vt:lpstr>
      <vt:lpstr>   The Industrial Revolution</vt:lpstr>
      <vt:lpstr>PowerPoint Presentation</vt:lpstr>
      <vt:lpstr>Key Terms</vt:lpstr>
      <vt:lpstr>Causes of the Industrial Revolution</vt:lpstr>
      <vt:lpstr>Push Factors: Where did all the people go?</vt:lpstr>
      <vt:lpstr>Growth of Industry</vt:lpstr>
      <vt:lpstr>PowerPoint Presentation</vt:lpstr>
      <vt:lpstr>Conditions in Factories</vt:lpstr>
      <vt:lpstr>Child Labor</vt:lpstr>
      <vt:lpstr>Life in Factory Towns</vt:lpstr>
      <vt:lpstr>Housing</vt:lpstr>
      <vt:lpstr>PowerPoint Presentation</vt:lpstr>
      <vt:lpstr>Assembly Line</vt:lpstr>
      <vt:lpstr>First Assembly Line: Henry Ford - Automobiles</vt:lpstr>
      <vt:lpstr>Rise of Labor Unions</vt:lpstr>
      <vt:lpstr>New Ways of Thinking: Economic Patterns  Capitalism vs. Socialism</vt:lpstr>
      <vt:lpstr>Capitalism</vt:lpstr>
      <vt:lpstr>Effects of the Industrial Revolution</vt:lpstr>
      <vt:lpstr>Positive Effects</vt:lpstr>
      <vt:lpstr>Negative Effects: Factory Life</vt:lpstr>
      <vt:lpstr>Negative Effects: Labor Practices &amp; Housing Issues</vt:lpstr>
      <vt:lpstr>Negative Effects: Worldwide</vt:lpstr>
      <vt:lpstr>Summary: Social Effects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McClintock, Shane</dc:creator>
  <cp:lastModifiedBy>McClintock, Shane</cp:lastModifiedBy>
  <cp:revision>3</cp:revision>
  <dcterms:created xsi:type="dcterms:W3CDTF">2018-01-25T13:34:57Z</dcterms:created>
  <dcterms:modified xsi:type="dcterms:W3CDTF">2018-01-25T14:22:23Z</dcterms:modified>
</cp:coreProperties>
</file>