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72" r:id="rId4"/>
    <p:sldId id="260" r:id="rId5"/>
    <p:sldId id="261" r:id="rId6"/>
    <p:sldId id="271" r:id="rId7"/>
    <p:sldId id="270" r:id="rId8"/>
    <p:sldId id="262" r:id="rId9"/>
    <p:sldId id="273" r:id="rId10"/>
    <p:sldId id="263" r:id="rId11"/>
    <p:sldId id="264" r:id="rId12"/>
    <p:sldId id="265" r:id="rId13"/>
    <p:sldId id="269" r:id="rId14"/>
    <p:sldId id="266" r:id="rId15"/>
    <p:sldId id="267" r:id="rId16"/>
    <p:sldId id="268" r:id="rId17"/>
    <p:sldId id="274" r:id="rId18"/>
    <p:sldId id="275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6B7C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/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/>
            </a:lvl2pPr>
            <a:lvl3pPr marL="9144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/>
            </a:lvl3pPr>
            <a:lvl4pPr marL="13716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/>
            </a:lvl4pPr>
            <a:lvl5pPr marL="18288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/>
            </a:lvl5pPr>
            <a:lvl6pPr marL="2286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/>
            </a:lvl6pPr>
            <a:lvl7pPr marL="27432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/>
            </a:lvl7pPr>
            <a:lvl8pPr marL="32004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/>
            </a:lvl8pPr>
            <a:lvl9pPr marL="36576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6B7C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6B7C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6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1200"/>
              </a:spcBef>
              <a:spcAft>
                <a:spcPts val="0"/>
              </a:spcAft>
              <a:buClr>
                <a:srgbClr val="DEE0B0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20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40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1200"/>
              </a:spcBef>
              <a:spcAft>
                <a:spcPts val="0"/>
              </a:spcAft>
              <a:buClr>
                <a:srgbClr val="DEE0B0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20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40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6B7C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rgbClr val="6B7C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20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40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40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6B7C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 "/>
              <a:defRPr/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Calibri"/>
              <a:buNone/>
            </a:pPr>
            <a:r>
              <a:rPr lang="en-US" sz="80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The Great Depression</a:t>
            </a:r>
            <a:endParaRPr sz="8000" b="0" i="0" u="none" strike="noStrike" cap="none" dirty="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Font typeface="Calibri"/>
              <a:buNone/>
            </a:pPr>
            <a:r>
              <a:rPr lang="en-US" sz="2400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1929-1941</a:t>
            </a:r>
            <a:endParaRPr sz="2400" b="0" i="0" u="none" strike="noStrike" cap="none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Calibri"/>
              <a:buNone/>
            </a:pPr>
            <a:r>
              <a:rPr lang="en-US" sz="4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President Hoover</a:t>
            </a:r>
            <a:endParaRPr sz="4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Hoover did not want to give </a:t>
            </a:r>
            <a:r>
              <a:rPr lang="en-US" sz="2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money scared people would become dependent</a:t>
            </a:r>
            <a:endParaRPr dirty="0">
              <a:solidFill>
                <a:srgbClr val="FF0000"/>
              </a:solidFill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Hoover called a meeting of businessman </a:t>
            </a:r>
            <a:endParaRPr dirty="0"/>
          </a:p>
          <a:p>
            <a:pPr marL="384048" marR="0" lvl="1" indent="-19354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oto Symbol"/>
              <a:buChar char="❑"/>
            </a:pPr>
            <a:r>
              <a:rPr lang="en-US" sz="26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Agreed to not drop wages</a:t>
            </a:r>
            <a:endParaRPr dirty="0"/>
          </a:p>
          <a:p>
            <a:pPr marL="384048" marR="0" lvl="1" indent="-19354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oto Symbol"/>
              <a:buChar char="❑"/>
            </a:pPr>
            <a:r>
              <a:rPr lang="en-US" sz="26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Union agreed not to ask for raises</a:t>
            </a:r>
            <a:endParaRPr dirty="0"/>
          </a:p>
          <a:p>
            <a:pPr marL="384048" marR="0" lvl="1" indent="-19354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oto Symbol"/>
              <a:buChar char="❑"/>
            </a:pPr>
            <a:r>
              <a:rPr lang="en-US" sz="26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Railroads were persuaded to </a:t>
            </a:r>
            <a:r>
              <a:rPr lang="en-US" sz="2600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invested</a:t>
            </a:r>
            <a:r>
              <a:rPr lang="en-US" sz="26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 2 billion in repair and expansion</a:t>
            </a:r>
            <a:endParaRPr dirty="0"/>
          </a:p>
          <a:p>
            <a:pPr marL="384048" marR="0" lvl="1" indent="-19354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oto Symbol"/>
              <a:buChar char="❑"/>
            </a:pPr>
            <a:r>
              <a:rPr lang="en-US" sz="26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Congress cut taxes to spend money on work programs</a:t>
            </a:r>
            <a:endParaRPr sz="2600" b="0" i="0" u="none" strike="noStrike" cap="none" dirty="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86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None/>
            </a:pPr>
            <a:endParaRPr sz="2800" b="0" i="0" u="none" strike="noStrike" cap="none" dirty="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86360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3"/>
              </a:buClr>
              <a:buSzPts val="2800"/>
              <a:buFont typeface="Noto Symbol"/>
              <a:buNone/>
            </a:pPr>
            <a:endParaRPr sz="2800" b="0" i="0" u="none" strike="noStrike" cap="none" dirty="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1097280" y="286604"/>
            <a:ext cx="10058400" cy="61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Hoover </a:t>
            </a:r>
            <a:r>
              <a:rPr lang="en-US" sz="4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continued</a:t>
            </a:r>
            <a:endParaRPr sz="4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194031" y="903250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Government put tariffs on imports hoping to increase profits</a:t>
            </a:r>
            <a:endParaRPr dirty="0"/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Government increased taxes to pay for work programs</a:t>
            </a:r>
            <a:endParaRPr dirty="0"/>
          </a:p>
          <a:p>
            <a:pPr marL="384048" marR="0" lvl="1" indent="-19354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oto Symbol"/>
              <a:buChar char="❑"/>
            </a:pPr>
            <a:r>
              <a:rPr lang="en-US" sz="26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High prices and less money in economy</a:t>
            </a:r>
            <a:endParaRPr sz="2600" b="0" i="0" u="none" strike="noStrike" cap="none" dirty="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Hoover pushed government funding </a:t>
            </a:r>
            <a:endParaRPr dirty="0">
              <a:solidFill>
                <a:srgbClr val="FF0000"/>
              </a:solidFill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Hoovervilles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collection of shacks for the newly homeless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Image result for hoovervi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708" y="3391238"/>
            <a:ext cx="4062094" cy="330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oovervil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90" y="3631519"/>
            <a:ext cx="4070737" cy="282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oovervil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42" y="3962105"/>
            <a:ext cx="23812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North Carolina</a:t>
            </a:r>
            <a:endParaRPr sz="4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1930-33 194 banks closed 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Many lost their homes, business, and farms</a:t>
            </a:r>
            <a:endParaRPr dirty="0">
              <a:solidFill>
                <a:srgbClr val="FF0000"/>
              </a:solidFill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Moved to cities looking for work</a:t>
            </a:r>
            <a:endParaRPr dirty="0">
              <a:solidFill>
                <a:srgbClr val="FF0000"/>
              </a:solidFill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Textile, Furniture, and mills industries took huge hits</a:t>
            </a:r>
            <a:endParaRPr dirty="0">
              <a:solidFill>
                <a:srgbClr val="FF0000"/>
              </a:solidFill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Many went hungry 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5" y="286604"/>
            <a:ext cx="11111344" cy="766342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Meanwhile in the Midwest part of the country …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699" y="1153007"/>
            <a:ext cx="10058400" cy="402336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The Dust Bowl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The Midwest (Kansas, Nebraska, Oklahoma, </a:t>
            </a:r>
            <a:r>
              <a:rPr lang="en-US" sz="2400" dirty="0" err="1" smtClean="0">
                <a:solidFill>
                  <a:srgbClr val="FF0000"/>
                </a:solidFill>
              </a:rPr>
              <a:t>etc</a:t>
            </a:r>
            <a:r>
              <a:rPr lang="en-US" sz="2400" dirty="0" smtClean="0">
                <a:solidFill>
                  <a:srgbClr val="FF0000"/>
                </a:solidFill>
              </a:rPr>
              <a:t>) were experiencing a drought like they’ve never seen before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Farmers lost their crops and lost their farms</a:t>
            </a:r>
          </a:p>
          <a:p>
            <a:pPr marL="13970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This added to the problems and unemployment caused by the stock market crash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3927" y="3311115"/>
            <a:ext cx="6733309" cy="2895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19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1097280" y="286604"/>
            <a:ext cx="10058400" cy="86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New </a:t>
            </a:r>
            <a:r>
              <a:rPr lang="en-US" sz="4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Deal – President Roosevelt</a:t>
            </a:r>
            <a:endParaRPr sz="4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401782" y="1260763"/>
            <a:ext cx="11236036" cy="489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Roosevelt took office under the promise of a New Deal</a:t>
            </a:r>
            <a:endParaRPr dirty="0">
              <a:solidFill>
                <a:srgbClr val="FF0000"/>
              </a:solidFill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Fireside chats- made speeches over radio explaining his plans to get the U.S out of the Great Depression</a:t>
            </a:r>
            <a:endParaRPr dirty="0"/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endParaRPr lang="en-US" sz="2800" b="0" i="0" u="none" strike="noStrike" cap="none" dirty="0" smtClean="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indent="0">
              <a:spcBef>
                <a:spcPts val="1600"/>
              </a:spcBef>
              <a:spcAft>
                <a:spcPts val="200"/>
              </a:spcAft>
              <a:buSzPts val="2800"/>
              <a:buNone/>
            </a:pPr>
            <a:r>
              <a:rPr lang="en-US" sz="2400" dirty="0" smtClean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Massive Reforms to prevent another depression</a:t>
            </a:r>
          </a:p>
          <a:p>
            <a:pPr marL="548640" indent="-457200">
              <a:spcBef>
                <a:spcPts val="1600"/>
              </a:spcBef>
              <a:spcAft>
                <a:spcPts val="200"/>
              </a:spcAft>
              <a:buSzPts val="2800"/>
            </a:pPr>
            <a:r>
              <a:rPr lang="en-US" sz="24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Relief for people without a job</a:t>
            </a:r>
          </a:p>
          <a:p>
            <a:pPr marL="548640" indent="-457200">
              <a:spcBef>
                <a:spcPts val="1600"/>
              </a:spcBef>
              <a:spcAft>
                <a:spcPts val="200"/>
              </a:spcAft>
              <a:buSzPts val="2800"/>
            </a:pPr>
            <a:r>
              <a:rPr lang="en-US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recovery and a plan forward</a:t>
            </a:r>
          </a:p>
          <a:p>
            <a:pPr marL="548640" indent="-457200">
              <a:spcBef>
                <a:spcPts val="1600"/>
              </a:spcBef>
              <a:spcAft>
                <a:spcPts val="200"/>
              </a:spcAft>
              <a:buSzPts val="2800"/>
            </a:pPr>
            <a:r>
              <a:rPr lang="en-US" sz="24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Created the FDIC in which the government insured banks</a:t>
            </a:r>
          </a:p>
          <a:p>
            <a:pPr marL="548640" indent="-457200">
              <a:spcBef>
                <a:spcPts val="1600"/>
              </a:spcBef>
              <a:spcAft>
                <a:spcPts val="200"/>
              </a:spcAft>
              <a:buSzPts val="2800"/>
            </a:pPr>
            <a:r>
              <a:rPr lang="en-US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1933 Emergency Banking act.  National government had to step in to help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8" name="Picture 6" descr="Image result for new d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478" y="2330941"/>
            <a:ext cx="3356340" cy="27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Hundred Days</a:t>
            </a:r>
            <a:endParaRPr sz="4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Period in which Congress and the President met and pushed through 15 bills</a:t>
            </a:r>
            <a:endParaRPr dirty="0"/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Known as the three “R’S”</a:t>
            </a:r>
            <a:endParaRPr dirty="0">
              <a:solidFill>
                <a:srgbClr val="FF0000"/>
              </a:solidFill>
            </a:endParaRPr>
          </a:p>
          <a:p>
            <a:pPr marL="384048" marR="0" lvl="1" indent="-19354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oto Symbol"/>
              <a:buChar char="❑"/>
            </a:pPr>
            <a:r>
              <a:rPr lang="en-US" sz="2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Relief for the hungry</a:t>
            </a:r>
            <a:endParaRPr dirty="0">
              <a:solidFill>
                <a:srgbClr val="FF0000"/>
              </a:solidFill>
            </a:endParaRPr>
          </a:p>
          <a:p>
            <a:pPr marL="384048" marR="0" lvl="1" indent="-19354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oto Symbol"/>
              <a:buChar char="❑"/>
            </a:pPr>
            <a:r>
              <a:rPr lang="en-US" sz="2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Recovery for agriculture and industry</a:t>
            </a:r>
            <a:endParaRPr dirty="0">
              <a:solidFill>
                <a:srgbClr val="FF0000"/>
              </a:solidFill>
            </a:endParaRPr>
          </a:p>
          <a:p>
            <a:pPr marL="384048" marR="0" lvl="1" indent="-193548" algn="l" rtl="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accent3"/>
              </a:buClr>
              <a:buSzPts val="2600"/>
              <a:buFont typeface="Noto Symbol"/>
              <a:buChar char="❑"/>
            </a:pPr>
            <a:r>
              <a:rPr lang="en-US" sz="2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Reforms to change the economy</a:t>
            </a:r>
            <a:endParaRPr sz="26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1097275" y="230847"/>
            <a:ext cx="10058400" cy="79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Roosevelt's alphabet</a:t>
            </a:r>
            <a:endParaRPr sz="4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405900" y="1025912"/>
            <a:ext cx="100584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He set up many programs and laws to help America out of the great depression</a:t>
            </a:r>
            <a:endParaRPr dirty="0"/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Social-Security- paid for retirement and disabilities</a:t>
            </a:r>
            <a:endParaRPr dirty="0">
              <a:solidFill>
                <a:srgbClr val="FF0000"/>
              </a:solidFill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Civilian Conservation Corps- planted trees, set up parks, and built bridges</a:t>
            </a:r>
            <a:endParaRPr dirty="0">
              <a:solidFill>
                <a:srgbClr val="FF0000"/>
              </a:solidFill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Tennessee Valley Authority- built dams to provide power to southern states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None/>
            </a:pPr>
            <a:endParaRPr sz="2800" b="0" i="0" u="none" strike="noStrike" cap="none" dirty="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Image result for roosevelt's alphabet s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483" y="3033481"/>
            <a:ext cx="26193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932" y="122664"/>
            <a:ext cx="11173522" cy="2798956"/>
          </a:xfrm>
          <a:noFill/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9" y="3124200"/>
            <a:ext cx="11017405" cy="346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6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13519"/>
            <a:ext cx="8458200" cy="563562"/>
          </a:xfrm>
        </p:spPr>
        <p:txBody>
          <a:bodyPr/>
          <a:lstStyle/>
          <a:p>
            <a:pPr algn="l" eaLnBrk="1" hangingPunct="1"/>
            <a:r>
              <a:rPr lang="en-US" altLang="en-US" sz="2400" b="1" dirty="0" smtClean="0">
                <a:solidFill>
                  <a:srgbClr val="FF0000"/>
                </a:solidFill>
              </a:rPr>
              <a:t>Fixing </a:t>
            </a:r>
            <a:r>
              <a:rPr lang="en-US" altLang="en-US" sz="2400" b="1" dirty="0">
                <a:solidFill>
                  <a:srgbClr val="FF0000"/>
                </a:solidFill>
              </a:rPr>
              <a:t>the Depression “New Deal”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777081"/>
            <a:ext cx="8458200" cy="5135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D.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</a:rPr>
              <a:t>Results- </a:t>
            </a:r>
            <a:r>
              <a:rPr lang="en-US" altLang="en-US" sz="1800" dirty="0">
                <a:solidFill>
                  <a:srgbClr val="FF0000"/>
                </a:solidFill>
              </a:rPr>
              <a:t>Did </a:t>
            </a:r>
            <a:r>
              <a:rPr lang="en-US" altLang="en-US" sz="1800" b="1" u="sng" dirty="0">
                <a:solidFill>
                  <a:srgbClr val="FF0000"/>
                </a:solidFill>
              </a:rPr>
              <a:t>NOT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dirty="0">
                <a:solidFill>
                  <a:srgbClr val="FF0000"/>
                </a:solidFill>
              </a:rPr>
              <a:t>end the Depression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		1. Most of the Businessmen </a:t>
            </a:r>
            <a:r>
              <a:rPr lang="en-US" altLang="en-US" sz="1800" b="1" dirty="0">
                <a:solidFill>
                  <a:srgbClr val="FF0000"/>
                </a:solidFill>
              </a:rPr>
              <a:t>disliked</a:t>
            </a:r>
            <a:r>
              <a:rPr lang="en-US" altLang="en-US" sz="1800" dirty="0">
                <a:solidFill>
                  <a:srgbClr val="FF0000"/>
                </a:solidFill>
              </a:rPr>
              <a:t> New Deal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		2. Gave country confidence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		    a. Ended banking crisis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		    b. Helped with some Jobs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		    c. Infrastructure (buildings, schools, bridges, electricity, artwork)</a:t>
            </a:r>
          </a:p>
        </p:txBody>
      </p:sp>
      <p:pic>
        <p:nvPicPr>
          <p:cNvPr id="11268" name="Picture 6" descr="federal_art_19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483644"/>
            <a:ext cx="2679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330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97259"/>
            <a:ext cx="2971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wschm_S2-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1" y="3916053"/>
            <a:ext cx="35433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4" descr="11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3809614"/>
            <a:ext cx="30480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Boom of the Roaring 20’s</a:t>
            </a:r>
            <a:endParaRPr sz="4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▪"/>
            </a:pPr>
            <a:r>
              <a:rPr lang="en-US" sz="28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Americans were optimistic about the future</a:t>
            </a:r>
            <a:endParaRPr dirty="0"/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▪"/>
            </a:pPr>
            <a:r>
              <a:rPr lang="en-US" sz="28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Industries became more efficient </a:t>
            </a:r>
            <a:endParaRPr dirty="0"/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3"/>
              </a:buClr>
              <a:buSzPts val="2800"/>
              <a:buFont typeface="Noto Symbol"/>
              <a:buChar char="▪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Americans bought pr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oducts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in record </a:t>
            </a:r>
            <a:r>
              <a:rPr lang="en-US" sz="2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numbers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3"/>
              </a:buClr>
              <a:buSzPts val="2800"/>
              <a:buFont typeface="Noto Symbol"/>
              <a:buChar char="▪"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CREDIT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0197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Causes of the Great Depression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880" y="1233055"/>
            <a:ext cx="11125200" cy="4317385"/>
          </a:xfrm>
        </p:spPr>
        <p:txBody>
          <a:bodyPr/>
          <a:lstStyle/>
          <a:p>
            <a:pPr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Spark:  1. Stock Market Crash</a:t>
            </a:r>
          </a:p>
          <a:p>
            <a:pPr>
              <a:buNone/>
            </a:pPr>
            <a:endParaRPr lang="en-US" altLang="en-US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Causes</a:t>
            </a:r>
            <a:r>
              <a:rPr lang="en-US" altLang="en-US" sz="2400" b="1" dirty="0">
                <a:solidFill>
                  <a:srgbClr val="FF0000"/>
                </a:solidFill>
              </a:rPr>
              <a:t>:  1.  Overproduction</a:t>
            </a:r>
          </a:p>
          <a:p>
            <a:pPr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		      2.  Bank Closings</a:t>
            </a:r>
          </a:p>
          <a:p>
            <a:pPr>
              <a:buNone/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Results:  1.  Unemployment</a:t>
            </a:r>
          </a:p>
          <a:p>
            <a:pPr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	             2.  Life Savings Lost</a:t>
            </a:r>
          </a:p>
          <a:p>
            <a:endParaRPr lang="en-US" dirty="0"/>
          </a:p>
        </p:txBody>
      </p:sp>
      <p:pic>
        <p:nvPicPr>
          <p:cNvPr id="4" name="Picture 5" descr="MCj031130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073" y="1370732"/>
            <a:ext cx="2399607" cy="202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Cj042845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870364"/>
            <a:ext cx="2914065" cy="128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1933_bank_run_detro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455" y="3721640"/>
            <a:ext cx="3402272" cy="240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03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Crash</a:t>
            </a:r>
            <a:endParaRPr sz="4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Stock market crashed in 1929</a:t>
            </a:r>
            <a:endParaRPr dirty="0">
              <a:solidFill>
                <a:srgbClr val="FF0000"/>
              </a:solidFill>
            </a:endParaRPr>
          </a:p>
          <a:p>
            <a:pPr marL="384048" marR="0" lvl="1" indent="-193548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oto Symbol"/>
              <a:buChar char="❑"/>
            </a:pPr>
            <a:r>
              <a:rPr lang="en-US" sz="2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People stopped buying Products</a:t>
            </a:r>
            <a:endParaRPr dirty="0">
              <a:solidFill>
                <a:srgbClr val="FF0000"/>
              </a:solidFill>
            </a:endParaRPr>
          </a:p>
          <a:p>
            <a:pPr marL="384048" marR="0" lvl="1" indent="-193548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oto Symbol"/>
              <a:buChar char="❑"/>
            </a:pPr>
            <a:r>
              <a:rPr lang="en-US" sz="2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Products piled up </a:t>
            </a:r>
            <a:endParaRPr dirty="0">
              <a:solidFill>
                <a:srgbClr val="FF0000"/>
              </a:solidFill>
            </a:endParaRPr>
          </a:p>
          <a:p>
            <a:pPr marL="384048" marR="0" lvl="1" indent="-193548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oto Symbol"/>
              <a:buChar char="❑"/>
            </a:pPr>
            <a:r>
              <a:rPr lang="en-US" sz="26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Stocks fell</a:t>
            </a:r>
            <a:endParaRPr dirty="0"/>
          </a:p>
          <a:p>
            <a:pPr marL="384048" marR="0" lvl="1" indent="-193548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oto Symbol"/>
              <a:buChar char="❑"/>
            </a:pPr>
            <a:r>
              <a:rPr lang="en-US" sz="26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October 23, due to quick drop stockbrokers began collecting </a:t>
            </a:r>
            <a:endParaRPr dirty="0"/>
          </a:p>
          <a:p>
            <a:pPr marL="384048" marR="0" lvl="1" indent="-193548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oto Symbol"/>
              <a:buChar char="❑"/>
            </a:pPr>
            <a:r>
              <a:rPr lang="en-US" sz="2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People sell stocks but still can’t pay off debt</a:t>
            </a:r>
            <a:endParaRPr dirty="0">
              <a:solidFill>
                <a:srgbClr val="FF0000"/>
              </a:solidFill>
            </a:endParaRPr>
          </a:p>
          <a:p>
            <a:pPr marL="384048" marR="0" lvl="1" indent="-193548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oto Symbol"/>
              <a:buChar char="❑"/>
            </a:pPr>
            <a:r>
              <a:rPr lang="en-US" sz="2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Panic on October 24 “Black Thursday” </a:t>
            </a:r>
            <a:endParaRPr dirty="0">
              <a:solidFill>
                <a:srgbClr val="FF0000"/>
              </a:solidFill>
            </a:endParaRPr>
          </a:p>
          <a:p>
            <a:pPr marL="384048" marR="0" lvl="1" indent="-193548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oto Symbol"/>
              <a:buChar char="❑"/>
            </a:pPr>
            <a:r>
              <a:rPr lang="en-US" sz="26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Black Tuesday October 29 Investors sell stock of the most profitable companies</a:t>
            </a:r>
            <a:endParaRPr dirty="0"/>
          </a:p>
          <a:p>
            <a:pPr marL="384048" marR="0" lvl="1" indent="-193548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oto Symbol"/>
              <a:buChar char="❑"/>
            </a:pPr>
            <a:r>
              <a:rPr lang="en-US" sz="2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Stock market Crashed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86360" algn="l" rtl="0">
              <a:lnSpc>
                <a:spcPct val="80000"/>
              </a:lnSpc>
              <a:spcBef>
                <a:spcPts val="1600"/>
              </a:spcBef>
              <a:spcAft>
                <a:spcPts val="200"/>
              </a:spcAft>
              <a:buClr>
                <a:schemeClr val="accent3"/>
              </a:buClr>
              <a:buSzPts val="2800"/>
              <a:buFont typeface="Noto Symbol"/>
              <a:buNone/>
            </a:pPr>
            <a:endParaRPr sz="2800" b="0" i="0" u="none" strike="noStrike" cap="none" dirty="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7" descr="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772" y="286603"/>
            <a:ext cx="2784908" cy="290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Banks are next</a:t>
            </a:r>
            <a:endParaRPr sz="4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After losing money in the stock market people began to with-draw their money from the bank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Banks  did not have the money after losing big in the stock market</a:t>
            </a:r>
            <a:endParaRPr dirty="0">
              <a:solidFill>
                <a:srgbClr val="FF0000"/>
              </a:solidFill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 backed by federal government</a:t>
            </a:r>
            <a:endParaRPr dirty="0">
              <a:solidFill>
                <a:srgbClr val="FF0000"/>
              </a:solidFill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Many banks closed </a:t>
            </a:r>
            <a:endParaRPr dirty="0"/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9,000 banks closed for </a:t>
            </a:r>
            <a:r>
              <a:rPr lang="en-US" sz="2800" b="0" i="0" u="none" strike="noStrike" cap="none" dirty="0" smtClean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good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dirty="0" smtClean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After years of buying on CREDIT, people could not pay their debts</a:t>
            </a:r>
            <a:endParaRPr sz="2800" b="0" i="0" u="none" strike="noStrike" cap="none" dirty="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MCBD09780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26" y="3297382"/>
            <a:ext cx="1705334" cy="170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3" name="Picture 4" descr="bank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280" y="225891"/>
            <a:ext cx="10058400" cy="418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AutoShape 5"/>
          <p:cNvSpPr>
            <a:spLocks noChangeArrowheads="1"/>
          </p:cNvSpPr>
          <p:nvPr/>
        </p:nvSpPr>
        <p:spPr bwMode="auto">
          <a:xfrm>
            <a:off x="1752600" y="4526757"/>
            <a:ext cx="2209800" cy="1828800"/>
          </a:xfrm>
          <a:prstGeom prst="rightArrow">
            <a:avLst>
              <a:gd name="adj1" fmla="val 50000"/>
              <a:gd name="adj2" fmla="val 30208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5" name="AutoShape 6"/>
          <p:cNvSpPr>
            <a:spLocks noChangeArrowheads="1"/>
          </p:cNvSpPr>
          <p:nvPr/>
        </p:nvSpPr>
        <p:spPr bwMode="auto">
          <a:xfrm>
            <a:off x="4876800" y="4472841"/>
            <a:ext cx="2209800" cy="2133600"/>
          </a:xfrm>
          <a:prstGeom prst="rightArrow">
            <a:avLst>
              <a:gd name="adj1" fmla="val 50000"/>
              <a:gd name="adj2" fmla="val 2589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7221682" y="5197888"/>
            <a:ext cx="45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/>
              <a:t>=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4218709" y="5149985"/>
            <a:ext cx="457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/>
              <a:t>+</a:t>
            </a:r>
          </a:p>
        </p:txBody>
      </p:sp>
      <p:sp>
        <p:nvSpPr>
          <p:cNvPr id="5128" name="toilet"/>
          <p:cNvSpPr>
            <a:spLocks noEditPoints="1" noChangeArrowheads="1"/>
          </p:cNvSpPr>
          <p:nvPr/>
        </p:nvSpPr>
        <p:spPr bwMode="auto">
          <a:xfrm>
            <a:off x="7869382" y="4739227"/>
            <a:ext cx="2133600" cy="1438275"/>
          </a:xfrm>
          <a:custGeom>
            <a:avLst/>
            <a:gdLst>
              <a:gd name="T0" fmla="*/ 0 w 21600"/>
              <a:gd name="T1" fmla="*/ 0 h 21600"/>
              <a:gd name="T2" fmla="*/ 105376133 w 21600"/>
              <a:gd name="T3" fmla="*/ 0 h 21600"/>
              <a:gd name="T4" fmla="*/ 210752267 w 21600"/>
              <a:gd name="T5" fmla="*/ 0 h 21600"/>
              <a:gd name="T6" fmla="*/ 105376133 w 21600"/>
              <a:gd name="T7" fmla="*/ 957701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931 w 21600"/>
              <a:gd name="T13" fmla="*/ 538 h 21600"/>
              <a:gd name="T14" fmla="*/ 20729 w 21600"/>
              <a:gd name="T15" fmla="*/ 66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2057400" y="5249128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/>
              <a:t>People Default on Loans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5010150" y="5127698"/>
            <a:ext cx="152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Banks have no money to give people</a:t>
            </a: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153400" y="483518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Banks Close</a:t>
            </a: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8288482" y="5468539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/>
              <a:t>People Loose savings</a:t>
            </a:r>
          </a:p>
        </p:txBody>
      </p:sp>
    </p:spTree>
    <p:extLst>
      <p:ext uri="{BB962C8B-B14F-4D97-AF65-F5344CB8AC3E}">
        <p14:creationId xmlns:p14="http://schemas.microsoft.com/office/powerpoint/2010/main" val="266001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56309"/>
            <a:ext cx="27432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1920’s Problems</a:t>
            </a:r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4800600" y="228600"/>
            <a:ext cx="2514600" cy="1371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Oval 5"/>
          <p:cNvSpPr>
            <a:spLocks noChangeArrowheads="1"/>
          </p:cNvSpPr>
          <p:nvPr/>
        </p:nvSpPr>
        <p:spPr bwMode="auto">
          <a:xfrm>
            <a:off x="7696200" y="2362200"/>
            <a:ext cx="2971800" cy="1981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7467600" y="14478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5105400" y="457200"/>
            <a:ext cx="2133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Factories making Too Much, Farms growing too much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8001000" y="2743201"/>
            <a:ext cx="24384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Factories Fire Workers                            (Don’t need them)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       Farm Prices fall (Farmers can’t make $$)</a:t>
            </a:r>
          </a:p>
        </p:txBody>
      </p:sp>
      <p:sp>
        <p:nvSpPr>
          <p:cNvPr id="4104" name="Oval 9"/>
          <p:cNvSpPr>
            <a:spLocks noChangeArrowheads="1"/>
          </p:cNvSpPr>
          <p:nvPr/>
        </p:nvSpPr>
        <p:spPr bwMode="auto">
          <a:xfrm>
            <a:off x="5638800" y="4696691"/>
            <a:ext cx="3352800" cy="1524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6096000" y="5029200"/>
            <a:ext cx="2743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/>
              <a:t>Farmers &amp; Factory Workers can’t pay back loans to Banks:    </a:t>
            </a:r>
            <a:r>
              <a:rPr lang="en-US" altLang="en-US" sz="2000" b="1" i="1" dirty="0"/>
              <a:t>DEFAULT!!</a:t>
            </a:r>
          </a:p>
        </p:txBody>
      </p:sp>
      <p:sp>
        <p:nvSpPr>
          <p:cNvPr id="4106" name="Oval 12"/>
          <p:cNvSpPr>
            <a:spLocks noChangeArrowheads="1"/>
          </p:cNvSpPr>
          <p:nvPr/>
        </p:nvSpPr>
        <p:spPr bwMode="auto">
          <a:xfrm>
            <a:off x="1600200" y="4372638"/>
            <a:ext cx="3124200" cy="1981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1905000" y="4738255"/>
            <a:ext cx="2514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/>
              <a:t>Banks Close</a:t>
            </a:r>
            <a:r>
              <a:rPr lang="en-US" altLang="en-US" sz="1600" dirty="0"/>
              <a:t> because they have no money:  Loans have not been paid   back, can’t give people their savings</a:t>
            </a:r>
          </a:p>
        </p:txBody>
      </p:sp>
      <p:sp>
        <p:nvSpPr>
          <p:cNvPr id="4108" name="AutoShape 16"/>
          <p:cNvSpPr>
            <a:spLocks noChangeArrowheads="1"/>
          </p:cNvSpPr>
          <p:nvPr/>
        </p:nvSpPr>
        <p:spPr bwMode="auto">
          <a:xfrm>
            <a:off x="1524000" y="1524000"/>
            <a:ext cx="4419600" cy="2411414"/>
          </a:xfrm>
          <a:prstGeom prst="irregularSeal2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9" name="Line 17"/>
          <p:cNvSpPr>
            <a:spLocks noChangeShapeType="1"/>
          </p:cNvSpPr>
          <p:nvPr/>
        </p:nvSpPr>
        <p:spPr bwMode="auto">
          <a:xfrm flipH="1">
            <a:off x="8839200" y="4495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Line 18"/>
          <p:cNvSpPr>
            <a:spLocks noChangeShapeType="1"/>
          </p:cNvSpPr>
          <p:nvPr/>
        </p:nvSpPr>
        <p:spPr bwMode="auto">
          <a:xfrm flipH="1">
            <a:off x="4800600" y="591502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Line 19"/>
          <p:cNvSpPr>
            <a:spLocks noChangeShapeType="1"/>
          </p:cNvSpPr>
          <p:nvPr/>
        </p:nvSpPr>
        <p:spPr bwMode="auto">
          <a:xfrm flipH="1" flipV="1">
            <a:off x="3255818" y="3768436"/>
            <a:ext cx="6928" cy="6241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Text Box 20"/>
          <p:cNvSpPr txBox="1">
            <a:spLocks noChangeArrowheads="1"/>
          </p:cNvSpPr>
          <p:nvPr/>
        </p:nvSpPr>
        <p:spPr bwMode="auto">
          <a:xfrm>
            <a:off x="2459182" y="2209800"/>
            <a:ext cx="2493818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    </a:t>
            </a:r>
            <a:r>
              <a:rPr lang="en-US" altLang="en-US" sz="1600" b="1" dirty="0"/>
              <a:t>BANKS Have NO $$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/>
              <a:t>PEOPLE LOST SAVINGS &amp; JOBS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/>
              <a:t>NO ONE TO HELP!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3586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Collapse</a:t>
            </a:r>
            <a:endParaRPr sz="4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After losing money people could no longer buy products</a:t>
            </a:r>
            <a:endParaRPr dirty="0">
              <a:solidFill>
                <a:srgbClr val="FF0000"/>
              </a:solidFill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No demand f</a:t>
            </a:r>
            <a:r>
              <a:rPr lang="en-US" sz="2800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US" sz="28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 products business went bankrupt</a:t>
            </a:r>
            <a:endParaRPr dirty="0"/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People lost their jobs</a:t>
            </a:r>
            <a:endParaRPr dirty="0"/>
          </a:p>
          <a:p>
            <a:pPr marL="384048" marR="0" lvl="1" indent="-19354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oto Symbol"/>
              <a:buChar char="❑"/>
            </a:pPr>
            <a:r>
              <a:rPr lang="en-US" sz="2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25% unemployment</a:t>
            </a:r>
            <a:endParaRPr dirty="0">
              <a:solidFill>
                <a:srgbClr val="FF0000"/>
              </a:solidFill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ymbol"/>
              <a:buChar char="❑"/>
            </a:pPr>
            <a:r>
              <a:rPr lang="en-US" sz="28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No money to pay back banks</a:t>
            </a:r>
            <a:endParaRPr dirty="0"/>
          </a:p>
          <a:p>
            <a:pPr marL="384048" marR="0" lvl="1" indent="-19354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2600"/>
              <a:buFont typeface="Noto Symbol"/>
              <a:buChar char="❑"/>
            </a:pPr>
            <a:r>
              <a:rPr lang="en-US" sz="2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Lost their homes soon after</a:t>
            </a:r>
            <a:endParaRPr sz="26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5" descr="34e2c7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2978727"/>
            <a:ext cx="342207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8125" y="6908946"/>
            <a:ext cx="7149168" cy="3249237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Picture 5" descr="ur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" y="163661"/>
            <a:ext cx="7181692" cy="405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hoovervi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48" y="2228850"/>
            <a:ext cx="4769239" cy="401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9192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647</Words>
  <Application>Microsoft Office PowerPoint</Application>
  <PresentationFormat>Widescreen</PresentationFormat>
  <Paragraphs>107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Noto Symbol</vt:lpstr>
      <vt:lpstr>Retrospect</vt:lpstr>
      <vt:lpstr>The Great Depression</vt:lpstr>
      <vt:lpstr>The Boom of the Roaring 20’s</vt:lpstr>
      <vt:lpstr>Causes of the Great Depression</vt:lpstr>
      <vt:lpstr>The Crash</vt:lpstr>
      <vt:lpstr>The Banks are next</vt:lpstr>
      <vt:lpstr>PowerPoint Presentation</vt:lpstr>
      <vt:lpstr>1920’s Problems</vt:lpstr>
      <vt:lpstr>The Collapse</vt:lpstr>
      <vt:lpstr>PowerPoint Presentation</vt:lpstr>
      <vt:lpstr>President Hoover</vt:lpstr>
      <vt:lpstr>Hoover continued</vt:lpstr>
      <vt:lpstr> North Carolina</vt:lpstr>
      <vt:lpstr>Meanwhile in the Midwest part of the country … </vt:lpstr>
      <vt:lpstr>New Deal – President Roosevelt</vt:lpstr>
      <vt:lpstr>The Hundred Days</vt:lpstr>
      <vt:lpstr>Roosevelt's alphabet</vt:lpstr>
      <vt:lpstr>PowerPoint Presentation</vt:lpstr>
      <vt:lpstr>Fixing the Depression “New Deal”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</dc:title>
  <dc:creator>McClintock, Shane</dc:creator>
  <cp:lastModifiedBy>McClintock, Shane</cp:lastModifiedBy>
  <cp:revision>12</cp:revision>
  <dcterms:modified xsi:type="dcterms:W3CDTF">2019-02-20T14:19:31Z</dcterms:modified>
</cp:coreProperties>
</file>