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5143500" type="screen16x9"/>
  <p:notesSz cx="6858000" cy="9144000"/>
  <p:embeddedFontLst>
    <p:embeddedFont>
      <p:font typeface="Syncopate" panose="020B0604020202020204" charset="0"/>
      <p:regular r:id="rId19"/>
      <p:bold r:id="rId20"/>
    </p:embeddedFont>
    <p:embeddedFont>
      <p:font typeface="Happy Monkey" panose="020B0604020202020204" charset="0"/>
      <p:regular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Source Code Pro" panose="020B0604020202020204" charset="0"/>
      <p:regular r:id="rId26"/>
      <p:bold r:id="rId27"/>
    </p:embeddedFont>
    <p:embeddedFont>
      <p:font typeface="Coming Soon" panose="020B0604020202020204" charset="0"/>
      <p:regular r:id="rId28"/>
    </p:embeddedFont>
    <p:embeddedFont>
      <p:font typeface="Amatic SC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95B37F-30B0-4DC0-AACE-4141BD1CBCD6}">
  <a:tblStyle styleId="{C195B37F-30B0-4DC0-AACE-4141BD1CBCD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8048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9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6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11FD2E-ED0A-44EE-AFAA-0E538736149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028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37517F-82F6-4AED-9C06-596350FA8DA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480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229C38-8903-406E-8BE4-B7FFAC5004D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84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03A38FB-356C-482C-8DA6-ACFCFE46C7B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285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03A38FB-356C-482C-8DA6-ACFCFE46C7B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799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0F997A-C0B8-4320-B50A-7312E2A516D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3993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A85049-BFB3-465F-9B59-05DCD531852D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8958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575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2038" y="1325166"/>
            <a:ext cx="3808412" cy="3084909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1" y="1325166"/>
            <a:ext cx="3808413" cy="3084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1E307-8694-4E7A-9519-BC6D6C362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9698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575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325166"/>
            <a:ext cx="3808412" cy="3084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2851" y="1325166"/>
            <a:ext cx="3808413" cy="3084909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0FDB4-F8A2-408C-8B56-8BF0A38BA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47305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325166"/>
            <a:ext cx="3808412" cy="30849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1" y="1325166"/>
            <a:ext cx="3808413" cy="30849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CD0F-A0DD-4529-89F6-595F6BD8C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147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8E14C-0845-47E8-AC8E-9801973FE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2851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Founding the 13 Colonies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IN THE 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Religion</a:t>
            </a:r>
            <a:r>
              <a:rPr lang="en-US" b="1" dirty="0">
                <a:solidFill>
                  <a:srgbClr val="FF0000"/>
                </a:solidFill>
              </a:rPr>
              <a:t> –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Religion </a:t>
            </a:r>
            <a:r>
              <a:rPr lang="en-US" b="1" dirty="0">
                <a:solidFill>
                  <a:srgbClr val="FF0000"/>
                </a:solidFill>
              </a:rPr>
              <a:t>in the Middle Colonies was varied as no single religion seemed to dominate the entire region.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Religious </a:t>
            </a:r>
            <a:r>
              <a:rPr lang="en-US" b="1" dirty="0">
                <a:solidFill>
                  <a:srgbClr val="FF0000"/>
                </a:solidFill>
              </a:rPr>
              <a:t>tolerance attracted immigrants from a wide-range of foreign countries who practiced many different religions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Quakers, Catholics, Jews, Lutherans and Presbyterians were among those religious groups that had significant numbers in the middle colonies.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2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14174"/>
            <a:ext cx="8520599" cy="8009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$$$$$$$ in the middle colonies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915173"/>
            <a:ext cx="8520599" cy="3340199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Economy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Mostly </a:t>
            </a:r>
            <a:r>
              <a:rPr lang="en-US" b="1" dirty="0">
                <a:solidFill>
                  <a:srgbClr val="FF0000"/>
                </a:solidFill>
              </a:rPr>
              <a:t>agricultural, farms in this region grew numerous kinds of crops, most notably grains and oats.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Logging</a:t>
            </a:r>
            <a:r>
              <a:rPr lang="en-US" b="1" dirty="0">
                <a:solidFill>
                  <a:schemeClr val="bg1"/>
                </a:solidFill>
              </a:rPr>
              <a:t>, shipbuilding, textiles production, and papermaking were also important in the Middle Colonies.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Big </a:t>
            </a:r>
            <a:r>
              <a:rPr lang="en-US" b="1" dirty="0">
                <a:solidFill>
                  <a:srgbClr val="FF0000"/>
                </a:solidFill>
              </a:rPr>
              <a:t>cities such as Philadelphia and New York were major shipping hubs,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craftsmen </a:t>
            </a:r>
            <a:r>
              <a:rPr lang="en-US" b="1" dirty="0">
                <a:solidFill>
                  <a:schemeClr val="bg1"/>
                </a:solidFill>
              </a:rPr>
              <a:t>such as blacksmiths, silversmiths, cobblers, wheelwrights, wigmakers, milliners, and others contributed to the economies of such cities.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04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98" y="135194"/>
            <a:ext cx="8520599" cy="800999"/>
          </a:xfrm>
        </p:spPr>
        <p:txBody>
          <a:bodyPr/>
          <a:lstStyle/>
          <a:p>
            <a:r>
              <a:rPr lang="en-US" dirty="0" smtClean="0"/>
              <a:t>Middle Colonies Statistics (fill in your G.O)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185562"/>
              </p:ext>
            </p:extLst>
          </p:nvPr>
        </p:nvGraphicFramePr>
        <p:xfrm>
          <a:off x="358996" y="936191"/>
          <a:ext cx="8520600" cy="3945744"/>
        </p:xfrm>
        <a:graphic>
          <a:graphicData uri="http://schemas.openxmlformats.org/drawingml/2006/table">
            <a:tbl>
              <a:tblPr firstRow="1" firstCol="1" bandRow="1">
                <a:tableStyleId>{C195B37F-30B0-4DC0-AACE-4141BD1CBCD6}</a:tableStyleId>
              </a:tblPr>
              <a:tblGrid>
                <a:gridCol w="2130150">
                  <a:extLst>
                    <a:ext uri="{9D8B030D-6E8A-4147-A177-3AD203B41FA5}">
                      <a16:colId xmlns:a16="http://schemas.microsoft.com/office/drawing/2014/main" val="3615326799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3717074578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43292951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1830099182"/>
                    </a:ext>
                  </a:extLst>
                </a:gridCol>
              </a:tblGrid>
              <a:tr h="440664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Colony Name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Date Founded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Reasons for founding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Leader/founder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442711"/>
                  </a:ext>
                </a:extLst>
              </a:tr>
              <a:tr h="830169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New York</a:t>
                      </a:r>
                      <a:endParaRPr lang="en-US" sz="11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1664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Dutch wanted to make $.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English took over to make $.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Dutch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Duke of York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448341783"/>
                  </a:ext>
                </a:extLst>
              </a:tr>
              <a:tr h="749947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Pennsylvania</a:t>
                      </a:r>
                      <a:endParaRPr lang="en-US" sz="110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1682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Offered religious freedom to all and rich farmland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William Penn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(Quakers)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419286096"/>
                  </a:ext>
                </a:extLst>
              </a:tr>
              <a:tr h="724592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New Jersey</a:t>
                      </a:r>
                      <a:endParaRPr lang="en-US" sz="110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1664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Make money. Offered religious freedom, self-govt,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Lord Berkeley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Sir George Carteret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202161308"/>
                  </a:ext>
                </a:extLst>
              </a:tr>
              <a:tr h="724592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Delaware</a:t>
                      </a:r>
                      <a:endParaRPr lang="en-US" sz="11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1638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 develop trade and agriculture, $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Peter Minuit and the New Sweden Company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39916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73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The Southern Colonies</a:t>
            </a:r>
          </a:p>
        </p:txBody>
      </p:sp>
      <p:sp>
        <p:nvSpPr>
          <p:cNvPr id="3076" name="Text Placeholder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chemeClr val="tx2">
                    <a:lumMod val="25000"/>
                  </a:schemeClr>
                </a:solidFill>
              </a:rPr>
              <a:t>Maryland</a:t>
            </a:r>
          </a:p>
          <a:p>
            <a:r>
              <a:rPr lang="en-US" altLang="en-US" sz="2800" dirty="0" smtClean="0">
                <a:solidFill>
                  <a:schemeClr val="tx2">
                    <a:lumMod val="25000"/>
                  </a:schemeClr>
                </a:solidFill>
              </a:rPr>
              <a:t>Virginia</a:t>
            </a:r>
          </a:p>
          <a:p>
            <a:r>
              <a:rPr lang="en-US" altLang="en-US" sz="2800" dirty="0" smtClean="0">
                <a:solidFill>
                  <a:schemeClr val="tx2">
                    <a:lumMod val="25000"/>
                  </a:schemeClr>
                </a:solidFill>
              </a:rPr>
              <a:t>North Carolina</a:t>
            </a:r>
          </a:p>
          <a:p>
            <a:r>
              <a:rPr lang="en-US" altLang="en-US" sz="2800" dirty="0" smtClean="0">
                <a:solidFill>
                  <a:schemeClr val="tx2">
                    <a:lumMod val="25000"/>
                  </a:schemeClr>
                </a:solidFill>
              </a:rPr>
              <a:t>South Carolina</a:t>
            </a:r>
          </a:p>
          <a:p>
            <a:r>
              <a:rPr lang="en-US" altLang="en-US" sz="2800" dirty="0" smtClean="0">
                <a:solidFill>
                  <a:schemeClr val="tx2">
                    <a:lumMod val="25000"/>
                  </a:schemeClr>
                </a:solidFill>
              </a:rPr>
              <a:t>Georgia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6892529" y="20002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8434" name="Picture 2" descr="Image result for the southern colon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7" y="987973"/>
            <a:ext cx="4703957" cy="39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97087"/>
      </p:ext>
    </p:extLst>
  </p:cSld>
  <p:clrMapOvr>
    <a:masterClrMapping/>
  </p:clrMapOvr>
  <p:transition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9376" y="82643"/>
            <a:ext cx="8520599" cy="800999"/>
          </a:xfrm>
        </p:spPr>
        <p:txBody>
          <a:bodyPr/>
          <a:lstStyle/>
          <a:p>
            <a:pPr algn="ctr"/>
            <a:r>
              <a:rPr lang="en-US" altLang="en-US" dirty="0" smtClean="0"/>
              <a:t>Economic Development of the South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300519" y="884415"/>
            <a:ext cx="4349156" cy="38782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Ideal for plantation crops like indigo, rice, and tobacco.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CASH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accent1"/>
                </a:solidFill>
              </a:rPr>
              <a:t>Plantations were largely self-sufficient, so very few large cities developed in the South.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Utilized Slaves to work the plantations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FF0000"/>
                </a:solidFill>
              </a:rPr>
              <a:t>Warm/Hot climate with soil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perfect for agriculture</a:t>
            </a:r>
          </a:p>
        </p:txBody>
      </p:sp>
      <p:pic>
        <p:nvPicPr>
          <p:cNvPr id="14340" name="Picture 2" descr="http://www.east-tennessee-horse-property.com/images/House_images/BSPSouthern727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08" y="1093849"/>
            <a:ext cx="4093767" cy="271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28259"/>
      </p:ext>
    </p:extLst>
  </p:cSld>
  <p:clrMapOvr>
    <a:masterClrMapping/>
  </p:clrMapOvr>
  <p:transition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The Carolinas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582668" y="980480"/>
            <a:ext cx="5071898" cy="3818334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Named for King Charles (Carolina Latin form of his name) 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Governed by 8 proprietors.  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North and South were split in 2 in 1719. 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Indian wars and attacks by pirates (Blackbeard)  made it hard to control. </a:t>
            </a:r>
          </a:p>
        </p:txBody>
      </p:sp>
      <p:pic>
        <p:nvPicPr>
          <p:cNvPr id="15364" name="Picture 2" descr="http://farm2.static.flickr.com/1232/764922561_d0e54e4f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09" y="980480"/>
            <a:ext cx="264437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48282"/>
      </p:ext>
    </p:extLst>
  </p:cSld>
  <p:clrMapOvr>
    <a:masterClrMapping/>
  </p:clrMapOvr>
  <p:transition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3230" y="134424"/>
            <a:ext cx="8520599" cy="580280"/>
          </a:xfrm>
        </p:spPr>
        <p:txBody>
          <a:bodyPr/>
          <a:lstStyle/>
          <a:p>
            <a:r>
              <a:rPr lang="en-US" dirty="0" smtClean="0"/>
              <a:t>Southern </a:t>
            </a:r>
            <a:r>
              <a:rPr lang="en-US" dirty="0"/>
              <a:t>Colonies Statistics (fill in your G.O)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427250"/>
              </p:ext>
            </p:extLst>
          </p:nvPr>
        </p:nvGraphicFramePr>
        <p:xfrm>
          <a:off x="472963" y="1298026"/>
          <a:ext cx="8261132" cy="3945095"/>
        </p:xfrm>
        <a:graphic>
          <a:graphicData uri="http://schemas.openxmlformats.org/drawingml/2006/table">
            <a:tbl>
              <a:tblPr firstRow="1" firstCol="1" bandRow="1">
                <a:tableStyleId>{C195B37F-30B0-4DC0-AACE-4141BD1CBCD6}</a:tableStyleId>
              </a:tblPr>
              <a:tblGrid>
                <a:gridCol w="2065283">
                  <a:extLst>
                    <a:ext uri="{9D8B030D-6E8A-4147-A177-3AD203B41FA5}">
                      <a16:colId xmlns:a16="http://schemas.microsoft.com/office/drawing/2014/main" val="3313079908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678822130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3241228409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177632964"/>
                    </a:ext>
                  </a:extLst>
                </a:gridCol>
              </a:tblGrid>
              <a:tr h="653375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Maryland</a:t>
                      </a:r>
                      <a:endParaRPr lang="en-US" sz="11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1632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to create a home for the catholics and to make $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Cecil Calvert,</a:t>
                      </a:r>
                      <a:r>
                        <a:rPr lang="en" sz="1400" b="1" baseline="0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 </a:t>
                      </a:r>
                      <a:r>
                        <a:rPr lang="en" sz="1400" b="1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Lord of Baltimore</a:t>
                      </a:r>
                      <a:endParaRPr lang="en" sz="1400" b="1" dirty="0">
                        <a:solidFill>
                          <a:schemeClr val="accent1"/>
                        </a:solidFill>
                        <a:latin typeface="+mn-lt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204547171"/>
                  </a:ext>
                </a:extLst>
              </a:tr>
              <a:tr h="676238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Virginia</a:t>
                      </a:r>
                      <a:endParaRPr lang="en-US" sz="11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1607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to find </a:t>
                      </a:r>
                      <a:r>
                        <a:rPr lang="en" sz="1400" b="1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gold/riches </a:t>
                      </a: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and make London Company wealthy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The London Company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John Smith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30961620"/>
                  </a:ext>
                </a:extLst>
              </a:tr>
              <a:tr h="740926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North Carolina</a:t>
                      </a:r>
                      <a:endParaRPr lang="en-US" sz="11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1663 (1729</a:t>
                      </a:r>
                      <a:r>
                        <a:rPr lang="en" sz="1400" b="1" baseline="0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 split with South Carolina)</a:t>
                      </a:r>
                      <a:endParaRPr lang="en" sz="1400" b="1" dirty="0">
                        <a:solidFill>
                          <a:schemeClr val="accent1"/>
                        </a:solidFill>
                        <a:latin typeface="+mn-lt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To make money by renting land to settlers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Eight Lords Proprietors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850924748"/>
                  </a:ext>
                </a:extLst>
              </a:tr>
              <a:tr h="653375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South Carolina</a:t>
                      </a:r>
                      <a:endParaRPr lang="en-US" sz="11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1663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 make money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Eight Lords Proprietors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669607151"/>
                  </a:ext>
                </a:extLst>
              </a:tr>
              <a:tr h="653375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Georgia</a:t>
                      </a:r>
                      <a:endParaRPr lang="en-US" sz="11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1732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Provided a place for English debtors to settle</a:t>
                      </a:r>
                      <a:r>
                        <a:rPr lang="en" b="1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.</a:t>
                      </a:r>
                      <a:endParaRPr lang="en" b="1" dirty="0">
                        <a:solidFill>
                          <a:schemeClr val="accent1"/>
                        </a:solidFill>
                        <a:latin typeface="+mn-lt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James Oglethorpe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86110819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83146"/>
              </p:ext>
            </p:extLst>
          </p:nvPr>
        </p:nvGraphicFramePr>
        <p:xfrm>
          <a:off x="472963" y="825063"/>
          <a:ext cx="8261132" cy="483474"/>
        </p:xfrm>
        <a:graphic>
          <a:graphicData uri="http://schemas.openxmlformats.org/drawingml/2006/table">
            <a:tbl>
              <a:tblPr firstRow="1" firstCol="1" bandRow="1">
                <a:tableStyleId>{C195B37F-30B0-4DC0-AACE-4141BD1CBCD6}</a:tableStyleId>
              </a:tblPr>
              <a:tblGrid>
                <a:gridCol w="2065283">
                  <a:extLst>
                    <a:ext uri="{9D8B030D-6E8A-4147-A177-3AD203B41FA5}">
                      <a16:colId xmlns:a16="http://schemas.microsoft.com/office/drawing/2014/main" val="180328139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1068171841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758171254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499538628"/>
                    </a:ext>
                  </a:extLst>
                </a:gridCol>
              </a:tblGrid>
              <a:tr h="483474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Colony Name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Date Founded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Reasons for founding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Leader/founder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16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030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6675" y="0"/>
            <a:ext cx="5272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5623850" y="290850"/>
            <a:ext cx="3247499" cy="14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rgbClr val="0A73FF"/>
                </a:solidFill>
                <a:latin typeface="Syncopate"/>
                <a:ea typeface="Syncopate"/>
                <a:cs typeface="Syncopate"/>
                <a:sym typeface="Syncopate"/>
              </a:rPr>
              <a:t>13 Colonies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404725" y="1187325"/>
            <a:ext cx="3566099" cy="9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u="sng">
                <a:solidFill>
                  <a:srgbClr val="00FF00"/>
                </a:solidFill>
                <a:latin typeface="Coming Soon"/>
                <a:ea typeface="Coming Soon"/>
                <a:cs typeface="Coming Soon"/>
                <a:sym typeface="Coming Soon"/>
              </a:rPr>
              <a:t>New England:</a:t>
            </a:r>
            <a:r>
              <a:rPr lang="en" sz="2000" b="1">
                <a:solidFill>
                  <a:srgbClr val="00FF00"/>
                </a:solidFill>
                <a:latin typeface="Coming Soon"/>
                <a:ea typeface="Coming Soon"/>
                <a:cs typeface="Coming Soon"/>
                <a:sym typeface="Coming Soon"/>
              </a:rPr>
              <a:t> Massachusetts, New Hampshire, Rhode Island, Connecticut</a:t>
            </a:r>
          </a:p>
          <a:p>
            <a:pPr lvl="0" rtl="0">
              <a:spcBef>
                <a:spcPts val="0"/>
              </a:spcBef>
              <a:buNone/>
            </a:pPr>
            <a:endParaRPr sz="2000" b="1"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 b="1" u="sng">
                <a:solidFill>
                  <a:srgbClr val="9900FF"/>
                </a:solidFill>
                <a:latin typeface="Coming Soon"/>
                <a:ea typeface="Coming Soon"/>
                <a:cs typeface="Coming Soon"/>
                <a:sym typeface="Coming Soon"/>
              </a:rPr>
              <a:t>MIddle:</a:t>
            </a:r>
            <a:r>
              <a:rPr lang="en" sz="2000" b="1">
                <a:solidFill>
                  <a:srgbClr val="9900FF"/>
                </a:solidFill>
                <a:latin typeface="Coming Soon"/>
                <a:ea typeface="Coming Soon"/>
                <a:cs typeface="Coming Soon"/>
                <a:sym typeface="Coming Soon"/>
              </a:rPr>
              <a:t> New York, New Jersey, Delaware, Pennsylvania</a:t>
            </a:r>
          </a:p>
          <a:p>
            <a:pPr lvl="0" rtl="0">
              <a:spcBef>
                <a:spcPts val="0"/>
              </a:spcBef>
              <a:buNone/>
            </a:pPr>
            <a:endParaRPr sz="2000" b="1">
              <a:latin typeface="Coming Soon"/>
              <a:ea typeface="Coming Soon"/>
              <a:cs typeface="Coming Soon"/>
              <a:sym typeface="Coming Soo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b="1" u="sng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Southern</a:t>
            </a:r>
            <a:r>
              <a:rPr lang="en" sz="2000" b="1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: Maryland, Virginia, North Carolina, South Carolina, 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New England Colonies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Massachusetts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Rhode Island 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Connecticut 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New Hampshire </a:t>
            </a:r>
          </a:p>
        </p:txBody>
      </p:sp>
      <p:pic>
        <p:nvPicPr>
          <p:cNvPr id="1029" name="Picture 5" descr="Image result for new england colon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6" y="1501665"/>
            <a:ext cx="40767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30777"/>
      </p:ext>
    </p:extLst>
  </p:cSld>
  <p:clrMapOvr>
    <a:masterClrMapping/>
  </p:clrMapOvr>
  <p:transition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Economic Development of New England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9609" y="1325166"/>
            <a:ext cx="4540841" cy="308490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Heavy reliance on the Atlantic Ocean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Fishing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Shipbuilding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800600" y="1314450"/>
            <a:ext cx="2856310" cy="30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endParaRPr lang="en-US" altLang="en-US" sz="2100"/>
          </a:p>
        </p:txBody>
      </p:sp>
      <p:pic>
        <p:nvPicPr>
          <p:cNvPr id="8197" name="Picture 6" descr="C:\Documents and Settings\LENOVO USER\Desktop\TuckersWhar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99" y="1484570"/>
            <a:ext cx="2843213" cy="247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278540"/>
      </p:ext>
    </p:extLst>
  </p:cSld>
  <p:clrMapOvr>
    <a:masterClrMapping/>
  </p:clrMapOvr>
  <p:transition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  <p:bldP spid="92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333" y="80199"/>
            <a:ext cx="8520599" cy="800999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The People of New England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2334" y="925036"/>
            <a:ext cx="4930150" cy="3084909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solidFill>
                  <a:schemeClr val="tx2">
                    <a:lumMod val="25000"/>
                  </a:schemeClr>
                </a:solidFill>
              </a:rPr>
              <a:t>English settlers were the largest ethnic group.</a:t>
            </a:r>
          </a:p>
          <a:p>
            <a:pPr eaLnBrk="1" hangingPunct="1"/>
            <a:r>
              <a:rPr lang="en-US" altLang="en-US" sz="1600" dirty="0">
                <a:solidFill>
                  <a:srgbClr val="FF0000"/>
                </a:solidFill>
              </a:rPr>
              <a:t>Schooling was very important to New Englanders.</a:t>
            </a:r>
          </a:p>
          <a:p>
            <a:pPr eaLnBrk="1" hangingPunct="1"/>
            <a:r>
              <a:rPr lang="en-US" altLang="en-US" sz="1600" dirty="0">
                <a:solidFill>
                  <a:srgbClr val="FF0000"/>
                </a:solidFill>
              </a:rPr>
              <a:t>They believed that children should be able to read so they can read the Bible.</a:t>
            </a:r>
          </a:p>
          <a:p>
            <a:pPr eaLnBrk="1" hangingPunct="1"/>
            <a:r>
              <a:rPr lang="en-US" altLang="en-US" sz="1600" b="1" dirty="0">
                <a:solidFill>
                  <a:schemeClr val="tx2">
                    <a:lumMod val="25000"/>
                  </a:schemeClr>
                </a:solidFill>
              </a:rPr>
              <a:t>Massachusetts and New Hampshire</a:t>
            </a:r>
            <a:r>
              <a:rPr lang="en-US" altLang="en-US" sz="1600" dirty="0">
                <a:solidFill>
                  <a:schemeClr val="tx2">
                    <a:lumMod val="25000"/>
                  </a:schemeClr>
                </a:solidFill>
              </a:rPr>
              <a:t> passed a law about public education in 1647.</a:t>
            </a:r>
          </a:p>
          <a:p>
            <a:pPr lvl="1" eaLnBrk="1" hangingPunct="1"/>
            <a:r>
              <a:rPr lang="en-US" altLang="en-US" sz="1600" dirty="0">
                <a:solidFill>
                  <a:srgbClr val="FF0000"/>
                </a:solidFill>
              </a:rPr>
              <a:t>The law said every town with 50 families or more must have a school.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  <p:pic>
        <p:nvPicPr>
          <p:cNvPr id="9220" name="Picture 6" descr="C:\Documents and Settings\LENOVO USER\Desktop\verm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34" y="1138991"/>
            <a:ext cx="3194987" cy="308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299846"/>
      </p:ext>
    </p:extLst>
  </p:cSld>
  <p:clrMapOvr>
    <a:masterClrMapping/>
  </p:clrMapOvr>
  <p:transition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1700" y="0"/>
            <a:ext cx="8520599" cy="516447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Plymouth Colony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11700" y="713668"/>
            <a:ext cx="8520599" cy="33401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The first successful colony in New England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Founded by Puritans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>
                    <a:lumMod val="25000"/>
                  </a:schemeClr>
                </a:solidFill>
              </a:rPr>
              <a:t>Puritans/Separatists were groups of people who did not agree with the Anglican Church in England.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</a:rPr>
              <a:t>In 1620 the Pilgrims left England and settled in Plymouth.</a:t>
            </a:r>
            <a:r>
              <a:rPr lang="en-US" altLang="en-US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</a:rPr>
              <a:t>Created Mayflower compact to agree to be governed by laws. 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</a:rPr>
              <a:t>William Bradford- Was elected Governor 1621-1656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>
                    <a:lumMod val="25000"/>
                  </a:schemeClr>
                </a:solidFill>
              </a:rPr>
              <a:t>The famous Thanksgiving of 1621 </a:t>
            </a:r>
          </a:p>
          <a:p>
            <a:pPr lvl="3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714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98" y="135194"/>
            <a:ext cx="8520599" cy="800999"/>
          </a:xfrm>
        </p:spPr>
        <p:txBody>
          <a:bodyPr/>
          <a:lstStyle/>
          <a:p>
            <a:r>
              <a:rPr lang="en-US" dirty="0" smtClean="0"/>
              <a:t>New England Colonies Statistics (fill in your G.O)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64560"/>
              </p:ext>
            </p:extLst>
          </p:nvPr>
        </p:nvGraphicFramePr>
        <p:xfrm>
          <a:off x="358996" y="936191"/>
          <a:ext cx="8520600" cy="3952983"/>
        </p:xfrm>
        <a:graphic>
          <a:graphicData uri="http://schemas.openxmlformats.org/drawingml/2006/table">
            <a:tbl>
              <a:tblPr firstRow="1" firstCol="1" bandRow="1">
                <a:tableStyleId>{C195B37F-30B0-4DC0-AACE-4141BD1CBCD6}</a:tableStyleId>
              </a:tblPr>
              <a:tblGrid>
                <a:gridCol w="2130150">
                  <a:extLst>
                    <a:ext uri="{9D8B030D-6E8A-4147-A177-3AD203B41FA5}">
                      <a16:colId xmlns:a16="http://schemas.microsoft.com/office/drawing/2014/main" val="3615326799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3717074578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43292951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1830099182"/>
                    </a:ext>
                  </a:extLst>
                </a:gridCol>
              </a:tblGrid>
              <a:tr h="440664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Colony Name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Date Founded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Reasons for founding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sng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Leader/founder</a:t>
                      </a:r>
                      <a:endParaRPr lang="en-US" sz="1100" b="1" i="1" u="sng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442711"/>
                  </a:ext>
                </a:extLst>
              </a:tr>
              <a:tr h="830169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Massachusetts</a:t>
                      </a:r>
                      <a:endParaRPr lang="en-US" sz="14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lang="en" sz="1400" b="1" dirty="0" smtClean="0">
                        <a:solidFill>
                          <a:schemeClr val="accent1"/>
                        </a:solidFill>
                        <a:latin typeface="+mn-lt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1620</a:t>
                      </a:r>
                      <a:endParaRPr lang="en" sz="1400" b="1" dirty="0">
                        <a:solidFill>
                          <a:schemeClr val="accent1"/>
                        </a:solidFill>
                        <a:latin typeface="+mn-lt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Religious Freedom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Pilgrims wanted democracy, too.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 smtClean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Pilgrims,</a:t>
                      </a:r>
                      <a:endParaRPr sz="1400" b="1" dirty="0">
                        <a:solidFill>
                          <a:schemeClr val="accent1"/>
                        </a:solidFill>
                        <a:latin typeface="+mn-lt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Puritans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(John Winthrop)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448341783"/>
                  </a:ext>
                </a:extLst>
              </a:tr>
              <a:tr h="749947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New. Hampshire</a:t>
                      </a:r>
                      <a:endParaRPr lang="en-US" sz="110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1623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To have better economic opportunities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John Mason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419286096"/>
                  </a:ext>
                </a:extLst>
              </a:tr>
              <a:tr h="724592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Rhode Island</a:t>
                      </a:r>
                      <a:endParaRPr lang="en-US" sz="110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1636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Religious and govt freedom from harsh rule of Puritans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Roger Williams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202161308"/>
                  </a:ext>
                </a:extLst>
              </a:tr>
              <a:tr h="724592"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Connecticut</a:t>
                      </a:r>
                      <a:endParaRPr lang="en-US" sz="110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1635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Wanted more political and religious freedoms than Puritans allowed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400" b="1" dirty="0">
                          <a:solidFill>
                            <a:schemeClr val="accent1"/>
                          </a:solidFill>
                          <a:latin typeface="+mn-lt"/>
                          <a:ea typeface="Happy Monkey"/>
                          <a:cs typeface="Happy Monkey"/>
                          <a:sym typeface="Happy Monkey"/>
                        </a:rPr>
                        <a:t>Thomas Hooker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39916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796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dirty="0" smtClean="0">
                <a:solidFill>
                  <a:srgbClr val="FF0000"/>
                </a:solidFill>
              </a:rPr>
              <a:t>The Middle Colonies</a:t>
            </a:r>
          </a:p>
        </p:txBody>
      </p:sp>
      <p:sp>
        <p:nvSpPr>
          <p:cNvPr id="3076" name="Text Placeholder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</a:rPr>
              <a:t>New York 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Pennsylvania 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New Jersey 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Delaware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6892529" y="20002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4338" name="Picture 2" descr="Image result for middle colon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4" y="1143000"/>
            <a:ext cx="43561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46393"/>
      </p:ext>
    </p:extLst>
  </p:cSld>
  <p:clrMapOvr>
    <a:masterClrMapping/>
  </p:clrMapOvr>
  <p:transition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in the middle colonies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Climate/Geography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temperate </a:t>
            </a:r>
            <a:r>
              <a:rPr lang="en-US" b="1" dirty="0">
                <a:solidFill>
                  <a:srgbClr val="FF0000"/>
                </a:solidFill>
              </a:rPr>
              <a:t>in climate with warm summers and cold winters.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This </a:t>
            </a:r>
            <a:r>
              <a:rPr lang="en-US" b="1" dirty="0">
                <a:solidFill>
                  <a:schemeClr val="bg1"/>
                </a:solidFill>
              </a:rPr>
              <a:t>area had good coastal harbors for shipping.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Climate </a:t>
            </a:r>
            <a:r>
              <a:rPr lang="en-US" b="1" dirty="0">
                <a:solidFill>
                  <a:schemeClr val="bg1"/>
                </a:solidFill>
              </a:rPr>
              <a:t>and land were ideal for agriculture.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These </a:t>
            </a:r>
            <a:r>
              <a:rPr lang="en-US" b="1" dirty="0">
                <a:solidFill>
                  <a:srgbClr val="FF0000"/>
                </a:solidFill>
              </a:rPr>
              <a:t>colonies were known as the “breadbasket” because of the large amounts of barley, wheat, oats, and rye that were grown here.</a:t>
            </a:r>
          </a:p>
          <a:p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6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578</Words>
  <Application>Microsoft Office PowerPoint</Application>
  <PresentationFormat>On-screen Show (16:9)</PresentationFormat>
  <Paragraphs>156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Syncopate</vt:lpstr>
      <vt:lpstr>Happy Monkey</vt:lpstr>
      <vt:lpstr>Times New Roman</vt:lpstr>
      <vt:lpstr>Comic Sans MS</vt:lpstr>
      <vt:lpstr>Source Code Pro</vt:lpstr>
      <vt:lpstr>Coming Soon</vt:lpstr>
      <vt:lpstr>Arial</vt:lpstr>
      <vt:lpstr>Amatic SC</vt:lpstr>
      <vt:lpstr>Calibri</vt:lpstr>
      <vt:lpstr>beach-day</vt:lpstr>
      <vt:lpstr>Founding the 13 Colonies</vt:lpstr>
      <vt:lpstr>PowerPoint Presentation</vt:lpstr>
      <vt:lpstr>New England Colonies</vt:lpstr>
      <vt:lpstr>Economic Development of New England</vt:lpstr>
      <vt:lpstr>The People of New England</vt:lpstr>
      <vt:lpstr>Plymouth Colony </vt:lpstr>
      <vt:lpstr>New England Colonies Statistics (fill in your G.O)</vt:lpstr>
      <vt:lpstr>The Middle Colonies</vt:lpstr>
      <vt:lpstr>Life in the middle colonies</vt:lpstr>
      <vt:lpstr>church IN THE Middle Colonies</vt:lpstr>
      <vt:lpstr>$$$$$$$ in the middle colonies</vt:lpstr>
      <vt:lpstr>Middle Colonies Statistics (fill in your G.O)</vt:lpstr>
      <vt:lpstr>The Southern Colonies</vt:lpstr>
      <vt:lpstr>Economic Development of the South</vt:lpstr>
      <vt:lpstr>The Carolinas </vt:lpstr>
      <vt:lpstr>Southern Colonies Statistics (fill in your G.O)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Founding the 13 Colonies</dc:title>
  <dc:creator>McClintock, Shane</dc:creator>
  <cp:lastModifiedBy>McClintock, Shane</cp:lastModifiedBy>
  <cp:revision>15</cp:revision>
  <dcterms:modified xsi:type="dcterms:W3CDTF">2019-09-18T15:47:21Z</dcterms:modified>
</cp:coreProperties>
</file>