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7"/>
  </p:notesMasterIdLst>
  <p:sldIdLst>
    <p:sldId id="256" r:id="rId2"/>
    <p:sldId id="261" r:id="rId3"/>
    <p:sldId id="260" r:id="rId4"/>
    <p:sldId id="272" r:id="rId5"/>
    <p:sldId id="273" r:id="rId6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8"/>
      <p:bold r:id="rId9"/>
    </p:embeddedFont>
    <p:embeddedFont>
      <p:font typeface="Garamond" panose="02020404030301010803" pitchFamily="18" charset="0"/>
      <p:regular r:id="rId10"/>
      <p:bold r:id="rId11"/>
      <p:italic r:id="rId12"/>
    </p:embeddedFont>
    <p:embeddedFont>
      <p:font typeface="Playfair Display"/>
      <p:regular r:id="rId13"/>
      <p:bold r:id="rId14"/>
      <p:italic r:id="rId15"/>
      <p:boldItalic r:id="rId16"/>
    </p:embeddedFont>
    <p:embeddedFont>
      <p:font typeface="Kranky" panose="020B0604020202020204" charset="0"/>
      <p:regular r:id="rId1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Heyman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6328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5814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31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332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72" name="Shape 67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1630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 txBox="1">
            <a:spLocks noGrp="1"/>
          </p:cNvSpPr>
          <p:nvPr>
            <p:ph type="body" idx="1"/>
          </p:nvPr>
        </p:nvSpPr>
        <p:spPr>
          <a:xfrm>
            <a:off x="701675" y="4419600"/>
            <a:ext cx="5616575" cy="41878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19" name="Shape 619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570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12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1026732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393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1712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9242822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7884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306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0822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17360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599" cy="333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27784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01625" y="171450"/>
            <a:ext cx="854075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429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6858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0287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371600" algn="ctr" rtl="0">
              <a:spcBef>
                <a:spcPts val="0"/>
              </a:spcBef>
              <a:spcAft>
                <a:spcPts val="0"/>
              </a:spcAft>
              <a:defRPr sz="330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301625" y="1200151"/>
            <a:ext cx="4194174" cy="33742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7175" indent="-135255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2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557213" indent="-80963" algn="l" rtl="0">
              <a:spcBef>
                <a:spcPts val="42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sz="21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857250" indent="-8001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200150" indent="-76200" algn="l" rtl="0">
              <a:spcBef>
                <a:spcPts val="3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▪"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543050" indent="-95250" algn="l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885950" indent="-95250" algn="l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228850" indent="-95250" algn="l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571750" indent="-95250" algn="l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2914650" indent="-95250" algn="l" rtl="0">
              <a:spcBef>
                <a:spcPts val="300"/>
              </a:spcBef>
              <a:spcAft>
                <a:spcPts val="0"/>
              </a:spcAft>
              <a:buClr>
                <a:schemeClr val="hlink"/>
              </a:buClr>
              <a:buFont typeface="Arial"/>
              <a:buChar char="►"/>
              <a:defRPr sz="15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1" name="Shape 331"/>
          <p:cNvSpPr>
            <a:spLocks noGrp="1"/>
          </p:cNvSpPr>
          <p:nvPr>
            <p:ph type="clipArt" idx="2"/>
          </p:nvPr>
        </p:nvSpPr>
        <p:spPr>
          <a:xfrm>
            <a:off x="4648200" y="1200151"/>
            <a:ext cx="4194174" cy="3374231"/>
          </a:xfrm>
          <a:prstGeom prst="rect">
            <a:avLst/>
          </a:prstGeom>
          <a:noFill/>
          <a:ln>
            <a:noFill/>
          </a:ln>
        </p:spPr>
      </p:sp>
      <p:sp>
        <p:nvSpPr>
          <p:cNvPr id="332" name="Shape 332"/>
          <p:cNvSpPr txBox="1">
            <a:spLocks noGrp="1"/>
          </p:cNvSpPr>
          <p:nvPr>
            <p:ph type="dt" idx="10"/>
          </p:nvPr>
        </p:nvSpPr>
        <p:spPr>
          <a:xfrm>
            <a:off x="301625" y="4683919"/>
            <a:ext cx="2289174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75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6858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0287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3716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7145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0574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4003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27432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3" name="Shape 33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 sz="75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6858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0287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3716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17145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0574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24003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2743200" marR="0" indent="0" algn="l" rtl="0">
              <a:spcBef>
                <a:spcPts val="0"/>
              </a:spcBef>
              <a:defRPr sz="1350" b="0" i="0" u="none" strike="noStrike" cap="none" baseline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289174" cy="357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750" smtClean="0">
                <a:solidFill>
                  <a:schemeClr val="lt1"/>
                </a:solidFill>
              </a:rPr>
              <a:pPr algn="r">
                <a:buSzPct val="25000"/>
              </a:pPr>
              <a:t>‹#›</a:t>
            </a:fld>
            <a:endParaRPr lang="en-US" sz="75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4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750" smtClean="0">
                <a:solidFill>
                  <a:schemeClr val="lt1"/>
                </a:solidFill>
              </a:rPr>
              <a:pPr algn="r">
                <a:buSzPct val="25000"/>
              </a:pPr>
              <a:t>‹#›</a:t>
            </a:fld>
            <a:endParaRPr lang="en-US" sz="75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16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363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58259347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6391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87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312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1753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6891312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‹#›</a:t>
            </a:fld>
            <a:endParaRPr lang="en" sz="10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33967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  <p:sldLayoutId id="2147483683" r:id="rId19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Exploration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Europe finds the New World</a:t>
            </a: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99275" y="4635500"/>
            <a:ext cx="3635699" cy="4292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Is this map a primary or secondary source?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86880" y="335728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b="1" u="sng" dirty="0">
                <a:latin typeface="Kranky"/>
                <a:ea typeface="Kranky"/>
                <a:cs typeface="Kranky"/>
                <a:sym typeface="Kranky"/>
              </a:rPr>
              <a:t>Reasons for European Exploration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86880" y="1151290"/>
            <a:ext cx="8520599" cy="373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buSzPct val="100000"/>
              <a:buAutoNum type="arabicPeriod"/>
            </a:pPr>
            <a:r>
              <a:rPr lang="en" sz="2200" b="1" i="1" dirty="0">
                <a:solidFill>
                  <a:srgbClr val="FF0000"/>
                </a:solidFill>
              </a:rPr>
              <a:t>God: </a:t>
            </a:r>
            <a:r>
              <a:rPr lang="en" sz="2200" dirty="0"/>
              <a:t>Many European countries wanted to spread Christianity and believed God would reward them for doing so.</a:t>
            </a:r>
          </a:p>
          <a:p>
            <a:pPr marL="457200" lvl="0" indent="-368300" rtl="0">
              <a:spcBef>
                <a:spcPts val="0"/>
              </a:spcBef>
              <a:buSzPct val="100000"/>
              <a:buAutoNum type="arabicPeriod"/>
            </a:pPr>
            <a:r>
              <a:rPr lang="en" sz="2200" b="1" i="1" dirty="0">
                <a:solidFill>
                  <a:srgbClr val="FF0000"/>
                </a:solidFill>
              </a:rPr>
              <a:t>Glory: </a:t>
            </a:r>
            <a:r>
              <a:rPr lang="en" sz="2200" dirty="0"/>
              <a:t>People wanted to experience adventures and wanted to be viewed as celebrities. They want fame.</a:t>
            </a:r>
          </a:p>
          <a:p>
            <a:pPr marL="457200" lvl="0" indent="-368300" rtl="0">
              <a:spcBef>
                <a:spcPts val="0"/>
              </a:spcBef>
              <a:buSzPct val="100000"/>
              <a:buAutoNum type="arabicPeriod"/>
            </a:pPr>
            <a:r>
              <a:rPr lang="en" sz="2200" b="1" i="1" dirty="0">
                <a:solidFill>
                  <a:srgbClr val="FF0000"/>
                </a:solidFill>
              </a:rPr>
              <a:t>Gold: </a:t>
            </a:r>
            <a:r>
              <a:rPr lang="en" sz="2200" dirty="0"/>
              <a:t>Tales of abundant gold lured many people. Kings/Queens would also reward explorers with riches if they discovered new land.</a:t>
            </a:r>
          </a:p>
          <a:p>
            <a:pPr marL="457200" lvl="0" indent="-368300">
              <a:spcBef>
                <a:spcPts val="0"/>
              </a:spcBef>
              <a:buSzPct val="100000"/>
              <a:buAutoNum type="arabicPeriod"/>
            </a:pPr>
            <a:r>
              <a:rPr lang="en" sz="2200" b="1" i="1" dirty="0">
                <a:solidFill>
                  <a:srgbClr val="FF0000"/>
                </a:solidFill>
              </a:rPr>
              <a:t>Competition: </a:t>
            </a:r>
            <a:r>
              <a:rPr lang="en" sz="2200" dirty="0"/>
              <a:t>Leaders of countries wanted to have the largest empires and bragging rights over other countries.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Shape 669"/>
          <p:cNvPicPr preferRelativeResize="0"/>
          <p:nvPr/>
        </p:nvPicPr>
        <p:blipFill rotWithShape="1">
          <a:blip r:embed="rId3">
            <a:alphaModFix/>
          </a:blip>
          <a:srcRect l="1599" t="3125" r="4056" b="1563"/>
          <a:stretch/>
        </p:blipFill>
        <p:spPr>
          <a:xfrm>
            <a:off x="1257300" y="971551"/>
            <a:ext cx="6743700" cy="3486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908885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Shape 615"/>
          <p:cNvSpPr txBox="1">
            <a:spLocks noGrp="1"/>
          </p:cNvSpPr>
          <p:nvPr>
            <p:ph type="title"/>
          </p:nvPr>
        </p:nvSpPr>
        <p:spPr>
          <a:xfrm>
            <a:off x="1369219" y="171450"/>
            <a:ext cx="6405563" cy="857250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dirty="0" smtClean="0">
                <a:solidFill>
                  <a:schemeClr val="tx1"/>
                </a:solidFill>
              </a:rPr>
              <a:t>Mercantilism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16" name="Shape 616"/>
          <p:cNvSpPr txBox="1">
            <a:spLocks noGrp="1"/>
          </p:cNvSpPr>
          <p:nvPr>
            <p:ph type="body" idx="1"/>
          </p:nvPr>
        </p:nvSpPr>
        <p:spPr>
          <a:xfrm>
            <a:off x="1143001" y="1028700"/>
            <a:ext cx="6631781" cy="337423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 indent="-257175">
              <a:spcBef>
                <a:spcPts val="0"/>
              </a:spcBef>
              <a:buSzPct val="80000"/>
            </a:pPr>
            <a:endParaRPr lang="en-US" sz="2100" dirty="0" smtClean="0">
              <a:solidFill>
                <a:srgbClr val="FF0000"/>
              </a:solidFill>
            </a:endParaRPr>
          </a:p>
          <a:p>
            <a:pPr indent="-257175">
              <a:spcBef>
                <a:spcPts val="420"/>
              </a:spcBef>
              <a:buNone/>
            </a:pPr>
            <a:endParaRPr sz="2100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1" y="1028700"/>
            <a:ext cx="66317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57175">
              <a:buSzPct val="80000"/>
            </a:pPr>
            <a:r>
              <a:rPr lang="en-US" sz="1600" b="1" dirty="0">
                <a:solidFill>
                  <a:schemeClr val="tx1"/>
                </a:solidFill>
              </a:rPr>
              <a:t>1.Mercantilism is : Trade=money= power for the mother country 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mercantili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220" y="1465380"/>
            <a:ext cx="6303332" cy="30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46900"/>
      </p:ext>
    </p:extLst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109</Words>
  <Application>Microsoft Office PowerPoint</Application>
  <PresentationFormat>On-screen Show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Tahoma</vt:lpstr>
      <vt:lpstr>Noto Symbol</vt:lpstr>
      <vt:lpstr>Garamond</vt:lpstr>
      <vt:lpstr>Playfair Display</vt:lpstr>
      <vt:lpstr>Kranky</vt:lpstr>
      <vt:lpstr>Organic</vt:lpstr>
      <vt:lpstr>Exploration</vt:lpstr>
      <vt:lpstr>PowerPoint Presentation</vt:lpstr>
      <vt:lpstr>Reasons for European Exploration</vt:lpstr>
      <vt:lpstr>PowerPoint Presentation</vt:lpstr>
      <vt:lpstr>Mercantilism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</dc:title>
  <dc:creator>McClintock, Shane</dc:creator>
  <cp:lastModifiedBy>McClintock, Shane</cp:lastModifiedBy>
  <cp:revision>6</cp:revision>
  <dcterms:modified xsi:type="dcterms:W3CDTF">2018-08-13T02:44:04Z</dcterms:modified>
</cp:coreProperties>
</file>