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B736A-3BE1-4268-8FC2-88903A5C11D5}"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488DF-BBF2-45DB-9F3C-B3488395D87A}" type="slidenum">
              <a:rPr lang="en-US" smtClean="0"/>
              <a:t>‹#›</a:t>
            </a:fld>
            <a:endParaRPr lang="en-US"/>
          </a:p>
        </p:txBody>
      </p:sp>
    </p:spTree>
    <p:extLst>
      <p:ext uri="{BB962C8B-B14F-4D97-AF65-F5344CB8AC3E}">
        <p14:creationId xmlns:p14="http://schemas.microsoft.com/office/powerpoint/2010/main" val="227778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78692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40808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85172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5806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10/8/2018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0"/>
            <a:ext cx="5384800" cy="4495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BA37CD43-F6A3-465F-A794-AFA87D64CAE9}" type="slidenum">
              <a:rPr lang="en-US" altLang="en-US"/>
              <a:pPr/>
              <a:t>‹#›</a:t>
            </a:fld>
            <a:endParaRPr lang="en-US" altLang="en-US"/>
          </a:p>
        </p:txBody>
      </p:sp>
    </p:spTree>
    <p:extLst>
      <p:ext uri="{BB962C8B-B14F-4D97-AF65-F5344CB8AC3E}">
        <p14:creationId xmlns:p14="http://schemas.microsoft.com/office/powerpoint/2010/main" val="151384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wrap="square" lIns="91425" tIns="91425" rIns="91425" bIns="91425" anchor="t" anchorCtr="0"/>
          <a:lstStyle>
            <a:lvl1pPr lvl="0">
              <a:spcBef>
                <a:spcPts val="0"/>
              </a:spcBef>
              <a:buSzPts val="1400"/>
              <a:buChar char="●"/>
              <a:defRPr sz="1867"/>
            </a:lvl1pPr>
            <a:lvl2pPr lvl="1">
              <a:spcBef>
                <a:spcPts val="0"/>
              </a:spcBef>
              <a:buSzPts val="1200"/>
              <a:buChar char="○"/>
              <a:defRPr sz="1600"/>
            </a:lvl2pPr>
            <a:lvl3pPr lvl="2">
              <a:spcBef>
                <a:spcPts val="0"/>
              </a:spcBef>
              <a:buSzPts val="1200"/>
              <a:buChar char="■"/>
              <a:defRPr sz="1600"/>
            </a:lvl3pPr>
            <a:lvl4pPr lvl="3">
              <a:spcBef>
                <a:spcPts val="0"/>
              </a:spcBef>
              <a:buSzPts val="1200"/>
              <a:buChar char="●"/>
              <a:defRPr sz="1600"/>
            </a:lvl4pPr>
            <a:lvl5pPr lvl="4">
              <a:spcBef>
                <a:spcPts val="0"/>
              </a:spcBef>
              <a:buSzPts val="1200"/>
              <a:buChar char="○"/>
              <a:defRPr sz="1600"/>
            </a:lvl5pPr>
            <a:lvl6pPr lvl="5">
              <a:spcBef>
                <a:spcPts val="0"/>
              </a:spcBef>
              <a:buSzPts val="1200"/>
              <a:buChar char="■"/>
              <a:defRPr sz="1600"/>
            </a:lvl6pPr>
            <a:lvl7pPr lvl="6">
              <a:spcBef>
                <a:spcPts val="0"/>
              </a:spcBef>
              <a:buSzPts val="1200"/>
              <a:buChar char="●"/>
              <a:defRPr sz="1600"/>
            </a:lvl7pPr>
            <a:lvl8pPr lvl="7">
              <a:spcBef>
                <a:spcPts val="0"/>
              </a:spcBef>
              <a:buSzPts val="1200"/>
              <a:buChar char="○"/>
              <a:defRPr sz="1600"/>
            </a:lvl8pPr>
            <a:lvl9pPr lvl="8">
              <a:spcBef>
                <a:spcPts val="0"/>
              </a:spcBef>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wrap="square" lIns="91425" tIns="91425" rIns="91425" bIns="91425" anchor="t" anchorCtr="0"/>
          <a:lstStyle>
            <a:lvl1pPr lvl="0">
              <a:spcBef>
                <a:spcPts val="0"/>
              </a:spcBef>
              <a:buSzPts val="1400"/>
              <a:buChar char="●"/>
              <a:defRPr sz="1867"/>
            </a:lvl1pPr>
            <a:lvl2pPr lvl="1">
              <a:spcBef>
                <a:spcPts val="0"/>
              </a:spcBef>
              <a:buSzPts val="1200"/>
              <a:buChar char="○"/>
              <a:defRPr sz="1600"/>
            </a:lvl2pPr>
            <a:lvl3pPr lvl="2">
              <a:spcBef>
                <a:spcPts val="0"/>
              </a:spcBef>
              <a:buSzPts val="1200"/>
              <a:buChar char="■"/>
              <a:defRPr sz="1600"/>
            </a:lvl3pPr>
            <a:lvl4pPr lvl="3">
              <a:spcBef>
                <a:spcPts val="0"/>
              </a:spcBef>
              <a:buSzPts val="1200"/>
              <a:buChar char="●"/>
              <a:defRPr sz="1600"/>
            </a:lvl4pPr>
            <a:lvl5pPr lvl="4">
              <a:spcBef>
                <a:spcPts val="0"/>
              </a:spcBef>
              <a:buSzPts val="1200"/>
              <a:buChar char="○"/>
              <a:defRPr sz="1600"/>
            </a:lvl5pPr>
            <a:lvl6pPr lvl="5">
              <a:spcBef>
                <a:spcPts val="0"/>
              </a:spcBef>
              <a:buSzPts val="1200"/>
              <a:buChar char="■"/>
              <a:defRPr sz="1600"/>
            </a:lvl6pPr>
            <a:lvl7pPr lvl="6">
              <a:spcBef>
                <a:spcPts val="0"/>
              </a:spcBef>
              <a:buSzPts val="1200"/>
              <a:buChar char="●"/>
              <a:defRPr sz="1600"/>
            </a:lvl7pPr>
            <a:lvl8pPr lvl="7">
              <a:spcBef>
                <a:spcPts val="0"/>
              </a:spcBef>
              <a:buSzPts val="1200"/>
              <a:buChar char="○"/>
              <a:defRPr sz="1600"/>
            </a:lvl8pPr>
            <a:lvl9pPr lvl="8">
              <a:spcBef>
                <a:spcPts val="0"/>
              </a:spcBef>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38122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61906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10/8/2018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10/8/2018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10/8/2018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10/8/2018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whitehouse.gov/goodgovernment/actions/calling-congress#ethics-men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Constitution</a:t>
            </a:r>
            <a:endParaRPr lang="en-US" dirty="0"/>
          </a:p>
        </p:txBody>
      </p:sp>
      <p:sp>
        <p:nvSpPr>
          <p:cNvPr id="3" name="Subtitle 2"/>
          <p:cNvSpPr>
            <a:spLocks noGrp="1"/>
          </p:cNvSpPr>
          <p:nvPr>
            <p:ph type="subTitle" idx="1"/>
          </p:nvPr>
        </p:nvSpPr>
        <p:spPr>
          <a:xfrm>
            <a:off x="2215045" y="5012244"/>
            <a:ext cx="8045373" cy="742279"/>
          </a:xfrm>
        </p:spPr>
        <p:txBody>
          <a:bodyPr>
            <a:noAutofit/>
          </a:bodyPr>
          <a:lstStyle/>
          <a:p>
            <a:r>
              <a:rPr lang="en-US" sz="4400" dirty="0" smtClean="0"/>
              <a:t>1787</a:t>
            </a:r>
            <a:endParaRPr lang="en-US" sz="4400" dirty="0"/>
          </a:p>
        </p:txBody>
      </p:sp>
    </p:spTree>
    <p:extLst>
      <p:ext uri="{BB962C8B-B14F-4D97-AF65-F5344CB8AC3E}">
        <p14:creationId xmlns:p14="http://schemas.microsoft.com/office/powerpoint/2010/main" val="241863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50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05587"/>
          </a:xfrm>
        </p:spPr>
        <p:txBody>
          <a:bodyPr>
            <a:normAutofit fontScale="90000"/>
          </a:bodyPr>
          <a:lstStyle/>
          <a:p>
            <a:r>
              <a:rPr lang="en-US" dirty="0" smtClean="0"/>
              <a:t>The Constitution</a:t>
            </a:r>
            <a:endParaRPr lang="en-US" dirty="0"/>
          </a:p>
        </p:txBody>
      </p:sp>
      <p:sp>
        <p:nvSpPr>
          <p:cNvPr id="3" name="Content Placeholder 2"/>
          <p:cNvSpPr>
            <a:spLocks noGrp="1"/>
          </p:cNvSpPr>
          <p:nvPr>
            <p:ph idx="1"/>
          </p:nvPr>
        </p:nvSpPr>
        <p:spPr>
          <a:xfrm>
            <a:off x="1251678" y="1219201"/>
            <a:ext cx="10178322" cy="5286702"/>
          </a:xfrm>
        </p:spPr>
        <p:txBody>
          <a:bodyPr/>
          <a:lstStyle/>
          <a:p>
            <a:r>
              <a:rPr lang="en-US" sz="3600" b="1" dirty="0">
                <a:solidFill>
                  <a:srgbClr val="FF0000"/>
                </a:solidFill>
                <a:latin typeface="Palatino Linotype" panose="02040502050505030304" pitchFamily="18" charset="0"/>
              </a:rPr>
              <a:t>“We the People of the United States, in Order to form a more perfect Union, establish Justice, insure domestic Tranquility, provide for the common </a:t>
            </a:r>
            <a:r>
              <a:rPr lang="en-US" sz="3600" b="1" dirty="0" err="1">
                <a:solidFill>
                  <a:srgbClr val="FF0000"/>
                </a:solidFill>
                <a:latin typeface="Palatino Linotype" panose="02040502050505030304" pitchFamily="18" charset="0"/>
              </a:rPr>
              <a:t>defence</a:t>
            </a:r>
            <a:r>
              <a:rPr lang="en-US" sz="3600" b="1" dirty="0">
                <a:solidFill>
                  <a:srgbClr val="FF0000"/>
                </a:solidFill>
                <a:latin typeface="Palatino Linotype" panose="02040502050505030304" pitchFamily="18" charset="0"/>
              </a:rPr>
              <a:t>, promote the general Welfare, and secure the Blessings of Liberty to ourselves and our Posterity, do ordain and establish this Constitution for the United States of America</a:t>
            </a:r>
            <a:r>
              <a:rPr lang="en-US" dirty="0">
                <a:latin typeface="Script MT Bold" pitchFamily="66" charset="0"/>
              </a:rPr>
              <a:t>”</a:t>
            </a:r>
          </a:p>
          <a:p>
            <a:endParaRPr lang="en-US" dirty="0"/>
          </a:p>
        </p:txBody>
      </p:sp>
    </p:spTree>
    <p:extLst>
      <p:ext uri="{BB962C8B-B14F-4D97-AF65-F5344CB8AC3E}">
        <p14:creationId xmlns:p14="http://schemas.microsoft.com/office/powerpoint/2010/main" val="128578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is broken down…</a:t>
            </a:r>
            <a:endParaRPr lang="en-US" dirty="0"/>
          </a:p>
        </p:txBody>
      </p:sp>
      <p:sp>
        <p:nvSpPr>
          <p:cNvPr id="3" name="Content Placeholder 2"/>
          <p:cNvSpPr>
            <a:spLocks noGrp="1"/>
          </p:cNvSpPr>
          <p:nvPr>
            <p:ph idx="1"/>
          </p:nvPr>
        </p:nvSpPr>
        <p:spPr/>
        <p:txBody>
          <a:bodyPr/>
          <a:lstStyle/>
          <a:p>
            <a:pPr marL="609600" indent="-609600">
              <a:buFont typeface="Wingdings" panose="05000000000000000000" pitchFamily="2" charset="2"/>
              <a:buAutoNum type="arabicPeriod"/>
              <a:defRPr/>
            </a:pPr>
            <a:r>
              <a:rPr lang="en-US" dirty="0"/>
              <a:t>PREAMBLE:  Introduction to the Constitution; it lists the six basic principles for our </a:t>
            </a:r>
            <a:r>
              <a:rPr lang="en-US" dirty="0" smtClean="0"/>
              <a:t>government (text on previous slide)</a:t>
            </a:r>
          </a:p>
          <a:p>
            <a:pPr marL="609600" indent="-609600">
              <a:buFont typeface="Wingdings" panose="05000000000000000000" pitchFamily="2" charset="2"/>
              <a:buAutoNum type="arabicPeriod"/>
              <a:defRPr/>
            </a:pPr>
            <a:endParaRPr lang="en-US" dirty="0"/>
          </a:p>
          <a:p>
            <a:pPr marL="609600" indent="-609600">
              <a:buFont typeface="Wingdings" panose="05000000000000000000" pitchFamily="2" charset="2"/>
              <a:buAutoNum type="arabicPeriod"/>
              <a:defRPr/>
            </a:pPr>
            <a:r>
              <a:rPr lang="en-US" dirty="0"/>
              <a:t>ARTICLES:  The articles laying out the framework for our government (seven</a:t>
            </a:r>
            <a:r>
              <a:rPr lang="en-US" dirty="0" smtClean="0"/>
              <a:t>)</a:t>
            </a:r>
          </a:p>
          <a:p>
            <a:pPr marL="609600" indent="-609600">
              <a:buFont typeface="Wingdings" panose="05000000000000000000" pitchFamily="2" charset="2"/>
              <a:buAutoNum type="arabicPeriod"/>
              <a:defRPr/>
            </a:pPr>
            <a:endParaRPr lang="en-US" dirty="0"/>
          </a:p>
          <a:p>
            <a:pPr marL="609600" indent="-609600">
              <a:buFont typeface="Wingdings" panose="05000000000000000000" pitchFamily="2" charset="2"/>
              <a:buAutoNum type="arabicPeriod"/>
              <a:defRPr/>
            </a:pPr>
            <a:r>
              <a:rPr lang="en-US" dirty="0"/>
              <a:t>AMENDMENTS:  Changes made to the Constitution after the initial ratification</a:t>
            </a:r>
          </a:p>
          <a:p>
            <a:endParaRPr lang="en-US" dirty="0"/>
          </a:p>
        </p:txBody>
      </p:sp>
    </p:spTree>
    <p:extLst>
      <p:ext uri="{BB962C8B-B14F-4D97-AF65-F5344CB8AC3E}">
        <p14:creationId xmlns:p14="http://schemas.microsoft.com/office/powerpoint/2010/main" val="423199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31408"/>
          </a:xfrm>
        </p:spPr>
        <p:txBody>
          <a:bodyPr>
            <a:normAutofit fontScale="90000"/>
          </a:bodyPr>
          <a:lstStyle/>
          <a:p>
            <a:r>
              <a:rPr lang="en-US" dirty="0" smtClean="0"/>
              <a:t>Guiding principles</a:t>
            </a:r>
            <a:br>
              <a:rPr lang="en-US" dirty="0" smtClean="0"/>
            </a:br>
            <a:endParaRPr lang="en-US" dirty="0"/>
          </a:p>
        </p:txBody>
      </p:sp>
      <p:sp>
        <p:nvSpPr>
          <p:cNvPr id="3" name="Content Placeholder 2"/>
          <p:cNvSpPr>
            <a:spLocks noGrp="1"/>
          </p:cNvSpPr>
          <p:nvPr>
            <p:ph idx="1"/>
          </p:nvPr>
        </p:nvSpPr>
        <p:spPr>
          <a:xfrm>
            <a:off x="1251678" y="1418897"/>
            <a:ext cx="10178322" cy="5044965"/>
          </a:xfrm>
        </p:spPr>
        <p:txBody>
          <a:bodyPr/>
          <a:lstStyle/>
          <a:p>
            <a:pPr marL="533400" indent="-533400">
              <a:lnSpc>
                <a:spcPct val="90000"/>
              </a:lnSpc>
              <a:buNone/>
              <a:defRPr/>
            </a:pPr>
            <a:r>
              <a:rPr lang="en-US" sz="2400" dirty="0"/>
              <a:t>These six principles are the ideas and standards that our government is based on and functions according to</a:t>
            </a:r>
            <a:r>
              <a:rPr lang="en-US" sz="2400" dirty="0" smtClean="0"/>
              <a:t>.</a:t>
            </a:r>
          </a:p>
          <a:p>
            <a:pPr marL="533400" indent="-533400">
              <a:lnSpc>
                <a:spcPct val="90000"/>
              </a:lnSpc>
              <a:buNone/>
              <a:defRPr/>
            </a:pPr>
            <a:endParaRPr lang="en-US" sz="2400" dirty="0"/>
          </a:p>
          <a:p>
            <a:pPr marL="533400" indent="-533400">
              <a:lnSpc>
                <a:spcPct val="90000"/>
              </a:lnSpc>
              <a:buFont typeface="Wingdings" panose="05000000000000000000" pitchFamily="2" charset="2"/>
              <a:buAutoNum type="arabicPeriod"/>
              <a:defRPr/>
            </a:pPr>
            <a:r>
              <a:rPr lang="en-US" sz="2400" dirty="0"/>
              <a:t>Popular </a:t>
            </a:r>
            <a:r>
              <a:rPr lang="en-US" sz="2400" dirty="0" smtClean="0"/>
              <a:t>Sovereignty (government gets its power FROM the PEOPLE)</a:t>
            </a:r>
            <a:endParaRPr lang="en-US" sz="2400" dirty="0"/>
          </a:p>
          <a:p>
            <a:pPr marL="533400" indent="-533400">
              <a:lnSpc>
                <a:spcPct val="90000"/>
              </a:lnSpc>
              <a:buFont typeface="Wingdings" panose="05000000000000000000" pitchFamily="2" charset="2"/>
              <a:buAutoNum type="arabicPeriod"/>
              <a:defRPr/>
            </a:pPr>
            <a:r>
              <a:rPr lang="en-US" sz="2400" dirty="0"/>
              <a:t>Limited </a:t>
            </a:r>
            <a:r>
              <a:rPr lang="en-US" sz="2400" dirty="0" smtClean="0"/>
              <a:t>Government (protection of individual and states rights)</a:t>
            </a:r>
            <a:endParaRPr lang="en-US" sz="2400" dirty="0"/>
          </a:p>
          <a:p>
            <a:pPr marL="533400" indent="-533400">
              <a:lnSpc>
                <a:spcPct val="90000"/>
              </a:lnSpc>
              <a:buFont typeface="Wingdings" panose="05000000000000000000" pitchFamily="2" charset="2"/>
              <a:buAutoNum type="arabicPeriod"/>
              <a:defRPr/>
            </a:pPr>
            <a:r>
              <a:rPr lang="en-US" sz="2400" dirty="0"/>
              <a:t>Separation of </a:t>
            </a:r>
            <a:r>
              <a:rPr lang="en-US" sz="2400" dirty="0" smtClean="0"/>
              <a:t>Powers (branches of government)</a:t>
            </a:r>
            <a:endParaRPr lang="en-US" sz="2400" dirty="0"/>
          </a:p>
          <a:p>
            <a:pPr marL="533400" indent="-533400">
              <a:lnSpc>
                <a:spcPct val="90000"/>
              </a:lnSpc>
              <a:buFont typeface="Wingdings" panose="05000000000000000000" pitchFamily="2" charset="2"/>
              <a:buAutoNum type="arabicPeriod"/>
              <a:defRPr/>
            </a:pPr>
            <a:r>
              <a:rPr lang="en-US" sz="2400" dirty="0"/>
              <a:t>Checks and </a:t>
            </a:r>
            <a:r>
              <a:rPr lang="en-US" sz="2400" dirty="0" smtClean="0"/>
              <a:t>Balances (no one branch has too much power)</a:t>
            </a:r>
            <a:endParaRPr lang="en-US" sz="2400" dirty="0"/>
          </a:p>
          <a:p>
            <a:pPr marL="533400" indent="-533400">
              <a:lnSpc>
                <a:spcPct val="90000"/>
              </a:lnSpc>
              <a:buFont typeface="Wingdings" panose="05000000000000000000" pitchFamily="2" charset="2"/>
              <a:buAutoNum type="arabicPeriod"/>
              <a:defRPr/>
            </a:pPr>
            <a:r>
              <a:rPr lang="en-US" sz="2400" dirty="0"/>
              <a:t>Judicial </a:t>
            </a:r>
            <a:r>
              <a:rPr lang="en-US" sz="2400" dirty="0" smtClean="0"/>
              <a:t>Review (supreme court reviews laws)</a:t>
            </a:r>
            <a:endParaRPr lang="en-US" sz="2400" dirty="0"/>
          </a:p>
          <a:p>
            <a:pPr marL="533400" indent="-533400">
              <a:lnSpc>
                <a:spcPct val="90000"/>
              </a:lnSpc>
              <a:buFont typeface="Wingdings" panose="05000000000000000000" pitchFamily="2" charset="2"/>
              <a:buAutoNum type="arabicPeriod"/>
              <a:defRPr/>
            </a:pPr>
            <a:r>
              <a:rPr lang="en-US" sz="2400" dirty="0" smtClean="0"/>
              <a:t>Federalism</a:t>
            </a:r>
          </a:p>
          <a:p>
            <a:pPr marL="0" indent="0">
              <a:lnSpc>
                <a:spcPct val="90000"/>
              </a:lnSpc>
              <a:buNone/>
              <a:defRPr/>
            </a:pPr>
            <a:endParaRPr lang="en-US" sz="2400" dirty="0"/>
          </a:p>
          <a:p>
            <a:pPr marL="533400" indent="-533400">
              <a:lnSpc>
                <a:spcPct val="90000"/>
              </a:lnSpc>
              <a:buNone/>
              <a:defRPr/>
            </a:pPr>
            <a:r>
              <a:rPr lang="en-US" sz="2400" dirty="0"/>
              <a:t>With these in mind, why did the framers include the Preamble in the Constitution?</a:t>
            </a:r>
          </a:p>
          <a:p>
            <a:endParaRPr lang="en-US" dirty="0"/>
          </a:p>
        </p:txBody>
      </p:sp>
    </p:spTree>
    <p:extLst>
      <p:ext uri="{BB962C8B-B14F-4D97-AF65-F5344CB8AC3E}">
        <p14:creationId xmlns:p14="http://schemas.microsoft.com/office/powerpoint/2010/main" val="64733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normAutofit fontScale="90000"/>
          </a:bodyPr>
          <a:lstStyle/>
          <a:p>
            <a:pPr eaLnBrk="1" hangingPunct="1">
              <a:defRPr/>
            </a:pPr>
            <a:r>
              <a:rPr lang="en-US" dirty="0" smtClean="0">
                <a:solidFill>
                  <a:schemeClr val="tx1"/>
                </a:solidFill>
                <a:latin typeface="Goudy Stout" panose="0202090407030B020401" pitchFamily="18" charset="0"/>
              </a:rPr>
              <a:t>Popular </a:t>
            </a:r>
            <a:r>
              <a:rPr lang="en-US" dirty="0" err="1" smtClean="0">
                <a:solidFill>
                  <a:schemeClr val="tx1"/>
                </a:solidFill>
                <a:latin typeface="Goudy Stout" panose="0202090407030B020401" pitchFamily="18" charset="0"/>
              </a:rPr>
              <a:t>soverenignty</a:t>
            </a:r>
            <a:r>
              <a:rPr lang="en-US" dirty="0" smtClean="0">
                <a:solidFill>
                  <a:schemeClr val="tx1"/>
                </a:solidFill>
                <a:latin typeface="Goudy Stout" panose="0202090407030B020401" pitchFamily="18" charset="0"/>
              </a:rPr>
              <a:t> </a:t>
            </a:r>
            <a:endParaRPr lang="en-US" dirty="0" smtClean="0">
              <a:solidFill>
                <a:schemeClr val="tx1"/>
              </a:solidFill>
              <a:latin typeface="Goudy Stout" panose="0202090407030B020401" pitchFamily="18" charset="0"/>
            </a:endParaRPr>
          </a:p>
        </p:txBody>
      </p:sp>
      <p:sp>
        <p:nvSpPr>
          <p:cNvPr id="431107" name="Rectangle 3"/>
          <p:cNvSpPr>
            <a:spLocks noGrp="1" noChangeArrowheads="1"/>
          </p:cNvSpPr>
          <p:nvPr>
            <p:ph type="body" idx="1"/>
          </p:nvPr>
        </p:nvSpPr>
        <p:spPr/>
        <p:txBody>
          <a:bodyPr/>
          <a:lstStyle/>
          <a:p>
            <a:pPr eaLnBrk="1" hangingPunct="1">
              <a:defRPr/>
            </a:pPr>
            <a:r>
              <a:rPr lang="en-US" dirty="0" smtClean="0"/>
              <a:t>People are the </a:t>
            </a:r>
            <a:r>
              <a:rPr lang="en-US" b="1" dirty="0" smtClean="0">
                <a:solidFill>
                  <a:srgbClr val="FF0000"/>
                </a:solidFill>
              </a:rPr>
              <a:t>ONLY</a:t>
            </a:r>
            <a:r>
              <a:rPr lang="en-US" dirty="0" smtClean="0"/>
              <a:t> source of government’s power</a:t>
            </a:r>
          </a:p>
          <a:p>
            <a:pPr eaLnBrk="1" hangingPunct="1">
              <a:defRPr/>
            </a:pPr>
            <a:r>
              <a:rPr lang="en-US" dirty="0" smtClean="0"/>
              <a:t>“We the People…do ordain and establish”</a:t>
            </a:r>
          </a:p>
          <a:p>
            <a:pPr eaLnBrk="1" hangingPunct="1">
              <a:defRPr/>
            </a:pPr>
            <a:r>
              <a:rPr lang="en-US" dirty="0" smtClean="0"/>
              <a:t>Government’s power comes from the people, and the people have given government permission to govern by the constitution</a:t>
            </a:r>
          </a:p>
        </p:txBody>
      </p:sp>
      <p:pic>
        <p:nvPicPr>
          <p:cNvPr id="6149" name="Picture 5" descr="Oval Of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676" y="3858610"/>
            <a:ext cx="37338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215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Effect transition="in" filter="checkerboard(across)">
                                      <p:cBhvr>
                                        <p:cTn id="7" dur="500"/>
                                        <p:tgtEl>
                                          <p:spTgt spid="431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31107">
                                            <p:txEl>
                                              <p:pRg st="1" end="1"/>
                                            </p:txEl>
                                          </p:spTgt>
                                        </p:tgtEl>
                                        <p:attrNameLst>
                                          <p:attrName>style.visibility</p:attrName>
                                        </p:attrNameLst>
                                      </p:cBhvr>
                                      <p:to>
                                        <p:strVal val="visible"/>
                                      </p:to>
                                    </p:set>
                                    <p:animEffect transition="in" filter="checkerboard(across)">
                                      <p:cBhvr>
                                        <p:cTn id="12" dur="500"/>
                                        <p:tgtEl>
                                          <p:spTgt spid="431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31107">
                                            <p:txEl>
                                              <p:pRg st="2" end="2"/>
                                            </p:txEl>
                                          </p:spTgt>
                                        </p:tgtEl>
                                        <p:attrNameLst>
                                          <p:attrName>style.visibility</p:attrName>
                                        </p:attrNameLst>
                                      </p:cBhvr>
                                      <p:to>
                                        <p:strVal val="visible"/>
                                      </p:to>
                                    </p:set>
                                    <p:animEffect transition="in" filter="checkerboard(across)">
                                      <p:cBhvr>
                                        <p:cTn id="17" dur="500"/>
                                        <p:tgtEl>
                                          <p:spTgt spid="431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914400" y="201066"/>
            <a:ext cx="10972800" cy="1143000"/>
          </a:xfrm>
        </p:spPr>
        <p:txBody>
          <a:bodyPr/>
          <a:lstStyle/>
          <a:p>
            <a:pPr algn="ctr" eaLnBrk="1" hangingPunct="1">
              <a:defRPr/>
            </a:pPr>
            <a:r>
              <a:rPr lang="en-US" dirty="0" smtClean="0">
                <a:solidFill>
                  <a:schemeClr val="tx1"/>
                </a:solidFill>
                <a:latin typeface="Algerian" panose="04020705040A02060702" pitchFamily="82" charset="0"/>
              </a:rPr>
              <a:t>Checks and Balances</a:t>
            </a:r>
          </a:p>
        </p:txBody>
      </p:sp>
      <p:sp>
        <p:nvSpPr>
          <p:cNvPr id="433155" name="Rectangle 3"/>
          <p:cNvSpPr>
            <a:spLocks noGrp="1" noChangeArrowheads="1"/>
          </p:cNvSpPr>
          <p:nvPr>
            <p:ph type="body" sz="half" idx="1"/>
          </p:nvPr>
        </p:nvSpPr>
        <p:spPr>
          <a:xfrm>
            <a:off x="2438400" y="1752600"/>
            <a:ext cx="6477000" cy="5105400"/>
          </a:xfrm>
        </p:spPr>
        <p:txBody>
          <a:bodyPr/>
          <a:lstStyle/>
          <a:p>
            <a:pPr eaLnBrk="1" hangingPunct="1">
              <a:lnSpc>
                <a:spcPct val="90000"/>
              </a:lnSpc>
              <a:defRPr/>
            </a:pPr>
            <a:r>
              <a:rPr lang="en-US" sz="2300"/>
              <a:t>Checks and balances is a way for the government to give each branch power over the other two</a:t>
            </a:r>
          </a:p>
          <a:p>
            <a:pPr eaLnBrk="1" hangingPunct="1">
              <a:lnSpc>
                <a:spcPct val="90000"/>
              </a:lnSpc>
              <a:defRPr/>
            </a:pPr>
            <a:endParaRPr lang="en-US" sz="2300"/>
          </a:p>
          <a:p>
            <a:pPr eaLnBrk="1" hangingPunct="1">
              <a:lnSpc>
                <a:spcPct val="90000"/>
              </a:lnSpc>
              <a:defRPr/>
            </a:pPr>
            <a:r>
              <a:rPr lang="en-US" sz="2300"/>
              <a:t>The idea is to keep one branch from becoming more powerful than the others and controlling government</a:t>
            </a:r>
          </a:p>
          <a:p>
            <a:pPr lvl="1" eaLnBrk="1" hangingPunct="1">
              <a:lnSpc>
                <a:spcPct val="90000"/>
              </a:lnSpc>
              <a:defRPr/>
            </a:pPr>
            <a:r>
              <a:rPr lang="en-US" sz="2100"/>
              <a:t>Why would the framers want to ensure one branch did not become too powerful?</a:t>
            </a:r>
          </a:p>
        </p:txBody>
      </p:sp>
      <p:pic>
        <p:nvPicPr>
          <p:cNvPr id="7173" name="Picture 11" descr="legislative, executive and judicial bra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953000"/>
            <a:ext cx="67818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739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 calcmode="lin" valueType="num">
                                      <p:cBhvr additive="base">
                                        <p:cTn id="7" dur="1000" fill="hold"/>
                                        <p:tgtEl>
                                          <p:spTgt spid="43315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33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433155">
                                            <p:txEl>
                                              <p:pRg st="2" end="2"/>
                                            </p:txEl>
                                          </p:spTgt>
                                        </p:tgtEl>
                                        <p:attrNameLst>
                                          <p:attrName>style.visibility</p:attrName>
                                        </p:attrNameLst>
                                      </p:cBhvr>
                                      <p:to>
                                        <p:strVal val="visible"/>
                                      </p:to>
                                    </p:set>
                                    <p:anim calcmode="lin" valueType="num">
                                      <p:cBhvr additive="base">
                                        <p:cTn id="13" dur="1000" fill="hold"/>
                                        <p:tgtEl>
                                          <p:spTgt spid="43315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33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433155">
                                            <p:txEl>
                                              <p:pRg st="3" end="3"/>
                                            </p:txEl>
                                          </p:spTgt>
                                        </p:tgtEl>
                                        <p:attrNameLst>
                                          <p:attrName>style.visibility</p:attrName>
                                        </p:attrNameLst>
                                      </p:cBhvr>
                                      <p:to>
                                        <p:strVal val="visible"/>
                                      </p:to>
                                    </p:set>
                                    <p:anim calcmode="lin" valueType="num">
                                      <p:cBhvr additive="base">
                                        <p:cTn id="19" dur="1000" fill="hold"/>
                                        <p:tgtEl>
                                          <p:spTgt spid="43315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33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en-US" dirty="0" smtClean="0">
                <a:solidFill>
                  <a:srgbClr val="FF0000"/>
                </a:solidFill>
                <a:latin typeface="Algerian" panose="04020705040A02060702" pitchFamily="82" charset="0"/>
              </a:rPr>
              <a:t>Limited Government</a:t>
            </a:r>
          </a:p>
        </p:txBody>
      </p:sp>
      <p:sp>
        <p:nvSpPr>
          <p:cNvPr id="432131" name="Rectangle 3"/>
          <p:cNvSpPr>
            <a:spLocks noGrp="1" noChangeArrowheads="1"/>
          </p:cNvSpPr>
          <p:nvPr>
            <p:ph type="body" idx="1"/>
          </p:nvPr>
        </p:nvSpPr>
        <p:spPr>
          <a:xfrm>
            <a:off x="1981200" y="1600200"/>
            <a:ext cx="8077200" cy="3505200"/>
          </a:xfrm>
        </p:spPr>
        <p:txBody>
          <a:bodyPr>
            <a:normAutofit lnSpcReduction="10000"/>
          </a:bodyPr>
          <a:lstStyle/>
          <a:p>
            <a:pPr eaLnBrk="1" hangingPunct="1">
              <a:defRPr/>
            </a:pPr>
            <a:r>
              <a:rPr lang="en-US" sz="2800" dirty="0"/>
              <a:t>The idea that government is not all powerful and can be limited</a:t>
            </a:r>
          </a:p>
          <a:p>
            <a:pPr eaLnBrk="1" hangingPunct="1">
              <a:defRPr/>
            </a:pPr>
            <a:r>
              <a:rPr lang="en-US" sz="2800" dirty="0"/>
              <a:t>Government can do only those things the </a:t>
            </a:r>
            <a:r>
              <a:rPr lang="en-US" sz="2800" b="1" dirty="0">
                <a:solidFill>
                  <a:srgbClr val="FF0000"/>
                </a:solidFill>
              </a:rPr>
              <a:t>PEOPLE</a:t>
            </a:r>
            <a:r>
              <a:rPr lang="en-US" sz="2800" dirty="0"/>
              <a:t> have given it the power to do</a:t>
            </a:r>
          </a:p>
          <a:p>
            <a:pPr eaLnBrk="1" hangingPunct="1">
              <a:defRPr/>
            </a:pPr>
            <a:r>
              <a:rPr lang="en-US" sz="2800" dirty="0"/>
              <a:t>States that </a:t>
            </a:r>
            <a:r>
              <a:rPr lang="en-US" b="1" dirty="0" smtClean="0">
                <a:solidFill>
                  <a:srgbClr val="FF0000"/>
                </a:solidFill>
              </a:rPr>
              <a:t>government</a:t>
            </a:r>
            <a:r>
              <a:rPr lang="en-US" sz="2800" dirty="0"/>
              <a:t> must obey the law</a:t>
            </a:r>
          </a:p>
          <a:p>
            <a:pPr eaLnBrk="1" hangingPunct="1">
              <a:defRPr/>
            </a:pPr>
            <a:r>
              <a:rPr lang="en-US" sz="2800" dirty="0"/>
              <a:t>The entire Constitution is a statement of Limited Government</a:t>
            </a:r>
          </a:p>
          <a:p>
            <a:pPr eaLnBrk="1" hangingPunct="1">
              <a:defRPr/>
            </a:pPr>
            <a:endParaRPr lang="en-US" sz="2800" dirty="0"/>
          </a:p>
          <a:p>
            <a:pPr lvl="1" eaLnBrk="1" hangingPunct="1">
              <a:defRPr/>
            </a:pPr>
            <a:endParaRPr lang="en-US" sz="2400" dirty="0"/>
          </a:p>
        </p:txBody>
      </p:sp>
      <p:pic>
        <p:nvPicPr>
          <p:cNvPr id="8197" name="Picture 5" descr="Learn Mo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262" y="4802243"/>
            <a:ext cx="32004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792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box(in)">
                                      <p:cBhvr>
                                        <p:cTn id="7" dur="500"/>
                                        <p:tgtEl>
                                          <p:spTgt spid="432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2131">
                                            <p:txEl>
                                              <p:pRg st="1" end="1"/>
                                            </p:txEl>
                                          </p:spTgt>
                                        </p:tgtEl>
                                        <p:attrNameLst>
                                          <p:attrName>style.visibility</p:attrName>
                                        </p:attrNameLst>
                                      </p:cBhvr>
                                      <p:to>
                                        <p:strVal val="visible"/>
                                      </p:to>
                                    </p:set>
                                    <p:animEffect transition="in" filter="box(in)">
                                      <p:cBhvr>
                                        <p:cTn id="12" dur="500"/>
                                        <p:tgtEl>
                                          <p:spTgt spid="432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32131">
                                            <p:txEl>
                                              <p:pRg st="2" end="2"/>
                                            </p:txEl>
                                          </p:spTgt>
                                        </p:tgtEl>
                                        <p:attrNameLst>
                                          <p:attrName>style.visibility</p:attrName>
                                        </p:attrNameLst>
                                      </p:cBhvr>
                                      <p:to>
                                        <p:strVal val="visible"/>
                                      </p:to>
                                    </p:set>
                                    <p:animEffect transition="in" filter="box(in)">
                                      <p:cBhvr>
                                        <p:cTn id="17" dur="500"/>
                                        <p:tgtEl>
                                          <p:spTgt spid="432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32131">
                                            <p:txEl>
                                              <p:pRg st="3" end="3"/>
                                            </p:txEl>
                                          </p:spTgt>
                                        </p:tgtEl>
                                        <p:attrNameLst>
                                          <p:attrName>style.visibility</p:attrName>
                                        </p:attrNameLst>
                                      </p:cBhvr>
                                      <p:to>
                                        <p:strVal val="visible"/>
                                      </p:to>
                                    </p:set>
                                    <p:animEffect transition="in" filter="box(in)">
                                      <p:cBhvr>
                                        <p:cTn id="22" dur="500"/>
                                        <p:tgtEl>
                                          <p:spTgt spid="432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algn="ctr" eaLnBrk="1" hangingPunct="1">
              <a:defRPr/>
            </a:pPr>
            <a:r>
              <a:rPr lang="en-US" dirty="0" smtClean="0">
                <a:solidFill>
                  <a:srgbClr val="FF0000"/>
                </a:solidFill>
                <a:latin typeface="Bell MT" panose="02020503060305020303" pitchFamily="18" charset="0"/>
              </a:rPr>
              <a:t>Judicial Review</a:t>
            </a:r>
          </a:p>
        </p:txBody>
      </p:sp>
      <p:sp>
        <p:nvSpPr>
          <p:cNvPr id="435203" name="Rectangle 3"/>
          <p:cNvSpPr>
            <a:spLocks noGrp="1" noChangeArrowheads="1"/>
          </p:cNvSpPr>
          <p:nvPr>
            <p:ph type="body" sz="half" idx="1"/>
          </p:nvPr>
        </p:nvSpPr>
        <p:spPr>
          <a:xfrm>
            <a:off x="1251678" y="1527674"/>
            <a:ext cx="4800600" cy="4747001"/>
          </a:xfrm>
        </p:spPr>
        <p:txBody>
          <a:bodyPr/>
          <a:lstStyle/>
          <a:p>
            <a:pPr eaLnBrk="1" hangingPunct="1">
              <a:lnSpc>
                <a:spcPct val="80000"/>
              </a:lnSpc>
              <a:defRPr/>
            </a:pPr>
            <a:r>
              <a:rPr lang="en-US" sz="2400" dirty="0"/>
              <a:t>Has the power of the courts to determine whether what government does is in compliance with what the Constitution says</a:t>
            </a:r>
          </a:p>
          <a:p>
            <a:pPr eaLnBrk="1" hangingPunct="1">
              <a:lnSpc>
                <a:spcPct val="80000"/>
              </a:lnSpc>
              <a:defRPr/>
            </a:pPr>
            <a:r>
              <a:rPr lang="en-US" sz="2400" dirty="0"/>
              <a:t>Basically, if a case is brought to the courts questioning a law or some other government action, the court must look at the law and determine if it violates the Constitution</a:t>
            </a:r>
          </a:p>
        </p:txBody>
      </p:sp>
      <p:sp>
        <p:nvSpPr>
          <p:cNvPr id="435204" name="Rectangle 4"/>
          <p:cNvSpPr>
            <a:spLocks noGrp="1" noChangeArrowheads="1"/>
          </p:cNvSpPr>
          <p:nvPr>
            <p:ph type="body" sz="half" idx="2"/>
          </p:nvPr>
        </p:nvSpPr>
        <p:spPr>
          <a:xfrm>
            <a:off x="6647796" y="2286000"/>
            <a:ext cx="4800600" cy="3305503"/>
          </a:xfrm>
        </p:spPr>
        <p:txBody>
          <a:bodyPr/>
          <a:lstStyle/>
          <a:p>
            <a:pPr eaLnBrk="1" hangingPunct="1">
              <a:defRPr/>
            </a:pPr>
            <a:r>
              <a:rPr lang="en-US" sz="2400" dirty="0"/>
              <a:t>If it does, the courts declare it unconstitutional, and the law or action is thrown out and no longer in effect (Null and Void)</a:t>
            </a:r>
          </a:p>
          <a:p>
            <a:pPr eaLnBrk="1" hangingPunct="1">
              <a:buFont typeface="Wingdings" panose="05000000000000000000" pitchFamily="2" charset="2"/>
              <a:buNone/>
              <a:defRPr/>
            </a:pPr>
            <a:endParaRPr lang="en-US" sz="2400" dirty="0"/>
          </a:p>
        </p:txBody>
      </p:sp>
    </p:spTree>
    <p:extLst>
      <p:ext uri="{BB962C8B-B14F-4D97-AF65-F5344CB8AC3E}">
        <p14:creationId xmlns:p14="http://schemas.microsoft.com/office/powerpoint/2010/main" val="1387320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Effect transition="in" filter="blinds(horizontal)">
                                      <p:cBhvr>
                                        <p:cTn id="7" dur="500"/>
                                        <p:tgtEl>
                                          <p:spTgt spid="435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5203">
                                            <p:txEl>
                                              <p:pRg st="1" end="1"/>
                                            </p:txEl>
                                          </p:spTgt>
                                        </p:tgtEl>
                                        <p:attrNameLst>
                                          <p:attrName>style.visibility</p:attrName>
                                        </p:attrNameLst>
                                      </p:cBhvr>
                                      <p:to>
                                        <p:strVal val="visible"/>
                                      </p:to>
                                    </p:set>
                                    <p:animEffect transition="in" filter="blinds(horizontal)">
                                      <p:cBhvr>
                                        <p:cTn id="12" dur="500"/>
                                        <p:tgtEl>
                                          <p:spTgt spid="435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5204">
                                            <p:txEl>
                                              <p:pRg st="0" end="0"/>
                                            </p:txEl>
                                          </p:spTgt>
                                        </p:tgtEl>
                                        <p:attrNameLst>
                                          <p:attrName>style.visibility</p:attrName>
                                        </p:attrNameLst>
                                      </p:cBhvr>
                                      <p:to>
                                        <p:strVal val="visible"/>
                                      </p:to>
                                    </p:set>
                                    <p:animEffect transition="in" filter="checkerboard(across)">
                                      <p:cBhvr>
                                        <p:cTn id="17" dur="1000"/>
                                        <p:tgtEl>
                                          <p:spTgt spid="4352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15600" y="0"/>
            <a:ext cx="11360800" cy="763600"/>
          </a:xfrm>
          <a:prstGeom prst="rect">
            <a:avLst/>
          </a:prstGeom>
        </p:spPr>
        <p:txBody>
          <a:bodyPr vert="horz" wrap="square" lIns="121900" tIns="121900" rIns="121900" bIns="121900" rtlCol="0" anchor="t" anchorCtr="0">
            <a:noAutofit/>
          </a:bodyPr>
          <a:lstStyle/>
          <a:p>
            <a:pPr algn="ctr"/>
            <a:r>
              <a:rPr lang="en" sz="5400" b="1" dirty="0" smtClean="0">
                <a:solidFill>
                  <a:srgbClr val="CC0000"/>
                </a:solidFill>
                <a:latin typeface="Arial Narrow" panose="020B0606020202030204" pitchFamily="34" charset="0"/>
                <a:ea typeface="Architects Daughter"/>
                <a:cs typeface="Architects Daughter"/>
                <a:sym typeface="Architects Daughter"/>
              </a:rPr>
              <a:t>Articles of Constitution</a:t>
            </a:r>
            <a:endParaRPr lang="en" sz="5400" b="1" dirty="0">
              <a:solidFill>
                <a:srgbClr val="CC0000"/>
              </a:solidFill>
              <a:latin typeface="Arial Narrow" panose="020B0606020202030204" pitchFamily="34" charset="0"/>
              <a:ea typeface="Architects Daughter"/>
              <a:cs typeface="Architects Daughter"/>
              <a:sym typeface="Architects Daughter"/>
            </a:endParaRPr>
          </a:p>
        </p:txBody>
      </p:sp>
      <p:sp>
        <p:nvSpPr>
          <p:cNvPr id="94" name="Shape 94"/>
          <p:cNvSpPr txBox="1">
            <a:spLocks noGrp="1"/>
          </p:cNvSpPr>
          <p:nvPr>
            <p:ph type="body" idx="1"/>
          </p:nvPr>
        </p:nvSpPr>
        <p:spPr>
          <a:xfrm>
            <a:off x="309100" y="1181333"/>
            <a:ext cx="5333200" cy="4016000"/>
          </a:xfrm>
          <a:prstGeom prst="rect">
            <a:avLst/>
          </a:prstGeom>
          <a:ln w="9525" cap="flat" cmpd="sng">
            <a:solidFill>
              <a:srgbClr val="4A86E8"/>
            </a:solidFill>
            <a:prstDash val="solid"/>
            <a:round/>
            <a:headEnd type="none" w="med" len="med"/>
            <a:tailEnd type="none" w="med" len="med"/>
          </a:ln>
        </p:spPr>
        <p:txBody>
          <a:bodyPr vert="horz" wrap="square" lIns="121900" tIns="121900" rIns="121900" bIns="121900" rtlCol="0" anchor="t" anchorCtr="0">
            <a:noAutofit/>
          </a:bodyPr>
          <a:lstStyle/>
          <a:p>
            <a:pPr marL="0" indent="0">
              <a:buNone/>
            </a:pPr>
            <a:r>
              <a:rPr lang="en" sz="4000" b="1" dirty="0">
                <a:solidFill>
                  <a:srgbClr val="38761D"/>
                </a:solidFill>
                <a:latin typeface="Sniglet"/>
                <a:ea typeface="Sniglet"/>
                <a:cs typeface="Sniglet"/>
                <a:sym typeface="Sniglet"/>
              </a:rPr>
              <a:t>Article I</a:t>
            </a:r>
          </a:p>
          <a:p>
            <a:pPr marL="609585" indent="-558786">
              <a:buClr>
                <a:srgbClr val="38761D"/>
              </a:buClr>
              <a:buSzPts val="3000"/>
              <a:buFont typeface="Sniglet"/>
              <a:buChar char="★"/>
            </a:pPr>
            <a:r>
              <a:rPr lang="en" sz="4000" dirty="0">
                <a:solidFill>
                  <a:srgbClr val="38761D"/>
                </a:solidFill>
                <a:latin typeface="Sniglet"/>
                <a:ea typeface="Sniglet"/>
                <a:cs typeface="Sniglet"/>
                <a:sym typeface="Sniglet"/>
              </a:rPr>
              <a:t>Describes Legislative branch</a:t>
            </a:r>
          </a:p>
          <a:p>
            <a:pPr marL="609585" indent="-558786">
              <a:buClr>
                <a:srgbClr val="38761D"/>
              </a:buClr>
              <a:buSzPts val="3000"/>
              <a:buFont typeface="Sniglet"/>
              <a:buChar char="★"/>
            </a:pPr>
            <a:r>
              <a:rPr lang="en" sz="4000" dirty="0">
                <a:solidFill>
                  <a:srgbClr val="38761D"/>
                </a:solidFill>
                <a:latin typeface="Sniglet"/>
                <a:ea typeface="Sniglet"/>
                <a:cs typeface="Sniglet"/>
                <a:sym typeface="Sniglet"/>
              </a:rPr>
              <a:t>Writes laws</a:t>
            </a:r>
          </a:p>
        </p:txBody>
      </p:sp>
      <p:sp>
        <p:nvSpPr>
          <p:cNvPr id="95" name="Shape 95"/>
          <p:cNvSpPr txBox="1">
            <a:spLocks noGrp="1"/>
          </p:cNvSpPr>
          <p:nvPr>
            <p:ph type="body" idx="2"/>
          </p:nvPr>
        </p:nvSpPr>
        <p:spPr>
          <a:xfrm>
            <a:off x="6315400" y="1181333"/>
            <a:ext cx="5333200" cy="4016000"/>
          </a:xfrm>
          <a:prstGeom prst="rect">
            <a:avLst/>
          </a:prstGeom>
          <a:ln w="9525" cap="flat" cmpd="sng">
            <a:solidFill>
              <a:srgbClr val="4A86E8"/>
            </a:solidFill>
            <a:prstDash val="solid"/>
            <a:round/>
            <a:headEnd type="none" w="med" len="med"/>
            <a:tailEnd type="none" w="med" len="med"/>
          </a:ln>
        </p:spPr>
        <p:txBody>
          <a:bodyPr vert="horz" wrap="square" lIns="121900" tIns="121900" rIns="121900" bIns="121900" rtlCol="0" anchor="t" anchorCtr="0">
            <a:noAutofit/>
          </a:bodyPr>
          <a:lstStyle/>
          <a:p>
            <a:pPr marL="0" indent="0">
              <a:buNone/>
            </a:pPr>
            <a:r>
              <a:rPr lang="en" sz="4000" b="1">
                <a:solidFill>
                  <a:srgbClr val="674EA7"/>
                </a:solidFill>
                <a:latin typeface="Sniglet"/>
                <a:ea typeface="Sniglet"/>
                <a:cs typeface="Sniglet"/>
                <a:sym typeface="Sniglet"/>
              </a:rPr>
              <a:t>Article II</a:t>
            </a:r>
          </a:p>
          <a:p>
            <a:pPr marL="609585" indent="-558786">
              <a:buClr>
                <a:srgbClr val="674EA7"/>
              </a:buClr>
              <a:buSzPts val="3000"/>
              <a:buFont typeface="Sniglet"/>
              <a:buChar char="★"/>
            </a:pPr>
            <a:r>
              <a:rPr lang="en" sz="4000">
                <a:solidFill>
                  <a:srgbClr val="674EA7"/>
                </a:solidFill>
                <a:latin typeface="Sniglet"/>
                <a:ea typeface="Sniglet"/>
                <a:cs typeface="Sniglet"/>
                <a:sym typeface="Sniglet"/>
              </a:rPr>
              <a:t>Describes Executive branch</a:t>
            </a:r>
          </a:p>
          <a:p>
            <a:pPr marL="609585" indent="-558786">
              <a:buClr>
                <a:srgbClr val="674EA7"/>
              </a:buClr>
              <a:buSzPts val="3000"/>
              <a:buFont typeface="Sniglet"/>
              <a:buChar char="★"/>
            </a:pPr>
            <a:r>
              <a:rPr lang="en" sz="4000">
                <a:solidFill>
                  <a:srgbClr val="674EA7"/>
                </a:solidFill>
                <a:latin typeface="Sniglet"/>
                <a:ea typeface="Sniglet"/>
                <a:cs typeface="Sniglet"/>
                <a:sym typeface="Sniglet"/>
              </a:rPr>
              <a:t>Enforces laws</a:t>
            </a:r>
          </a:p>
          <a:p>
            <a:pPr marL="0" indent="0">
              <a:buNone/>
            </a:pPr>
            <a:endParaRPr/>
          </a:p>
        </p:txBody>
      </p:sp>
      <p:pic>
        <p:nvPicPr>
          <p:cNvPr id="96" name="Shape 96" descr="http://www.veteranstoday.com/wp-content/uploads/2015/09/us-congress.jpg"/>
          <p:cNvPicPr preferRelativeResize="0"/>
          <p:nvPr/>
        </p:nvPicPr>
        <p:blipFill>
          <a:blip r:embed="rId3">
            <a:alphaModFix/>
          </a:blip>
          <a:stretch>
            <a:fillRect/>
          </a:stretch>
        </p:blipFill>
        <p:spPr>
          <a:xfrm>
            <a:off x="1" y="4380568"/>
            <a:ext cx="6067168" cy="2477433"/>
          </a:xfrm>
          <a:prstGeom prst="rect">
            <a:avLst/>
          </a:prstGeom>
          <a:noFill/>
          <a:ln>
            <a:noFill/>
          </a:ln>
        </p:spPr>
      </p:pic>
      <p:pic>
        <p:nvPicPr>
          <p:cNvPr id="97" name="Shape 97" descr="http://blogs.reuters.com/great-debate/files/2013/07/obama-best.jpg"/>
          <p:cNvPicPr preferRelativeResize="0"/>
          <p:nvPr/>
        </p:nvPicPr>
        <p:blipFill>
          <a:blip r:embed="rId4">
            <a:alphaModFix/>
          </a:blip>
          <a:stretch>
            <a:fillRect/>
          </a:stretch>
        </p:blipFill>
        <p:spPr>
          <a:xfrm>
            <a:off x="7799896" y="4380567"/>
            <a:ext cx="3215267" cy="2088799"/>
          </a:xfrm>
          <a:prstGeom prst="rect">
            <a:avLst/>
          </a:prstGeom>
          <a:noFill/>
          <a:ln>
            <a:noFill/>
          </a:ln>
        </p:spPr>
      </p:pic>
    </p:spTree>
    <p:extLst>
      <p:ext uri="{BB962C8B-B14F-4D97-AF65-F5344CB8AC3E}">
        <p14:creationId xmlns:p14="http://schemas.microsoft.com/office/powerpoint/2010/main" val="4245151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887728" y="216412"/>
            <a:ext cx="5333200" cy="4555200"/>
          </a:xfrm>
          <a:prstGeom prst="rect">
            <a:avLst/>
          </a:prstGeom>
          <a:ln w="9525" cap="flat" cmpd="sng">
            <a:solidFill>
              <a:srgbClr val="3C78D8"/>
            </a:solidFill>
            <a:prstDash val="solid"/>
            <a:round/>
            <a:headEnd type="none" w="med" len="med"/>
            <a:tailEnd type="none" w="med" len="med"/>
          </a:ln>
        </p:spPr>
        <p:txBody>
          <a:bodyPr vert="horz" wrap="square" lIns="121900" tIns="121900" rIns="121900" bIns="121900" rtlCol="0" anchor="t" anchorCtr="0">
            <a:noAutofit/>
          </a:bodyPr>
          <a:lstStyle/>
          <a:p>
            <a:pPr marL="0" indent="0">
              <a:buNone/>
            </a:pPr>
            <a:r>
              <a:rPr lang="en" sz="4000" b="1">
                <a:solidFill>
                  <a:srgbClr val="9900FF"/>
                </a:solidFill>
                <a:latin typeface="Sniglet"/>
                <a:ea typeface="Sniglet"/>
                <a:cs typeface="Sniglet"/>
                <a:sym typeface="Sniglet"/>
              </a:rPr>
              <a:t>Article III</a:t>
            </a:r>
          </a:p>
          <a:p>
            <a:pPr marL="609585" indent="-558786">
              <a:buClr>
                <a:srgbClr val="9900FF"/>
              </a:buClr>
              <a:buSzPts val="3000"/>
              <a:buFont typeface="Sniglet"/>
              <a:buChar char="★"/>
            </a:pPr>
            <a:r>
              <a:rPr lang="en" sz="4000">
                <a:solidFill>
                  <a:srgbClr val="9900FF"/>
                </a:solidFill>
                <a:latin typeface="Sniglet"/>
                <a:ea typeface="Sniglet"/>
                <a:cs typeface="Sniglet"/>
                <a:sym typeface="Sniglet"/>
              </a:rPr>
              <a:t>Describes Judicial Branch</a:t>
            </a:r>
          </a:p>
          <a:p>
            <a:pPr marL="609585" indent="-558786">
              <a:buClr>
                <a:srgbClr val="9900FF"/>
              </a:buClr>
              <a:buSzPts val="3000"/>
              <a:buFont typeface="Sniglet"/>
              <a:buChar char="★"/>
            </a:pPr>
            <a:r>
              <a:rPr lang="en" sz="4000">
                <a:solidFill>
                  <a:srgbClr val="9900FF"/>
                </a:solidFill>
                <a:latin typeface="Sniglet"/>
                <a:ea typeface="Sniglet"/>
                <a:cs typeface="Sniglet"/>
                <a:sym typeface="Sniglet"/>
              </a:rPr>
              <a:t>Interpret the law</a:t>
            </a:r>
          </a:p>
        </p:txBody>
      </p:sp>
      <p:sp>
        <p:nvSpPr>
          <p:cNvPr id="103" name="Shape 103"/>
          <p:cNvSpPr txBox="1">
            <a:spLocks noGrp="1"/>
          </p:cNvSpPr>
          <p:nvPr>
            <p:ph type="body" idx="2"/>
          </p:nvPr>
        </p:nvSpPr>
        <p:spPr>
          <a:xfrm>
            <a:off x="6400633" y="1352833"/>
            <a:ext cx="5333200" cy="4555200"/>
          </a:xfrm>
          <a:prstGeom prst="rect">
            <a:avLst/>
          </a:prstGeom>
          <a:ln w="9525" cap="flat" cmpd="sng">
            <a:solidFill>
              <a:srgbClr val="3C78D8"/>
            </a:solidFill>
            <a:prstDash val="solid"/>
            <a:round/>
            <a:headEnd type="none" w="med" len="med"/>
            <a:tailEnd type="none" w="med" len="med"/>
          </a:ln>
        </p:spPr>
        <p:txBody>
          <a:bodyPr vert="horz" wrap="square" lIns="121900" tIns="121900" rIns="121900" bIns="121900" rtlCol="0" anchor="t" anchorCtr="0">
            <a:noAutofit/>
          </a:bodyPr>
          <a:lstStyle/>
          <a:p>
            <a:pPr marL="0" indent="0">
              <a:buNone/>
            </a:pPr>
            <a:r>
              <a:rPr lang="en" sz="4000" b="1">
                <a:solidFill>
                  <a:srgbClr val="0000FF"/>
                </a:solidFill>
                <a:latin typeface="Sniglet"/>
                <a:ea typeface="Sniglet"/>
                <a:cs typeface="Sniglet"/>
                <a:sym typeface="Sniglet"/>
              </a:rPr>
              <a:t>Article IV</a:t>
            </a:r>
          </a:p>
          <a:p>
            <a:pPr marL="609585" indent="-558786">
              <a:buClr>
                <a:srgbClr val="0000FF"/>
              </a:buClr>
              <a:buSzPts val="3000"/>
              <a:buFont typeface="Sniglet"/>
              <a:buChar char="★"/>
            </a:pPr>
            <a:r>
              <a:rPr lang="en" sz="4000">
                <a:solidFill>
                  <a:srgbClr val="0000FF"/>
                </a:solidFill>
                <a:latin typeface="Sniglet"/>
                <a:ea typeface="Sniglet"/>
                <a:cs typeface="Sniglet"/>
                <a:sym typeface="Sniglet"/>
              </a:rPr>
              <a:t>States have the power to make and carry out their own laws</a:t>
            </a:r>
          </a:p>
        </p:txBody>
      </p:sp>
      <p:pic>
        <p:nvPicPr>
          <p:cNvPr id="104" name="Shape 104" descr="http://i2.cdn.turner.com/cnnnext/dam/assets/130227203059-supreme-justices-super-169.jpg"/>
          <p:cNvPicPr preferRelativeResize="0"/>
          <p:nvPr/>
        </p:nvPicPr>
        <p:blipFill>
          <a:blip r:embed="rId3">
            <a:alphaModFix/>
          </a:blip>
          <a:stretch>
            <a:fillRect/>
          </a:stretch>
        </p:blipFill>
        <p:spPr>
          <a:xfrm>
            <a:off x="708023" y="3630433"/>
            <a:ext cx="5333200" cy="2999920"/>
          </a:xfrm>
          <a:prstGeom prst="rect">
            <a:avLst/>
          </a:prstGeom>
          <a:noFill/>
          <a:ln>
            <a:noFill/>
          </a:ln>
        </p:spPr>
      </p:pic>
    </p:spTree>
    <p:extLst>
      <p:ext uri="{BB962C8B-B14F-4D97-AF65-F5344CB8AC3E}">
        <p14:creationId xmlns:p14="http://schemas.microsoft.com/office/powerpoint/2010/main" val="115991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491" y="119626"/>
            <a:ext cx="10178322" cy="857836"/>
          </a:xfrm>
        </p:spPr>
        <p:txBody>
          <a:bodyPr>
            <a:normAutofit fontScale="90000"/>
          </a:bodyPr>
          <a:lstStyle/>
          <a:p>
            <a:r>
              <a:rPr lang="en-US" b="1" dirty="0"/>
              <a:t>Constitutional Convention</a:t>
            </a:r>
            <a:br>
              <a:rPr lang="en-US" b="1" dirty="0"/>
            </a:br>
            <a:endParaRPr lang="en-US" dirty="0"/>
          </a:p>
        </p:txBody>
      </p:sp>
      <p:sp>
        <p:nvSpPr>
          <p:cNvPr id="3" name="Content Placeholder 2"/>
          <p:cNvSpPr>
            <a:spLocks noGrp="1"/>
          </p:cNvSpPr>
          <p:nvPr>
            <p:ph idx="1"/>
          </p:nvPr>
        </p:nvSpPr>
        <p:spPr>
          <a:xfrm>
            <a:off x="1062491" y="1234966"/>
            <a:ext cx="10178322" cy="5323489"/>
          </a:xfrm>
        </p:spPr>
        <p:txBody>
          <a:bodyPr/>
          <a:lstStyle/>
          <a:p>
            <a:r>
              <a:rPr lang="en-US" dirty="0">
                <a:effectLst>
                  <a:outerShdw blurRad="38100" dist="38100" dir="2700000" algn="tl">
                    <a:srgbClr val="000000">
                      <a:alpha val="43137"/>
                    </a:srgbClr>
                  </a:outerShdw>
                </a:effectLst>
              </a:rPr>
              <a:t>Delegates from all but RI meet in Philly in summer of 1787 </a:t>
            </a:r>
          </a:p>
          <a:p>
            <a:pPr lvl="1"/>
            <a:r>
              <a:rPr lang="en-US" dirty="0">
                <a:effectLst>
                  <a:outerShdw blurRad="38100" dist="38100" dir="2700000" algn="tl">
                    <a:srgbClr val="000000">
                      <a:alpha val="43137"/>
                    </a:srgbClr>
                  </a:outerShdw>
                </a:effectLst>
              </a:rPr>
              <a:t>RI doesn’t want to even discuss changes</a:t>
            </a:r>
            <a:endParaRPr lang="en-US" dirty="0"/>
          </a:p>
          <a:p>
            <a:pPr lvl="2"/>
            <a:r>
              <a:rPr lang="en-US" dirty="0"/>
              <a:t>b/c of unanimous clause, think nothing can be done w/o them</a:t>
            </a:r>
          </a:p>
          <a:p>
            <a:pPr lvl="1"/>
            <a:r>
              <a:rPr lang="en-US" dirty="0" smtClean="0"/>
              <a:t>Delegates </a:t>
            </a:r>
            <a:r>
              <a:rPr lang="en-US" dirty="0"/>
              <a:t>wanted freedom to voice honest opinions</a:t>
            </a:r>
          </a:p>
          <a:p>
            <a:pPr lvl="2"/>
            <a:r>
              <a:rPr lang="en-US" dirty="0"/>
              <a:t>Decided all discussions would remain secret</a:t>
            </a:r>
            <a:r>
              <a:rPr lang="en-US" dirty="0" smtClean="0"/>
              <a:t>!</a:t>
            </a:r>
          </a:p>
          <a:p>
            <a:pPr lvl="2"/>
            <a:endParaRPr lang="en-US" dirty="0"/>
          </a:p>
          <a:p>
            <a:pPr marL="274320" indent="-274320">
              <a:lnSpc>
                <a:spcPct val="90000"/>
              </a:lnSpc>
              <a:spcBef>
                <a:spcPts val="580"/>
              </a:spcBef>
              <a:buFont typeface="Wingdings 2"/>
              <a:buChar char=""/>
              <a:defRPr/>
            </a:pPr>
            <a:r>
              <a:rPr lang="en-US" dirty="0"/>
              <a:t>The Constitutional Convention was called in order to make revisions to the Articles of Confederation</a:t>
            </a:r>
            <a:endParaRPr lang="en-US" dirty="0" smtClean="0"/>
          </a:p>
          <a:p>
            <a:pPr marL="274320" indent="-274320">
              <a:lnSpc>
                <a:spcPct val="90000"/>
              </a:lnSpc>
              <a:spcBef>
                <a:spcPts val="580"/>
              </a:spcBef>
              <a:buFont typeface="Wingdings 2"/>
              <a:buChar char=""/>
              <a:defRPr/>
            </a:pPr>
            <a:r>
              <a:rPr lang="en-US" dirty="0" smtClean="0"/>
              <a:t>At </a:t>
            </a:r>
            <a:r>
              <a:rPr lang="en-US" dirty="0"/>
              <a:t>the Constitutional Convention, representatives from each state begin to write a list of rules to replace the weak Articles of Confederation</a:t>
            </a:r>
          </a:p>
          <a:p>
            <a:pPr marL="274320" indent="-274320">
              <a:lnSpc>
                <a:spcPct val="90000"/>
              </a:lnSpc>
              <a:spcBef>
                <a:spcPts val="580"/>
              </a:spcBef>
              <a:buFont typeface="Wingdings 2"/>
              <a:buChar char=""/>
              <a:defRPr/>
            </a:pPr>
            <a:endParaRPr lang="en-US" dirty="0"/>
          </a:p>
          <a:p>
            <a:pPr marL="274320" indent="-274320">
              <a:lnSpc>
                <a:spcPct val="90000"/>
              </a:lnSpc>
              <a:spcBef>
                <a:spcPts val="580"/>
              </a:spcBef>
              <a:buFont typeface="Wingdings 2"/>
              <a:buChar char=""/>
              <a:defRPr/>
            </a:pPr>
            <a:r>
              <a:rPr lang="en-US" dirty="0"/>
              <a:t>Most delegates want a strong national government</a:t>
            </a:r>
          </a:p>
          <a:p>
            <a:pPr marL="274320" indent="-274320">
              <a:lnSpc>
                <a:spcPct val="90000"/>
              </a:lnSpc>
              <a:spcBef>
                <a:spcPts val="580"/>
              </a:spcBef>
              <a:buFont typeface="Wingdings 2"/>
              <a:buChar char=""/>
              <a:defRPr/>
            </a:pPr>
            <a:endParaRPr lang="en-US" dirty="0"/>
          </a:p>
          <a:p>
            <a:pPr marL="274320" indent="-274320">
              <a:lnSpc>
                <a:spcPct val="90000"/>
              </a:lnSpc>
              <a:spcBef>
                <a:spcPts val="580"/>
              </a:spcBef>
              <a:buFont typeface="Wingdings 2"/>
              <a:buChar char=""/>
              <a:defRPr/>
            </a:pPr>
            <a:r>
              <a:rPr lang="en-US" dirty="0"/>
              <a:t>However, they also wanted to have strong local governments</a:t>
            </a:r>
          </a:p>
          <a:p>
            <a:endParaRPr lang="en-US" dirty="0"/>
          </a:p>
        </p:txBody>
      </p:sp>
    </p:spTree>
    <p:extLst>
      <p:ext uri="{BB962C8B-B14F-4D97-AF65-F5344CB8AC3E}">
        <p14:creationId xmlns:p14="http://schemas.microsoft.com/office/powerpoint/2010/main" val="776067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561627" y="567559"/>
            <a:ext cx="5333200" cy="5231492"/>
          </a:xfrm>
          <a:prstGeom prst="rect">
            <a:avLst/>
          </a:prstGeom>
          <a:ln w="9525" cap="flat" cmpd="sng">
            <a:solidFill>
              <a:srgbClr val="6D9EEB"/>
            </a:solidFill>
            <a:prstDash val="solid"/>
            <a:round/>
            <a:headEnd type="none" w="med" len="med"/>
            <a:tailEnd type="none" w="med" len="med"/>
          </a:ln>
        </p:spPr>
        <p:txBody>
          <a:bodyPr vert="horz" wrap="square" lIns="121900" tIns="121900" rIns="121900" bIns="121900" rtlCol="0" anchor="t" anchorCtr="0">
            <a:noAutofit/>
          </a:bodyPr>
          <a:lstStyle/>
          <a:p>
            <a:pPr marL="0" indent="0">
              <a:buNone/>
            </a:pPr>
            <a:r>
              <a:rPr lang="en" sz="4000" dirty="0">
                <a:solidFill>
                  <a:srgbClr val="CC0000"/>
                </a:solidFill>
                <a:latin typeface="Sniglet"/>
                <a:ea typeface="Sniglet"/>
                <a:cs typeface="Sniglet"/>
                <a:sym typeface="Sniglet"/>
              </a:rPr>
              <a:t>Article V</a:t>
            </a:r>
          </a:p>
          <a:p>
            <a:pPr marL="609585" indent="-558786">
              <a:buClr>
                <a:srgbClr val="CC0000"/>
              </a:buClr>
              <a:buSzPts val="3000"/>
              <a:buFont typeface="Sniglet"/>
              <a:buChar char="★"/>
            </a:pPr>
            <a:r>
              <a:rPr lang="en" sz="2800" dirty="0">
                <a:solidFill>
                  <a:srgbClr val="CC0000"/>
                </a:solidFill>
                <a:latin typeface="Sniglet"/>
                <a:ea typeface="Sniglet"/>
                <a:cs typeface="Sniglet"/>
                <a:sym typeface="Sniglet"/>
              </a:rPr>
              <a:t>Amendments (changes) can be made</a:t>
            </a:r>
          </a:p>
          <a:p>
            <a:pPr marL="609585" indent="-558786">
              <a:buClr>
                <a:srgbClr val="CC0000"/>
              </a:buClr>
              <a:buSzPts val="3000"/>
              <a:buFont typeface="Sniglet"/>
              <a:buChar char="★"/>
            </a:pPr>
            <a:r>
              <a:rPr lang="en" sz="2800" dirty="0">
                <a:solidFill>
                  <a:srgbClr val="CC0000"/>
                </a:solidFill>
                <a:latin typeface="Sniglet"/>
                <a:ea typeface="Sniglet"/>
                <a:cs typeface="Sniglet"/>
                <a:sym typeface="Sniglet"/>
              </a:rPr>
              <a:t>need ⅔ vote of </a:t>
            </a:r>
            <a:r>
              <a:rPr lang="en" sz="2800" dirty="0" smtClean="0">
                <a:solidFill>
                  <a:srgbClr val="CC0000"/>
                </a:solidFill>
                <a:latin typeface="Sniglet"/>
                <a:ea typeface="Sniglet"/>
                <a:cs typeface="Sniglet"/>
                <a:sym typeface="Sniglet"/>
              </a:rPr>
              <a:t>Congress</a:t>
            </a:r>
          </a:p>
          <a:p>
            <a:pPr marL="609585" indent="-558786">
              <a:buClr>
                <a:srgbClr val="CC0000"/>
              </a:buClr>
              <a:buSzPts val="3000"/>
              <a:buFont typeface="Sniglet"/>
              <a:buChar char="★"/>
            </a:pPr>
            <a:endParaRPr lang="en" sz="2800" dirty="0" smtClean="0">
              <a:solidFill>
                <a:srgbClr val="CC0000"/>
              </a:solidFill>
              <a:latin typeface="Sniglet"/>
              <a:ea typeface="Sniglet"/>
              <a:cs typeface="Sniglet"/>
              <a:sym typeface="Sniglet"/>
            </a:endParaRPr>
          </a:p>
          <a:p>
            <a:pPr marL="609585" indent="-558786">
              <a:buClr>
                <a:srgbClr val="CC0000"/>
              </a:buClr>
              <a:buSzPts val="3000"/>
              <a:buFont typeface="Sniglet"/>
              <a:buChar char="★"/>
            </a:pPr>
            <a:r>
              <a:rPr lang="en-US" sz="2800" dirty="0">
                <a:solidFill>
                  <a:srgbClr val="FF0000"/>
                </a:solidFill>
              </a:rPr>
              <a:t>An amendment is a change to the Constitution or clarification of something in the Constitution</a:t>
            </a:r>
          </a:p>
          <a:p>
            <a:pPr marL="609585" indent="-558786">
              <a:buClr>
                <a:srgbClr val="CC0000"/>
              </a:buClr>
              <a:buSzPts val="3000"/>
              <a:buFont typeface="Sniglet"/>
              <a:buChar char="★"/>
            </a:pPr>
            <a:endParaRPr lang="en" sz="2800" dirty="0">
              <a:solidFill>
                <a:srgbClr val="CC0000"/>
              </a:solidFill>
              <a:latin typeface="Sniglet"/>
              <a:ea typeface="Sniglet"/>
              <a:cs typeface="Sniglet"/>
              <a:sym typeface="Sniglet"/>
            </a:endParaRPr>
          </a:p>
        </p:txBody>
      </p:sp>
      <p:sp>
        <p:nvSpPr>
          <p:cNvPr id="110" name="Shape 110"/>
          <p:cNvSpPr txBox="1">
            <a:spLocks noGrp="1"/>
          </p:cNvSpPr>
          <p:nvPr>
            <p:ph type="body" idx="2"/>
          </p:nvPr>
        </p:nvSpPr>
        <p:spPr>
          <a:xfrm>
            <a:off x="6038533" y="3140767"/>
            <a:ext cx="5333200" cy="3589600"/>
          </a:xfrm>
          <a:prstGeom prst="rect">
            <a:avLst/>
          </a:prstGeom>
          <a:ln w="9525" cap="flat" cmpd="sng">
            <a:solidFill>
              <a:srgbClr val="6D9EEB"/>
            </a:solidFill>
            <a:prstDash val="solid"/>
            <a:round/>
            <a:headEnd type="none" w="med" len="med"/>
            <a:tailEnd type="none" w="med" len="med"/>
          </a:ln>
        </p:spPr>
        <p:txBody>
          <a:bodyPr vert="horz" wrap="square" lIns="121900" tIns="121900" rIns="121900" bIns="121900" rtlCol="0" anchor="t" anchorCtr="0">
            <a:noAutofit/>
          </a:bodyPr>
          <a:lstStyle/>
          <a:p>
            <a:pPr marL="0" indent="0">
              <a:buNone/>
            </a:pPr>
            <a:r>
              <a:rPr lang="en" sz="4000" b="1">
                <a:solidFill>
                  <a:srgbClr val="0000FF"/>
                </a:solidFill>
                <a:latin typeface="Sniglet"/>
                <a:ea typeface="Sniglet"/>
                <a:cs typeface="Sniglet"/>
                <a:sym typeface="Sniglet"/>
              </a:rPr>
              <a:t>Article VI</a:t>
            </a:r>
          </a:p>
          <a:p>
            <a:pPr marL="609585" indent="-558786">
              <a:buClr>
                <a:srgbClr val="0000FF"/>
              </a:buClr>
              <a:buSzPts val="3000"/>
              <a:buFont typeface="Sniglet"/>
              <a:buChar char="★"/>
            </a:pPr>
            <a:r>
              <a:rPr lang="en" sz="4000">
                <a:solidFill>
                  <a:srgbClr val="0000FF"/>
                </a:solidFill>
                <a:latin typeface="Sniglet"/>
                <a:ea typeface="Sniglet"/>
                <a:cs typeface="Sniglet"/>
                <a:sym typeface="Sniglet"/>
              </a:rPr>
              <a:t>Constitution is the SUPREME LAW of the land</a:t>
            </a:r>
          </a:p>
        </p:txBody>
      </p:sp>
      <p:pic>
        <p:nvPicPr>
          <p:cNvPr id="111" name="Shape 111" descr="http://cdn.dipity.com/uploads/events/8abd4f8721f396c21ca6b2a423519465_1M.png"/>
          <p:cNvPicPr preferRelativeResize="0"/>
          <p:nvPr/>
        </p:nvPicPr>
        <p:blipFill>
          <a:blip r:embed="rId3">
            <a:alphaModFix/>
          </a:blip>
          <a:stretch>
            <a:fillRect/>
          </a:stretch>
        </p:blipFill>
        <p:spPr>
          <a:xfrm>
            <a:off x="6038534" y="116434"/>
            <a:ext cx="5199033" cy="2875233"/>
          </a:xfrm>
          <a:prstGeom prst="rect">
            <a:avLst/>
          </a:prstGeom>
          <a:noFill/>
          <a:ln>
            <a:noFill/>
          </a:ln>
        </p:spPr>
      </p:pic>
    </p:spTree>
    <p:extLst>
      <p:ext uri="{BB962C8B-B14F-4D97-AF65-F5344CB8AC3E}">
        <p14:creationId xmlns:p14="http://schemas.microsoft.com/office/powerpoint/2010/main" val="355003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741421" y="450433"/>
            <a:ext cx="11360800" cy="2860800"/>
          </a:xfrm>
          <a:prstGeom prst="rect">
            <a:avLst/>
          </a:prstGeom>
          <a:ln w="9525" cap="flat" cmpd="sng">
            <a:solidFill>
              <a:srgbClr val="6D9EEB"/>
            </a:solidFill>
            <a:prstDash val="solid"/>
            <a:round/>
            <a:headEnd type="none" w="med" len="med"/>
            <a:tailEnd type="none" w="med" len="med"/>
          </a:ln>
        </p:spPr>
        <p:txBody>
          <a:bodyPr vert="horz" wrap="square" lIns="121900" tIns="121900" rIns="121900" bIns="121900" rtlCol="0" anchor="t" anchorCtr="0">
            <a:noAutofit/>
          </a:bodyPr>
          <a:lstStyle/>
          <a:p>
            <a:pPr marL="0" indent="0">
              <a:buNone/>
            </a:pPr>
            <a:r>
              <a:rPr lang="en" sz="4000" dirty="0">
                <a:solidFill>
                  <a:srgbClr val="38761D"/>
                </a:solidFill>
                <a:latin typeface="Sniglet"/>
                <a:ea typeface="Sniglet"/>
                <a:cs typeface="Sniglet"/>
                <a:sym typeface="Sniglet"/>
              </a:rPr>
              <a:t>Article VII</a:t>
            </a:r>
          </a:p>
          <a:p>
            <a:pPr marL="609585" indent="-558786">
              <a:buClr>
                <a:srgbClr val="38761D"/>
              </a:buClr>
              <a:buSzPts val="3000"/>
              <a:buFont typeface="Sniglet"/>
              <a:buChar char="★"/>
            </a:pPr>
            <a:r>
              <a:rPr lang="en" sz="4000" dirty="0">
                <a:solidFill>
                  <a:srgbClr val="38761D"/>
                </a:solidFill>
                <a:latin typeface="Sniglet"/>
                <a:ea typeface="Sniglet"/>
                <a:cs typeface="Sniglet"/>
                <a:sym typeface="Sniglet"/>
              </a:rPr>
              <a:t>Describes ratification (approval) process</a:t>
            </a:r>
          </a:p>
          <a:p>
            <a:pPr marL="609585" indent="-558786">
              <a:buClr>
                <a:srgbClr val="38761D"/>
              </a:buClr>
              <a:buSzPts val="3000"/>
              <a:buFont typeface="Sniglet"/>
              <a:buChar char="★"/>
            </a:pPr>
            <a:r>
              <a:rPr lang="en" sz="4000" dirty="0">
                <a:solidFill>
                  <a:srgbClr val="38761D"/>
                </a:solidFill>
                <a:latin typeface="Sniglet"/>
                <a:ea typeface="Sniglet"/>
                <a:cs typeface="Sniglet"/>
                <a:sym typeface="Sniglet"/>
              </a:rPr>
              <a:t>9 of 13 states needed to ratify</a:t>
            </a:r>
          </a:p>
        </p:txBody>
      </p:sp>
      <p:pic>
        <p:nvPicPr>
          <p:cNvPr id="117" name="Shape 117" descr="http://www.redherring.us/uploads/2/0/0/3/20030423/6589752_orig.jpg"/>
          <p:cNvPicPr preferRelativeResize="0"/>
          <p:nvPr/>
        </p:nvPicPr>
        <p:blipFill>
          <a:blip r:embed="rId3">
            <a:alphaModFix/>
          </a:blip>
          <a:stretch>
            <a:fillRect/>
          </a:stretch>
        </p:blipFill>
        <p:spPr>
          <a:xfrm>
            <a:off x="2113467" y="3103368"/>
            <a:ext cx="8343600" cy="3754633"/>
          </a:xfrm>
          <a:prstGeom prst="rect">
            <a:avLst/>
          </a:prstGeom>
          <a:noFill/>
          <a:ln>
            <a:noFill/>
          </a:ln>
        </p:spPr>
      </p:pic>
    </p:spTree>
    <p:extLst>
      <p:ext uri="{BB962C8B-B14F-4D97-AF65-F5344CB8AC3E}">
        <p14:creationId xmlns:p14="http://schemas.microsoft.com/office/powerpoint/2010/main" val="342573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37118"/>
          </a:xfrm>
        </p:spPr>
        <p:txBody>
          <a:bodyPr>
            <a:normAutofit/>
          </a:bodyPr>
          <a:lstStyle/>
          <a:p>
            <a:r>
              <a:rPr lang="en-US" sz="3600" dirty="0" smtClean="0"/>
              <a:t>A plan to replace the AOC</a:t>
            </a:r>
            <a:endParaRPr lang="en-US" sz="3600" dirty="0"/>
          </a:p>
        </p:txBody>
      </p:sp>
      <p:sp>
        <p:nvSpPr>
          <p:cNvPr id="3" name="Content Placeholder 2"/>
          <p:cNvSpPr>
            <a:spLocks noGrp="1"/>
          </p:cNvSpPr>
          <p:nvPr>
            <p:ph idx="1"/>
          </p:nvPr>
        </p:nvSpPr>
        <p:spPr>
          <a:xfrm>
            <a:off x="1251678" y="1287519"/>
            <a:ext cx="10178322" cy="5123791"/>
          </a:xfrm>
        </p:spPr>
        <p:txBody>
          <a:bodyPr/>
          <a:lstStyle/>
          <a:p>
            <a:r>
              <a:rPr lang="en-US" dirty="0" smtClean="0"/>
              <a:t>After much debate two plans emerged as possible replacements for the Articles of Confederation.</a:t>
            </a:r>
          </a:p>
          <a:p>
            <a:endParaRPr lang="en-US" dirty="0"/>
          </a:p>
          <a:p>
            <a:r>
              <a:rPr lang="en-US" dirty="0" smtClean="0"/>
              <a:t>1. </a:t>
            </a:r>
            <a:r>
              <a:rPr lang="en-US" sz="3200" dirty="0" smtClean="0"/>
              <a:t>The Virginia plan </a:t>
            </a:r>
          </a:p>
          <a:p>
            <a:pPr lvl="1"/>
            <a:r>
              <a:rPr lang="en-US" sz="3200" dirty="0" smtClean="0"/>
              <a:t>Written by James Madison and the Virginia representatives at the meeting</a:t>
            </a:r>
          </a:p>
          <a:p>
            <a:pPr lvl="1"/>
            <a:endParaRPr lang="en-US" sz="3200" dirty="0"/>
          </a:p>
          <a:p>
            <a:r>
              <a:rPr lang="en-US" sz="3200" dirty="0" smtClean="0"/>
              <a:t>2.  The New Jersey Plan</a:t>
            </a:r>
          </a:p>
          <a:p>
            <a:pPr lvl="1"/>
            <a:r>
              <a:rPr lang="en-US" sz="3200" dirty="0" smtClean="0"/>
              <a:t>Written by William Patterson of New Jersey</a:t>
            </a:r>
          </a:p>
        </p:txBody>
      </p:sp>
    </p:spTree>
    <p:extLst>
      <p:ext uri="{BB962C8B-B14F-4D97-AF65-F5344CB8AC3E}">
        <p14:creationId xmlns:p14="http://schemas.microsoft.com/office/powerpoint/2010/main" val="223043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920" y="98605"/>
            <a:ext cx="10178322" cy="731712"/>
          </a:xfrm>
        </p:spPr>
        <p:txBody>
          <a:bodyPr>
            <a:normAutofit fontScale="90000"/>
          </a:bodyPr>
          <a:lstStyle/>
          <a:p>
            <a:r>
              <a:rPr lang="en-US" dirty="0" smtClean="0"/>
              <a:t>The Virginia Plan</a:t>
            </a:r>
            <a:endParaRPr lang="en-US" dirty="0"/>
          </a:p>
        </p:txBody>
      </p:sp>
      <p:sp>
        <p:nvSpPr>
          <p:cNvPr id="3" name="Content Placeholder 2"/>
          <p:cNvSpPr>
            <a:spLocks noGrp="1"/>
          </p:cNvSpPr>
          <p:nvPr>
            <p:ph idx="1"/>
          </p:nvPr>
        </p:nvSpPr>
        <p:spPr>
          <a:xfrm>
            <a:off x="988920" y="830317"/>
            <a:ext cx="10636469" cy="5896304"/>
          </a:xfrm>
        </p:spPr>
        <p:txBody>
          <a:bodyPr>
            <a:normAutofit lnSpcReduction="10000"/>
          </a:bodyPr>
          <a:lstStyle/>
          <a:p>
            <a:pPr marL="457200" lvl="1" indent="0">
              <a:buNone/>
            </a:pPr>
            <a:r>
              <a:rPr lang="en-US" sz="2000" dirty="0"/>
              <a:t>Called for 3 branches of gov’t to ensure no one too much power</a:t>
            </a:r>
          </a:p>
          <a:p>
            <a:pPr lvl="2"/>
            <a:r>
              <a:rPr lang="en-US" sz="2000" b="1" u="sng" dirty="0"/>
              <a:t>Legislative</a:t>
            </a:r>
            <a:r>
              <a:rPr lang="en-US" sz="2000" dirty="0"/>
              <a:t>- write laws</a:t>
            </a:r>
          </a:p>
          <a:p>
            <a:pPr lvl="3"/>
            <a:r>
              <a:rPr lang="en-US" sz="2000" dirty="0"/>
              <a:t>Bicameral </a:t>
            </a:r>
            <a:r>
              <a:rPr lang="en-US" sz="2000" dirty="0" smtClean="0"/>
              <a:t>Legislature (CONGRESS)</a:t>
            </a:r>
            <a:endParaRPr lang="en-US" sz="2000" dirty="0"/>
          </a:p>
          <a:p>
            <a:pPr lvl="4"/>
            <a:r>
              <a:rPr lang="en-US" sz="2000" dirty="0"/>
              <a:t>2 houses</a:t>
            </a:r>
          </a:p>
          <a:p>
            <a:pPr lvl="4"/>
            <a:r>
              <a:rPr lang="en-US" sz="2000" dirty="0"/>
              <a:t>Reps based on population of states</a:t>
            </a:r>
          </a:p>
          <a:p>
            <a:pPr lvl="2"/>
            <a:r>
              <a:rPr lang="en-US" sz="2000" b="1" u="sng" dirty="0"/>
              <a:t>Executive</a:t>
            </a:r>
            <a:r>
              <a:rPr lang="en-US" sz="2000" dirty="0"/>
              <a:t>- enforce laws</a:t>
            </a:r>
          </a:p>
          <a:p>
            <a:pPr lvl="3"/>
            <a:r>
              <a:rPr lang="en-US" sz="2000" dirty="0"/>
              <a:t>Lead by chief executive</a:t>
            </a:r>
          </a:p>
          <a:p>
            <a:pPr lvl="2"/>
            <a:r>
              <a:rPr lang="en-US" sz="2000" b="1" u="sng" dirty="0"/>
              <a:t>Judicial</a:t>
            </a:r>
            <a:r>
              <a:rPr lang="en-US" sz="2000" dirty="0"/>
              <a:t>- interpret laws</a:t>
            </a:r>
          </a:p>
          <a:p>
            <a:pPr lvl="3"/>
            <a:r>
              <a:rPr lang="en-US" sz="2000" dirty="0"/>
              <a:t>Lead by high court</a:t>
            </a:r>
          </a:p>
          <a:p>
            <a:r>
              <a:rPr lang="en-US" dirty="0"/>
              <a:t>Plan leads to weeks of debate</a:t>
            </a:r>
          </a:p>
          <a:p>
            <a:pPr lvl="1"/>
            <a:r>
              <a:rPr lang="en-US" sz="2000" dirty="0"/>
              <a:t>Big states like it </a:t>
            </a:r>
          </a:p>
          <a:p>
            <a:pPr lvl="2"/>
            <a:r>
              <a:rPr lang="en-US" sz="2000" dirty="0"/>
              <a:t>More reps legislature</a:t>
            </a:r>
          </a:p>
          <a:p>
            <a:pPr lvl="1"/>
            <a:r>
              <a:rPr lang="en-US" sz="2000" dirty="0"/>
              <a:t>Small states don’t</a:t>
            </a:r>
          </a:p>
          <a:p>
            <a:pPr lvl="2"/>
            <a:r>
              <a:rPr lang="en-US" sz="2000" dirty="0"/>
              <a:t>Worried lg. states would end up ruling</a:t>
            </a:r>
          </a:p>
          <a:p>
            <a:endParaRPr lang="en-US" dirty="0"/>
          </a:p>
        </p:txBody>
      </p:sp>
    </p:spTree>
    <p:extLst>
      <p:ext uri="{BB962C8B-B14F-4D97-AF65-F5344CB8AC3E}">
        <p14:creationId xmlns:p14="http://schemas.microsoft.com/office/powerpoint/2010/main" val="2411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47629"/>
          </a:xfrm>
        </p:spPr>
        <p:txBody>
          <a:bodyPr>
            <a:normAutofit/>
          </a:bodyPr>
          <a:lstStyle/>
          <a:p>
            <a:r>
              <a:rPr lang="en-US" sz="3600" dirty="0" smtClean="0"/>
              <a:t>The New Jersey Plan (small state plan)</a:t>
            </a:r>
            <a:endParaRPr lang="en-US" sz="3600" dirty="0"/>
          </a:p>
        </p:txBody>
      </p:sp>
      <p:sp>
        <p:nvSpPr>
          <p:cNvPr id="3" name="Content Placeholder 2"/>
          <p:cNvSpPr>
            <a:spLocks noGrp="1"/>
          </p:cNvSpPr>
          <p:nvPr>
            <p:ph idx="1"/>
          </p:nvPr>
        </p:nvSpPr>
        <p:spPr>
          <a:xfrm>
            <a:off x="1251678" y="1103586"/>
            <a:ext cx="10178322" cy="5412827"/>
          </a:xfrm>
        </p:spPr>
        <p:txBody>
          <a:bodyPr/>
          <a:lstStyle/>
          <a:p>
            <a:pPr lvl="1"/>
            <a:r>
              <a:rPr lang="en-US" sz="2400" dirty="0"/>
              <a:t>NJ proposes alternate plan</a:t>
            </a:r>
          </a:p>
          <a:p>
            <a:pPr lvl="2"/>
            <a:r>
              <a:rPr lang="en-US" sz="2400" dirty="0" smtClean="0"/>
              <a:t>Called for legislature only  but w/…</a:t>
            </a:r>
          </a:p>
          <a:p>
            <a:pPr lvl="3"/>
            <a:r>
              <a:rPr lang="en-US" sz="2400" dirty="0" smtClean="0"/>
              <a:t>1 state, 1 vote</a:t>
            </a:r>
          </a:p>
          <a:p>
            <a:pPr lvl="3"/>
            <a:r>
              <a:rPr lang="en-US" sz="2400" dirty="0" smtClean="0"/>
              <a:t>Increased power for Congress to tax, &amp; regulate trade</a:t>
            </a:r>
          </a:p>
          <a:p>
            <a:pPr lvl="2"/>
            <a:r>
              <a:rPr lang="en-US" sz="2400" dirty="0" smtClean="0"/>
              <a:t>Very similar to Articles of Confederation w/ more power</a:t>
            </a:r>
          </a:p>
          <a:p>
            <a:pPr marL="914400" lvl="2" indent="0">
              <a:buNone/>
            </a:pPr>
            <a:endParaRPr lang="en-US" sz="2400" dirty="0" smtClean="0"/>
          </a:p>
          <a:p>
            <a:pPr lvl="2"/>
            <a:r>
              <a:rPr lang="en-US" sz="2400" dirty="0" smtClean="0"/>
              <a:t>all </a:t>
            </a:r>
            <a:r>
              <a:rPr lang="en-US" sz="2400" dirty="0"/>
              <a:t>Treaties made and ratified under the authority of the United States shall be the supreme law of the respective States . . . and the Judiciary of the several States shall be bound thereby in their decisions, anything in the respective laws of the individual States to the contrary notwithstanding."</a:t>
            </a:r>
            <a:endParaRPr lang="en-US" sz="2400" dirty="0"/>
          </a:p>
          <a:p>
            <a:endParaRPr lang="en-US" dirty="0"/>
          </a:p>
        </p:txBody>
      </p:sp>
    </p:spTree>
    <p:extLst>
      <p:ext uri="{BB962C8B-B14F-4D97-AF65-F5344CB8AC3E}">
        <p14:creationId xmlns:p14="http://schemas.microsoft.com/office/powerpoint/2010/main" val="370772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03710"/>
            <a:ext cx="10178322" cy="731712"/>
          </a:xfrm>
        </p:spPr>
        <p:txBody>
          <a:bodyPr>
            <a:normAutofit fontScale="90000"/>
          </a:bodyPr>
          <a:lstStyle/>
          <a:p>
            <a:r>
              <a:rPr lang="en-US" dirty="0" smtClean="0"/>
              <a:t>The Great Compromise</a:t>
            </a:r>
            <a:endParaRPr lang="en-US" dirty="0"/>
          </a:p>
        </p:txBody>
      </p:sp>
      <p:sp>
        <p:nvSpPr>
          <p:cNvPr id="3" name="Content Placeholder 2"/>
          <p:cNvSpPr>
            <a:spLocks noGrp="1"/>
          </p:cNvSpPr>
          <p:nvPr>
            <p:ph idx="1"/>
          </p:nvPr>
        </p:nvSpPr>
        <p:spPr>
          <a:xfrm>
            <a:off x="825062" y="935421"/>
            <a:ext cx="10604938" cy="5801709"/>
          </a:xfrm>
        </p:spPr>
        <p:txBody>
          <a:bodyPr/>
          <a:lstStyle/>
          <a:p>
            <a:r>
              <a:rPr lang="en-US" b="1" dirty="0" smtClean="0">
                <a:solidFill>
                  <a:srgbClr val="FF0000"/>
                </a:solidFill>
              </a:rPr>
              <a:t>The </a:t>
            </a:r>
            <a:r>
              <a:rPr lang="en-US" b="1" dirty="0">
                <a:solidFill>
                  <a:srgbClr val="FF0000"/>
                </a:solidFill>
              </a:rPr>
              <a:t>Great Compromise combined these two plans creating our current legislature with two houses, one based on population and elected by the people and the other house allowing two senators per state being appointed by state legislatures.</a:t>
            </a:r>
            <a:endParaRPr lang="en-US" b="1" dirty="0">
              <a:solidFill>
                <a:srgbClr val="FF0000"/>
              </a:solidFill>
            </a:endParaRPr>
          </a:p>
        </p:txBody>
      </p:sp>
      <p:pic>
        <p:nvPicPr>
          <p:cNvPr id="1026" name="Picture 2" descr="Image result for the great comprom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586" y="2291256"/>
            <a:ext cx="10478814" cy="434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46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391" y="172178"/>
            <a:ext cx="10562896" cy="794774"/>
          </a:xfrm>
        </p:spPr>
        <p:txBody>
          <a:bodyPr/>
          <a:lstStyle/>
          <a:p>
            <a:r>
              <a:rPr lang="en-US" dirty="0" smtClean="0"/>
              <a:t>How do we determine population?</a:t>
            </a:r>
            <a:endParaRPr lang="en-US" dirty="0"/>
          </a:p>
        </p:txBody>
      </p:sp>
      <p:sp>
        <p:nvSpPr>
          <p:cNvPr id="3" name="Content Placeholder 2"/>
          <p:cNvSpPr>
            <a:spLocks noGrp="1"/>
          </p:cNvSpPr>
          <p:nvPr>
            <p:ph idx="1"/>
          </p:nvPr>
        </p:nvSpPr>
        <p:spPr>
          <a:xfrm>
            <a:off x="1059391" y="1082566"/>
            <a:ext cx="10592273" cy="5537161"/>
          </a:xfrm>
        </p:spPr>
        <p:txBody>
          <a:bodyPr/>
          <a:lstStyle/>
          <a:p>
            <a:r>
              <a:rPr lang="en-US" dirty="0" smtClean="0"/>
              <a:t>Once it was agreed upon that population would be a deciding factor for the House of Representatives in the legislature…..a big question needed to be answered….</a:t>
            </a:r>
          </a:p>
          <a:p>
            <a:endParaRPr lang="en-US" dirty="0"/>
          </a:p>
          <a:p>
            <a:pPr marL="0" indent="0">
              <a:buNone/>
            </a:pPr>
            <a:r>
              <a:rPr lang="en-US" dirty="0" smtClean="0"/>
              <a:t>	WHAT DO WE DO ABOUT SLAVES??</a:t>
            </a:r>
          </a:p>
          <a:p>
            <a:pPr marL="0" indent="0">
              <a:buNone/>
            </a:pPr>
            <a:r>
              <a:rPr lang="en-US" dirty="0" smtClean="0"/>
              <a:t>South </a:t>
            </a:r>
            <a:r>
              <a:rPr lang="en-US" dirty="0"/>
              <a:t>wants slaves counted for reps, but not for </a:t>
            </a:r>
            <a:r>
              <a:rPr lang="en-US" dirty="0" smtClean="0"/>
              <a:t>taxes</a:t>
            </a:r>
          </a:p>
          <a:p>
            <a:pPr marL="0" indent="0">
              <a:buNone/>
            </a:pPr>
            <a:r>
              <a:rPr lang="en-US" dirty="0" smtClean="0"/>
              <a:t>North </a:t>
            </a:r>
            <a:r>
              <a:rPr lang="en-US" dirty="0"/>
              <a:t>argues can’t have it both </a:t>
            </a:r>
            <a:r>
              <a:rPr lang="en-US" dirty="0" smtClean="0"/>
              <a:t>ways</a:t>
            </a:r>
          </a:p>
          <a:p>
            <a:pPr lvl="1"/>
            <a:endParaRPr lang="en-US" dirty="0"/>
          </a:p>
          <a:p>
            <a:pPr marL="0" indent="0">
              <a:buNone/>
            </a:pPr>
            <a:r>
              <a:rPr lang="en-US" dirty="0" smtClean="0"/>
              <a:t>Enter the 3/5’s COMPROMISE</a:t>
            </a:r>
          </a:p>
          <a:p>
            <a:pPr marL="0" indent="0">
              <a:buNone/>
            </a:pPr>
            <a:r>
              <a:rPr lang="en-US" dirty="0"/>
              <a:t>	</a:t>
            </a:r>
            <a:r>
              <a:rPr lang="en-US" dirty="0" smtClean="0"/>
              <a:t>For every 5 slaves a person owned, they could</a:t>
            </a:r>
          </a:p>
          <a:p>
            <a:pPr marL="0" indent="0">
              <a:buNone/>
            </a:pPr>
            <a:r>
              <a:rPr lang="en-US" dirty="0" smtClean="0"/>
              <a:t>Count three of them toward population.</a:t>
            </a:r>
          </a:p>
          <a:p>
            <a:pPr marL="0" indent="0">
              <a:buNone/>
            </a:pPr>
            <a:endParaRPr lang="en-US" dirty="0"/>
          </a:p>
        </p:txBody>
      </p:sp>
      <p:pic>
        <p:nvPicPr>
          <p:cNvPr id="2050" name="Picture 2" descr="Image result for 3/5th comprom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214" y="2396359"/>
            <a:ext cx="4684146" cy="413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503" y="381000"/>
            <a:ext cx="10657489" cy="1493517"/>
          </a:xfrm>
        </p:spPr>
        <p:txBody>
          <a:bodyPr>
            <a:normAutofit fontScale="90000"/>
          </a:bodyPr>
          <a:lstStyle/>
          <a:p>
            <a:r>
              <a:rPr lang="en-US" sz="5400" dirty="0"/>
              <a:t>Next steps…….the states need to approve … </a:t>
            </a:r>
            <a:endParaRPr lang="en-US" dirty="0"/>
          </a:p>
        </p:txBody>
      </p:sp>
      <p:sp>
        <p:nvSpPr>
          <p:cNvPr id="3" name="Text Placeholder 2"/>
          <p:cNvSpPr>
            <a:spLocks noGrp="1"/>
          </p:cNvSpPr>
          <p:nvPr>
            <p:ph type="body" idx="1"/>
          </p:nvPr>
        </p:nvSpPr>
        <p:spPr>
          <a:xfrm>
            <a:off x="1257300" y="1874517"/>
            <a:ext cx="4800600" cy="632529"/>
          </a:xfrm>
        </p:spPr>
        <p:txBody>
          <a:bodyPr/>
          <a:lstStyle/>
          <a:p>
            <a:r>
              <a:rPr lang="en-US" dirty="0" smtClean="0"/>
              <a:t>Federalists</a:t>
            </a:r>
            <a:endParaRPr lang="en-US" dirty="0"/>
          </a:p>
        </p:txBody>
      </p:sp>
      <p:sp>
        <p:nvSpPr>
          <p:cNvPr id="4" name="Content Placeholder 3"/>
          <p:cNvSpPr>
            <a:spLocks noGrp="1"/>
          </p:cNvSpPr>
          <p:nvPr>
            <p:ph sz="half" idx="2"/>
          </p:nvPr>
        </p:nvSpPr>
        <p:spPr>
          <a:xfrm>
            <a:off x="1257300" y="2585545"/>
            <a:ext cx="4800600" cy="4078014"/>
          </a:xfrm>
        </p:spPr>
        <p:txBody>
          <a:bodyPr>
            <a:normAutofit fontScale="77500" lnSpcReduction="20000"/>
          </a:bodyPr>
          <a:lstStyle/>
          <a:p>
            <a:pPr marL="274320" indent="-274320">
              <a:spcBef>
                <a:spcPts val="580"/>
              </a:spcBef>
              <a:buFont typeface="Wingdings 2"/>
              <a:buChar char=""/>
              <a:defRPr/>
            </a:pPr>
            <a:r>
              <a:rPr lang="en-US" dirty="0"/>
              <a:t>The Federalists supported the Constitution as it was. </a:t>
            </a:r>
          </a:p>
          <a:p>
            <a:pPr marL="274320" indent="-274320">
              <a:spcBef>
                <a:spcPts val="580"/>
              </a:spcBef>
              <a:buFont typeface="Wingdings 2"/>
              <a:buChar char=""/>
              <a:defRPr/>
            </a:pPr>
            <a:endParaRPr lang="en-US" dirty="0"/>
          </a:p>
          <a:p>
            <a:pPr marL="274320" indent="-274320">
              <a:spcBef>
                <a:spcPts val="580"/>
              </a:spcBef>
              <a:buFont typeface="Wingdings 2"/>
              <a:buChar char=""/>
              <a:defRPr/>
            </a:pPr>
            <a:r>
              <a:rPr lang="en-US" dirty="0"/>
              <a:t>People such as James Madison, Alexander Hamilton, and John Jay </a:t>
            </a:r>
          </a:p>
          <a:p>
            <a:pPr marL="0" indent="0">
              <a:spcBef>
                <a:spcPts val="580"/>
              </a:spcBef>
              <a:buNone/>
              <a:defRPr/>
            </a:pPr>
            <a:endParaRPr lang="en-US" dirty="0"/>
          </a:p>
          <a:p>
            <a:pPr marL="274320" indent="-274320">
              <a:spcBef>
                <a:spcPts val="580"/>
              </a:spcBef>
              <a:buFont typeface="Wingdings 2"/>
              <a:buChar char=""/>
              <a:defRPr/>
            </a:pPr>
            <a:r>
              <a:rPr lang="en-US" dirty="0"/>
              <a:t>The Federalists wrote the “Federalist Papers” to encourage states to approve the Constitution</a:t>
            </a:r>
          </a:p>
          <a:p>
            <a:pPr marL="274320" indent="-274320">
              <a:spcBef>
                <a:spcPts val="580"/>
              </a:spcBef>
              <a:buFont typeface="Wingdings 2"/>
              <a:buChar char=""/>
              <a:defRPr/>
            </a:pPr>
            <a:endParaRPr lang="en-US" dirty="0"/>
          </a:p>
          <a:p>
            <a:pPr marL="0" indent="0">
              <a:spcBef>
                <a:spcPts val="580"/>
              </a:spcBef>
              <a:buNone/>
              <a:defRPr/>
            </a:pPr>
            <a:r>
              <a:rPr lang="en-US" dirty="0"/>
              <a:t> Papers included 85 newspaper essays</a:t>
            </a:r>
          </a:p>
          <a:p>
            <a:pPr marL="0" indent="0">
              <a:spcBef>
                <a:spcPts val="580"/>
              </a:spcBef>
              <a:buNone/>
              <a:defRPr/>
            </a:pPr>
            <a:endParaRPr lang="en-US" dirty="0"/>
          </a:p>
          <a:p>
            <a:pPr marL="274320" indent="-274320">
              <a:spcBef>
                <a:spcPts val="580"/>
              </a:spcBef>
              <a:buFont typeface="Wingdings 2"/>
              <a:buChar char=""/>
              <a:defRPr/>
            </a:pPr>
            <a:r>
              <a:rPr lang="en-US" sz="2400" dirty="0"/>
              <a:t>For the Constitution to last, it had to have powers not given to the government under the Articles of Confederation </a:t>
            </a:r>
          </a:p>
          <a:p>
            <a:endParaRPr lang="en-US" dirty="0"/>
          </a:p>
        </p:txBody>
      </p:sp>
      <p:sp>
        <p:nvSpPr>
          <p:cNvPr id="5" name="Text Placeholder 4"/>
          <p:cNvSpPr>
            <a:spLocks noGrp="1"/>
          </p:cNvSpPr>
          <p:nvPr>
            <p:ph type="body" sz="quarter" idx="3"/>
          </p:nvPr>
        </p:nvSpPr>
        <p:spPr>
          <a:xfrm>
            <a:off x="6633864" y="1281237"/>
            <a:ext cx="4800600" cy="632529"/>
          </a:xfrm>
        </p:spPr>
        <p:txBody>
          <a:bodyPr/>
          <a:lstStyle/>
          <a:p>
            <a:r>
              <a:rPr lang="en-US" dirty="0" smtClean="0"/>
              <a:t>Anti-Federalists</a:t>
            </a:r>
            <a:endParaRPr lang="en-US" dirty="0"/>
          </a:p>
        </p:txBody>
      </p:sp>
      <p:sp>
        <p:nvSpPr>
          <p:cNvPr id="6" name="Content Placeholder 5"/>
          <p:cNvSpPr>
            <a:spLocks noGrp="1"/>
          </p:cNvSpPr>
          <p:nvPr>
            <p:ph sz="quarter" idx="4"/>
          </p:nvPr>
        </p:nvSpPr>
        <p:spPr>
          <a:xfrm>
            <a:off x="6633864" y="2060027"/>
            <a:ext cx="4800600" cy="4603531"/>
          </a:xfrm>
        </p:spPr>
        <p:txBody>
          <a:bodyPr>
            <a:normAutofit fontScale="85000" lnSpcReduction="20000"/>
          </a:bodyPr>
          <a:lstStyle/>
          <a:p>
            <a:pPr>
              <a:lnSpc>
                <a:spcPct val="80000"/>
              </a:lnSpc>
            </a:pPr>
            <a:r>
              <a:rPr lang="en-US" altLang="en-US" dirty="0"/>
              <a:t>People who did want to </a:t>
            </a:r>
            <a:r>
              <a:rPr lang="en-US" altLang="en-US" dirty="0">
                <a:solidFill>
                  <a:srgbClr val="C00000"/>
                </a:solidFill>
              </a:rPr>
              <a:t>ratify</a:t>
            </a:r>
            <a:r>
              <a:rPr lang="en-US" altLang="en-US" dirty="0"/>
              <a:t> (approve) the Constitution </a:t>
            </a:r>
          </a:p>
          <a:p>
            <a:pPr>
              <a:lnSpc>
                <a:spcPct val="80000"/>
              </a:lnSpc>
            </a:pPr>
            <a:endParaRPr lang="en-US" altLang="en-US" dirty="0"/>
          </a:p>
          <a:p>
            <a:pPr>
              <a:lnSpc>
                <a:spcPct val="80000"/>
              </a:lnSpc>
            </a:pPr>
            <a:r>
              <a:rPr lang="en-US" altLang="en-US" dirty="0"/>
              <a:t>People such as George Mason and Patrick Henry </a:t>
            </a:r>
          </a:p>
          <a:p>
            <a:pPr>
              <a:lnSpc>
                <a:spcPct val="80000"/>
              </a:lnSpc>
            </a:pPr>
            <a:endParaRPr lang="en-US" altLang="en-US" dirty="0"/>
          </a:p>
          <a:p>
            <a:pPr>
              <a:lnSpc>
                <a:spcPct val="80000"/>
              </a:lnSpc>
            </a:pPr>
            <a:r>
              <a:rPr lang="en-US" altLang="en-US" dirty="0"/>
              <a:t>They knew they needed a stronger central government but thought the convention went to far!! </a:t>
            </a:r>
            <a:endParaRPr lang="en-US" altLang="en-US" dirty="0" smtClean="0"/>
          </a:p>
          <a:p>
            <a:pPr marL="514350" indent="-514350">
              <a:spcBef>
                <a:spcPts val="580"/>
              </a:spcBef>
              <a:buFont typeface="Wingdings 2"/>
              <a:buAutoNum type="arabicPeriod"/>
              <a:defRPr/>
            </a:pPr>
            <a:r>
              <a:rPr lang="en-US" dirty="0">
                <a:solidFill>
                  <a:srgbClr val="FF0000"/>
                </a:solidFill>
              </a:rPr>
              <a:t>Weakening of the States- </a:t>
            </a:r>
            <a:r>
              <a:rPr lang="en-US" dirty="0"/>
              <a:t>feared too strong central government would hurt individual rights, so the states power needed to be increased </a:t>
            </a:r>
          </a:p>
          <a:p>
            <a:pPr marL="514350" indent="-514350">
              <a:spcBef>
                <a:spcPts val="580"/>
              </a:spcBef>
              <a:buFont typeface="Wingdings 2"/>
              <a:buAutoNum type="arabicPeriod"/>
              <a:defRPr/>
            </a:pPr>
            <a:endParaRPr lang="en-US" dirty="0"/>
          </a:p>
          <a:p>
            <a:pPr marL="514350" indent="-514350">
              <a:spcBef>
                <a:spcPts val="580"/>
              </a:spcBef>
              <a:buFont typeface="Wingdings 2"/>
              <a:buAutoNum type="arabicPeriod"/>
              <a:defRPr/>
            </a:pPr>
            <a:r>
              <a:rPr lang="en-US" dirty="0">
                <a:solidFill>
                  <a:srgbClr val="FF0000"/>
                </a:solidFill>
              </a:rPr>
              <a:t>No Bill of Rights- </a:t>
            </a:r>
            <a:r>
              <a:rPr lang="en-US" dirty="0"/>
              <a:t>no protection of basic freedoms </a:t>
            </a:r>
          </a:p>
          <a:p>
            <a:pPr marL="514350" indent="-514350">
              <a:spcBef>
                <a:spcPts val="580"/>
              </a:spcBef>
              <a:buFont typeface="Wingdings 2"/>
              <a:buAutoNum type="arabicPeriod"/>
              <a:defRPr/>
            </a:pPr>
            <a:endParaRPr lang="en-US" dirty="0"/>
          </a:p>
          <a:p>
            <a:pPr marL="514350" indent="-514350">
              <a:spcBef>
                <a:spcPts val="580"/>
              </a:spcBef>
              <a:buFont typeface="Wingdings 2"/>
              <a:buAutoNum type="arabicPeriod"/>
              <a:defRPr/>
            </a:pPr>
            <a:r>
              <a:rPr lang="en-US" sz="1800" dirty="0">
                <a:solidFill>
                  <a:srgbClr val="FF0000"/>
                </a:solidFill>
              </a:rPr>
              <a:t>President or King- </a:t>
            </a:r>
            <a:r>
              <a:rPr lang="en-US" sz="1800" dirty="0"/>
              <a:t>fear that the President could easily act  like a king </a:t>
            </a:r>
            <a:endParaRPr lang="en-US" sz="1800" dirty="0">
              <a:solidFill>
                <a:srgbClr val="FF0000"/>
              </a:solidFill>
            </a:endParaRPr>
          </a:p>
          <a:p>
            <a:pPr>
              <a:lnSpc>
                <a:spcPct val="80000"/>
              </a:lnSpc>
            </a:pPr>
            <a:endParaRPr lang="en-US" altLang="en-US" dirty="0"/>
          </a:p>
          <a:p>
            <a:endParaRPr lang="en-US" dirty="0"/>
          </a:p>
        </p:txBody>
      </p:sp>
    </p:spTree>
    <p:extLst>
      <p:ext uri="{BB962C8B-B14F-4D97-AF65-F5344CB8AC3E}">
        <p14:creationId xmlns:p14="http://schemas.microsoft.com/office/powerpoint/2010/main" val="17560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51678" y="361364"/>
            <a:ext cx="10178322" cy="889367"/>
          </a:xfrm>
        </p:spPr>
        <p:txBody>
          <a:bodyPr/>
          <a:lstStyle/>
          <a:p>
            <a:pPr eaLnBrk="1" hangingPunct="1"/>
            <a:r>
              <a:rPr lang="en-US" altLang="en-US" dirty="0" smtClean="0"/>
              <a:t>Creation of the Constitution</a:t>
            </a:r>
            <a:endParaRPr lang="en-US" altLang="en-US" dirty="0" smtClean="0"/>
          </a:p>
        </p:txBody>
      </p:sp>
      <p:sp>
        <p:nvSpPr>
          <p:cNvPr id="55299" name="Rectangle 3"/>
          <p:cNvSpPr>
            <a:spLocks noGrp="1" noChangeArrowheads="1"/>
          </p:cNvSpPr>
          <p:nvPr>
            <p:ph sz="quarter" idx="1"/>
          </p:nvPr>
        </p:nvSpPr>
        <p:spPr/>
        <p:txBody>
          <a:bodyPr>
            <a:normAutofit lnSpcReduction="10000"/>
          </a:bodyPr>
          <a:lstStyle/>
          <a:p>
            <a:pPr marL="274320" indent="-274320">
              <a:spcBef>
                <a:spcPts val="580"/>
              </a:spcBef>
              <a:buFont typeface="Wingdings 2"/>
              <a:buChar char=""/>
              <a:defRPr/>
            </a:pPr>
            <a:r>
              <a:rPr lang="en-US" sz="2400" dirty="0"/>
              <a:t>The Constitution needed 9 of the 13 states to approve it in order for it to become law</a:t>
            </a:r>
          </a:p>
          <a:p>
            <a:pPr marL="274320" indent="-274320">
              <a:spcBef>
                <a:spcPts val="580"/>
              </a:spcBef>
              <a:buFont typeface="Wingdings 2"/>
              <a:buChar char=""/>
              <a:defRPr/>
            </a:pPr>
            <a:endParaRPr lang="en-US" sz="2400" dirty="0"/>
          </a:p>
          <a:p>
            <a:pPr marL="274320" indent="-274320">
              <a:spcBef>
                <a:spcPts val="580"/>
              </a:spcBef>
              <a:buFont typeface="Wingdings 2"/>
              <a:buChar char=""/>
              <a:defRPr/>
            </a:pPr>
            <a:r>
              <a:rPr lang="en-US" sz="2400" dirty="0"/>
              <a:t>Both sides (the Federalists and the Anti-Federalists) tried to convince people their side was correct</a:t>
            </a:r>
          </a:p>
          <a:p>
            <a:pPr marL="0" indent="0">
              <a:spcBef>
                <a:spcPts val="580"/>
              </a:spcBef>
              <a:buNone/>
              <a:defRPr/>
            </a:pPr>
            <a:endParaRPr lang="en-US" sz="2400" dirty="0"/>
          </a:p>
          <a:p>
            <a:pPr marL="274320" indent="-274320">
              <a:spcBef>
                <a:spcPts val="580"/>
              </a:spcBef>
              <a:buFont typeface="Wingdings 2"/>
              <a:buChar char=""/>
              <a:defRPr/>
            </a:pPr>
            <a:r>
              <a:rPr lang="en-US" sz="2400" dirty="0"/>
              <a:t>After great debate, the states finally ratified the Constitution…only if there was a Bill of Rights</a:t>
            </a:r>
          </a:p>
        </p:txBody>
      </p:sp>
    </p:spTree>
    <p:extLst>
      <p:ext uri="{BB962C8B-B14F-4D97-AF65-F5344CB8AC3E}">
        <p14:creationId xmlns:p14="http://schemas.microsoft.com/office/powerpoint/2010/main" val="30330587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1590</TotalTime>
  <Words>1123</Words>
  <Application>Microsoft Office PowerPoint</Application>
  <PresentationFormat>Widescreen</PresentationFormat>
  <Paragraphs>145</Paragraphs>
  <Slides>21</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Algerian</vt:lpstr>
      <vt:lpstr>Architects Daughter</vt:lpstr>
      <vt:lpstr>Arial</vt:lpstr>
      <vt:lpstr>Arial Narrow</vt:lpstr>
      <vt:lpstr>Bell MT</vt:lpstr>
      <vt:lpstr>Calibri</vt:lpstr>
      <vt:lpstr>Gill Sans MT</vt:lpstr>
      <vt:lpstr>Goudy Stout</vt:lpstr>
      <vt:lpstr>Impact</vt:lpstr>
      <vt:lpstr>Palatino Linotype</vt:lpstr>
      <vt:lpstr>Script MT Bold</vt:lpstr>
      <vt:lpstr>Sniglet</vt:lpstr>
      <vt:lpstr>Wingdings</vt:lpstr>
      <vt:lpstr>Wingdings 2</vt:lpstr>
      <vt:lpstr>Badge</vt:lpstr>
      <vt:lpstr>The Constitution</vt:lpstr>
      <vt:lpstr>Constitutional Convention </vt:lpstr>
      <vt:lpstr>A plan to replace the AOC</vt:lpstr>
      <vt:lpstr>The Virginia Plan</vt:lpstr>
      <vt:lpstr>The New Jersey Plan (small state plan)</vt:lpstr>
      <vt:lpstr>The Great Compromise</vt:lpstr>
      <vt:lpstr>How do we determine population?</vt:lpstr>
      <vt:lpstr>Next steps…….the states need to approve … </vt:lpstr>
      <vt:lpstr>Creation of the Constitution</vt:lpstr>
      <vt:lpstr>PowerPoint Presentation</vt:lpstr>
      <vt:lpstr>The Constitution</vt:lpstr>
      <vt:lpstr>How it is broken down…</vt:lpstr>
      <vt:lpstr>Guiding principles </vt:lpstr>
      <vt:lpstr>Popular soverenignty </vt:lpstr>
      <vt:lpstr>Checks and Balances</vt:lpstr>
      <vt:lpstr>Limited Government</vt:lpstr>
      <vt:lpstr>Judicial Review</vt:lpstr>
      <vt:lpstr>Articles of Constitution</vt:lpstr>
      <vt:lpstr>PowerPoint Presentation</vt:lpstr>
      <vt:lpstr>PowerPoint Presentation</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dc:title>
  <dc:creator>McClintock, Shane</dc:creator>
  <cp:lastModifiedBy>McClintock, Shane</cp:lastModifiedBy>
  <cp:revision>15</cp:revision>
  <dcterms:created xsi:type="dcterms:W3CDTF">2018-10-08T14:31:48Z</dcterms:created>
  <dcterms:modified xsi:type="dcterms:W3CDTF">2018-10-09T17:02:35Z</dcterms:modified>
</cp:coreProperties>
</file>