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00" r:id="rId2"/>
    <p:sldId id="265" r:id="rId3"/>
    <p:sldId id="301" r:id="rId4"/>
    <p:sldId id="278" r:id="rId5"/>
    <p:sldId id="275" r:id="rId6"/>
    <p:sldId id="276" r:id="rId7"/>
    <p:sldId id="274" r:id="rId8"/>
    <p:sldId id="277" r:id="rId9"/>
    <p:sldId id="282" r:id="rId10"/>
    <p:sldId id="256" r:id="rId11"/>
    <p:sldId id="273" r:id="rId12"/>
    <p:sldId id="281" r:id="rId13"/>
    <p:sldId id="284" r:id="rId14"/>
    <p:sldId id="291" r:id="rId15"/>
    <p:sldId id="285" r:id="rId16"/>
    <p:sldId id="286" r:id="rId17"/>
    <p:sldId id="288" r:id="rId18"/>
    <p:sldId id="292" r:id="rId19"/>
    <p:sldId id="287" r:id="rId20"/>
    <p:sldId id="293" r:id="rId21"/>
    <p:sldId id="294" r:id="rId22"/>
    <p:sldId id="295" r:id="rId23"/>
    <p:sldId id="297" r:id="rId24"/>
    <p:sldId id="296" r:id="rId25"/>
    <p:sldId id="298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7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4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14409-A3F3-A54F-95F5-93FA7E922B8C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FA35C-F94E-CA4D-874E-947B55EB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5E0-ECD6-674D-BFF2-2CAB7148746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AD2B-4035-9049-A8B5-0AC76453A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5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5E0-ECD6-674D-BFF2-2CAB7148746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AD2B-4035-9049-A8B5-0AC76453A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8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5E0-ECD6-674D-BFF2-2CAB7148746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AD2B-4035-9049-A8B5-0AC76453A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5E0-ECD6-674D-BFF2-2CAB7148746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AD2B-4035-9049-A8B5-0AC76453A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0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5E0-ECD6-674D-BFF2-2CAB7148746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AD2B-4035-9049-A8B5-0AC76453A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9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5E0-ECD6-674D-BFF2-2CAB7148746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AD2B-4035-9049-A8B5-0AC76453A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9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5E0-ECD6-674D-BFF2-2CAB7148746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AD2B-4035-9049-A8B5-0AC76453A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8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5E0-ECD6-674D-BFF2-2CAB7148746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AD2B-4035-9049-A8B5-0AC76453A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8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5E0-ECD6-674D-BFF2-2CAB7148746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AD2B-4035-9049-A8B5-0AC76453A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2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5E0-ECD6-674D-BFF2-2CAB7148746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AD2B-4035-9049-A8B5-0AC76453A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1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5E0-ECD6-674D-BFF2-2CAB7148746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AD2B-4035-9049-A8B5-0AC76453A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4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7D5E0-ECD6-674D-BFF2-2CAB7148746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BAD2B-4035-9049-A8B5-0AC76453A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7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openxmlformats.org/officeDocument/2006/relationships/image" Target="../media/image26.jp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30.jpeg"/><Relationship Id="rId5" Type="http://schemas.openxmlformats.org/officeDocument/2006/relationships/image" Target="../media/image13.gif"/><Relationship Id="rId10" Type="http://schemas.openxmlformats.org/officeDocument/2006/relationships/image" Target="../media/image29.jp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openxmlformats.org/officeDocument/2006/relationships/image" Target="../media/image31.jpe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openxmlformats.org/officeDocument/2006/relationships/image" Target="../media/image32.jpe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openxmlformats.org/officeDocument/2006/relationships/image" Target="../media/image33.jpe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openxmlformats.org/officeDocument/2006/relationships/image" Target="../media/image34.jpe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openxmlformats.org/officeDocument/2006/relationships/image" Target="../media/image33.jpe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12" Type="http://schemas.openxmlformats.org/officeDocument/2006/relationships/image" Target="../media/image3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35.jpg"/><Relationship Id="rId5" Type="http://schemas.openxmlformats.org/officeDocument/2006/relationships/image" Target="../media/image13.gif"/><Relationship Id="rId10" Type="http://schemas.openxmlformats.org/officeDocument/2006/relationships/image" Target="../media/image33.jpe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37.jpeg"/><Relationship Id="rId5" Type="http://schemas.openxmlformats.org/officeDocument/2006/relationships/image" Target="../media/image13.gif"/><Relationship Id="rId10" Type="http://schemas.openxmlformats.org/officeDocument/2006/relationships/image" Target="../media/image33.jpe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38.jpeg"/><Relationship Id="rId5" Type="http://schemas.openxmlformats.org/officeDocument/2006/relationships/image" Target="../media/image13.gif"/><Relationship Id="rId10" Type="http://schemas.openxmlformats.org/officeDocument/2006/relationships/image" Target="../media/image33.jpe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openxmlformats.org/officeDocument/2006/relationships/image" Target="../media/image24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j015009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96400" cy="715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991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u="sng" smtClean="0">
                <a:solidFill>
                  <a:srgbClr val="0033CC"/>
                </a:solidFill>
              </a:rPr>
              <a:t>European Exploration</a:t>
            </a:r>
            <a:br>
              <a:rPr lang="en-US" altLang="en-US" b="1" u="sng" smtClean="0">
                <a:solidFill>
                  <a:srgbClr val="0033CC"/>
                </a:solidFill>
              </a:rPr>
            </a:br>
            <a:r>
              <a:rPr lang="en-US" altLang="en-US" b="1" u="sng" smtClean="0">
                <a:solidFill>
                  <a:srgbClr val="0033CC"/>
                </a:solidFill>
              </a:rPr>
              <a:t> &amp; Colonization</a:t>
            </a:r>
          </a:p>
        </p:txBody>
      </p:sp>
      <p:pic>
        <p:nvPicPr>
          <p:cNvPr id="5" name="j0072105.wav">
            <a:hlinkClick r:id="" action="ppaction://media"/>
          </p:cNvPr>
          <p:cNvPicPr>
            <a:picLocks noRot="1" noChangeAspect="1"/>
          </p:cNvPicPr>
          <p:nvPr>
            <a:wavAudioFile r:embed="rId1" name="j0074912[1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455776"/>
            <a:ext cx="26778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  <a:latin typeface="Arial"/>
                <a:cs typeface="Arial"/>
              </a:rPr>
              <a:t>**Spanish</a:t>
            </a:r>
            <a:r>
              <a:rPr lang="en-US" sz="3200" b="1" dirty="0" smtClean="0">
                <a:solidFill>
                  <a:srgbClr val="000090"/>
                </a:solidFill>
                <a:latin typeface="Arial"/>
                <a:cs typeface="Arial"/>
              </a:rPr>
              <a:t>**</a:t>
            </a:r>
          </a:p>
          <a:p>
            <a:pPr algn="ctr"/>
            <a:endParaRPr lang="en-US" sz="32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>
                <a:solidFill>
                  <a:srgbClr val="000090"/>
                </a:solidFill>
                <a:latin typeface="Arial"/>
                <a:cs typeface="Arial"/>
              </a:rPr>
              <a:t>**French</a:t>
            </a:r>
            <a:r>
              <a:rPr lang="en-US" sz="3200" b="1" dirty="0" smtClean="0">
                <a:solidFill>
                  <a:srgbClr val="000090"/>
                </a:solidFill>
                <a:latin typeface="Arial"/>
                <a:cs typeface="Arial"/>
              </a:rPr>
              <a:t>**</a:t>
            </a:r>
          </a:p>
          <a:p>
            <a:pPr algn="ctr"/>
            <a:r>
              <a:rPr lang="en-US" sz="32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endParaRPr lang="en-US" sz="32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>
                <a:solidFill>
                  <a:srgbClr val="000090"/>
                </a:solidFill>
                <a:latin typeface="Arial"/>
                <a:cs typeface="Arial"/>
              </a:rPr>
              <a:t>**British**</a:t>
            </a:r>
          </a:p>
        </p:txBody>
      </p:sp>
    </p:spTree>
    <p:extLst>
      <p:ext uri="{BB962C8B-B14F-4D97-AF65-F5344CB8AC3E}">
        <p14:creationId xmlns:p14="http://schemas.microsoft.com/office/powerpoint/2010/main" val="408912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lmon1.jpg"/>
          <p:cNvPicPr>
            <a:picLocks noChangeAspect="1"/>
          </p:cNvPicPr>
          <p:nvPr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r="2543"/>
          <a:stretch/>
        </p:blipFill>
        <p:spPr>
          <a:xfrm>
            <a:off x="1203739" y="0"/>
            <a:ext cx="7940261" cy="6858000"/>
          </a:xfrm>
          <a:prstGeom prst="rect">
            <a:avLst/>
          </a:prstGeom>
        </p:spPr>
      </p:pic>
      <p:pic>
        <p:nvPicPr>
          <p:cNvPr id="5" name="Picture 4" descr="Fire-Woman Native American Mix...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71" cy="1716831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6" name="Picture 5" descr="indians-outside-taos-pueblo-gerald-cassidy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831"/>
            <a:ext cx="1232760" cy="1714599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7" name="Picture 6" descr="noblesavage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1430"/>
            <a:ext cx="1232760" cy="1713988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9" name="Picture 8" descr="517px-Benjamin_west_Death_wolfe_noble_savage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1567"/>
            <a:ext cx="1229410" cy="1736433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1203739" y="42361"/>
            <a:ext cx="794026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/>
              <a:t>America Before the Europeans</a:t>
            </a:r>
            <a:endParaRPr lang="en-US" dirty="0"/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-2716264" y="-2415461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3200" dirty="0"/>
              <a:t>Before Columbus</a:t>
            </a:r>
            <a:r>
              <a:rPr lang="ja-JP" altLang="en-US" sz="3200" dirty="0">
                <a:latin typeface="Arial"/>
              </a:rPr>
              <a:t>’</a:t>
            </a:r>
            <a:r>
              <a:rPr lang="en-US" sz="3200" dirty="0"/>
              <a:t> explored America in 1492, North America was dominated </a:t>
            </a:r>
            <a:r>
              <a:rPr lang="en-US" sz="3200" b="1" dirty="0">
                <a:solidFill>
                  <a:schemeClr val="hlink"/>
                </a:solidFill>
              </a:rPr>
              <a:t>North American Indians</a:t>
            </a:r>
            <a:r>
              <a:rPr lang="en-US" sz="3200" dirty="0"/>
              <a:t>:</a:t>
            </a:r>
          </a:p>
        </p:txBody>
      </p:sp>
      <p:sp>
        <p:nvSpPr>
          <p:cNvPr id="12" name="Rectangle 11"/>
          <p:cNvSpPr>
            <a:spLocks noGrp="1" noChangeArrowheads="1"/>
          </p:cNvSpPr>
          <p:nvPr/>
        </p:nvSpPr>
        <p:spPr bwMode="auto">
          <a:xfrm>
            <a:off x="1203739" y="728161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800" dirty="0"/>
              <a:t>Before </a:t>
            </a:r>
            <a:r>
              <a:rPr lang="en-US" sz="2800" dirty="0" smtClean="0"/>
              <a:t>Columbus’ explored </a:t>
            </a:r>
            <a:r>
              <a:rPr lang="en-US" sz="2800" dirty="0"/>
              <a:t>America in 1492, North America was dominated </a:t>
            </a:r>
            <a:r>
              <a:rPr lang="en-US" sz="2800" b="1" dirty="0">
                <a:solidFill>
                  <a:srgbClr val="FF0000"/>
                </a:solidFill>
              </a:rPr>
              <a:t>North American Indians</a:t>
            </a:r>
            <a:r>
              <a:rPr lang="en-US" sz="2800" dirty="0"/>
              <a:t>:</a:t>
            </a:r>
          </a:p>
        </p:txBody>
      </p:sp>
      <p:pic>
        <p:nvPicPr>
          <p:cNvPr id="13" name="Picture 12" descr="DIVI7233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312"/>
            <a:ext cx="9144000" cy="530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in-flag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85104" cy="1455988"/>
          </a:xfrm>
          <a:prstGeom prst="rect">
            <a:avLst/>
          </a:prstGeom>
        </p:spPr>
      </p:pic>
      <p:pic>
        <p:nvPicPr>
          <p:cNvPr id="4" name="Picture 3" descr="france-flag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0964"/>
            <a:ext cx="1524000" cy="1461126"/>
          </a:xfrm>
          <a:prstGeom prst="rect">
            <a:avLst/>
          </a:prstGeom>
        </p:spPr>
      </p:pic>
      <p:pic>
        <p:nvPicPr>
          <p:cNvPr id="5" name="Picture 4" descr="united-kingdom-flag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9" y="4187881"/>
            <a:ext cx="2285104" cy="1462040"/>
          </a:xfrm>
          <a:prstGeom prst="rect">
            <a:avLst/>
          </a:prstGeom>
        </p:spPr>
      </p:pic>
      <p:pic>
        <p:nvPicPr>
          <p:cNvPr id="8" name="Picture 7" descr="150px-Fleur_de_lys_(or)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2320869"/>
            <a:ext cx="743648" cy="1411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86657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884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839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Great Britain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8729" y="5573059"/>
            <a:ext cx="22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England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/>
        </p:nvSpPr>
        <p:spPr bwMode="auto">
          <a:xfrm>
            <a:off x="2267647" y="0"/>
            <a:ext cx="67717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/>
              <a:t>The European Colonies </a:t>
            </a:r>
            <a:br>
              <a:rPr lang="en-US" sz="3600" b="1" dirty="0"/>
            </a:br>
            <a:r>
              <a:rPr lang="en-US" sz="3600" b="1" dirty="0"/>
              <a:t>in America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n-US" sz="3600" b="1" i="1" dirty="0" smtClean="0">
                <a:solidFill>
                  <a:schemeClr val="folHlink"/>
                </a:solidFill>
              </a:rPr>
              <a:t>Spain </a:t>
            </a:r>
          </a:p>
          <a:p>
            <a:r>
              <a:rPr lang="en-US" sz="3600" b="1" i="1" dirty="0" smtClean="0">
                <a:solidFill>
                  <a:schemeClr val="folHlink"/>
                </a:solidFill>
              </a:rPr>
              <a:t>France</a:t>
            </a:r>
          </a:p>
          <a:p>
            <a:r>
              <a:rPr lang="en-US" sz="3600" b="1" i="1" dirty="0" smtClean="0">
                <a:solidFill>
                  <a:schemeClr val="folHlink"/>
                </a:solidFill>
              </a:rPr>
              <a:t>Great </a:t>
            </a:r>
            <a:r>
              <a:rPr lang="en-US" sz="3600" b="1" i="1" dirty="0" smtClean="0">
                <a:solidFill>
                  <a:schemeClr val="folHlink"/>
                </a:solidFill>
              </a:rPr>
              <a:t>Britain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The MOTHER COUNTRIES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31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in-flag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85104" cy="1455988"/>
          </a:xfrm>
          <a:prstGeom prst="rect">
            <a:avLst/>
          </a:prstGeom>
        </p:spPr>
      </p:pic>
      <p:pic>
        <p:nvPicPr>
          <p:cNvPr id="4" name="Picture 3" descr="france-flag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33"/>
            <a:ext cx="1524000" cy="1461126"/>
          </a:xfrm>
          <a:prstGeom prst="rect">
            <a:avLst/>
          </a:prstGeom>
        </p:spPr>
      </p:pic>
      <p:pic>
        <p:nvPicPr>
          <p:cNvPr id="5" name="Picture 4" descr="united-kingdom-flag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754"/>
            <a:ext cx="2285104" cy="1462040"/>
          </a:xfrm>
          <a:prstGeom prst="rect">
            <a:avLst/>
          </a:prstGeom>
        </p:spPr>
      </p:pic>
      <p:pic>
        <p:nvPicPr>
          <p:cNvPr id="6" name="Picture 5" descr="netherlands-flag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794"/>
            <a:ext cx="2285104" cy="1460544"/>
          </a:xfrm>
          <a:prstGeom prst="rect">
            <a:avLst/>
          </a:prstGeom>
        </p:spPr>
      </p:pic>
      <p:pic>
        <p:nvPicPr>
          <p:cNvPr id="7" name="Picture 6" descr="sweden-flag.gi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338"/>
            <a:ext cx="1139975" cy="1077662"/>
          </a:xfrm>
          <a:prstGeom prst="rect">
            <a:avLst/>
          </a:prstGeom>
        </p:spPr>
      </p:pic>
      <p:pic>
        <p:nvPicPr>
          <p:cNvPr id="8" name="Picture 7" descr="150px-Fleur_de_lys_(or)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46533"/>
            <a:ext cx="743648" cy="1411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86657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884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61632" y="1711117"/>
            <a:ext cx="164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Fleur de </a:t>
            </a:r>
            <a:r>
              <a:rPr lang="en-US" b="1" dirty="0" err="1"/>
              <a:t>lys</a:t>
            </a:r>
            <a:endParaRPr lang="en-US" b="1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839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Great Britain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388393"/>
            <a:ext cx="22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Netherlands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488668"/>
            <a:ext cx="11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Sweden</a:t>
            </a:r>
            <a:endParaRPr lang="en-US" b="1" dirty="0"/>
          </a:p>
        </p:txBody>
      </p:sp>
      <p:pic>
        <p:nvPicPr>
          <p:cNvPr id="2" name="Picture 1" descr="imag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75" y="5780338"/>
            <a:ext cx="1136816" cy="1077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1624091" y="6157586"/>
            <a:ext cx="1077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Czar Russia</a:t>
            </a:r>
            <a:endParaRPr lang="en-US" sz="1500" b="1" dirty="0"/>
          </a:p>
        </p:txBody>
      </p:sp>
      <p:sp>
        <p:nvSpPr>
          <p:cNvPr id="17" name="object 3"/>
          <p:cNvSpPr txBox="1"/>
          <p:nvPr/>
        </p:nvSpPr>
        <p:spPr>
          <a:xfrm>
            <a:off x="2276791" y="25590"/>
            <a:ext cx="686720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051050" algn="l"/>
                <a:tab pos="4319905" algn="l"/>
                <a:tab pos="4933315" algn="l"/>
                <a:tab pos="6474460" algn="l"/>
              </a:tabLst>
            </a:pP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Spanish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Colonies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in</a:t>
            </a:r>
            <a:r>
              <a:rPr lang="en-US"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North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America</a:t>
            </a:r>
            <a:endParaRPr sz="3600" b="1" kern="1200" dirty="0">
              <a:solidFill>
                <a:srgbClr val="000090"/>
              </a:solidFill>
              <a:latin typeface="+mj-lt"/>
              <a:cs typeface="Times New Roman"/>
            </a:endParaRPr>
          </a:p>
        </p:txBody>
      </p:sp>
      <p:sp>
        <p:nvSpPr>
          <p:cNvPr id="18" name="object 6"/>
          <p:cNvSpPr/>
          <p:nvPr/>
        </p:nvSpPr>
        <p:spPr>
          <a:xfrm>
            <a:off x="2267646" y="625725"/>
            <a:ext cx="6876353" cy="62322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421984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in-flag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85104" cy="1455988"/>
          </a:xfrm>
          <a:prstGeom prst="rect">
            <a:avLst/>
          </a:prstGeom>
        </p:spPr>
      </p:pic>
      <p:pic>
        <p:nvPicPr>
          <p:cNvPr id="4" name="Picture 3" descr="france-flag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33"/>
            <a:ext cx="1524000" cy="1461126"/>
          </a:xfrm>
          <a:prstGeom prst="rect">
            <a:avLst/>
          </a:prstGeom>
        </p:spPr>
      </p:pic>
      <p:pic>
        <p:nvPicPr>
          <p:cNvPr id="5" name="Picture 4" descr="united-kingdom-flag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754"/>
            <a:ext cx="2285104" cy="1462040"/>
          </a:xfrm>
          <a:prstGeom prst="rect">
            <a:avLst/>
          </a:prstGeom>
        </p:spPr>
      </p:pic>
      <p:pic>
        <p:nvPicPr>
          <p:cNvPr id="6" name="Picture 5" descr="netherlands-flag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794"/>
            <a:ext cx="2285104" cy="1460544"/>
          </a:xfrm>
          <a:prstGeom prst="rect">
            <a:avLst/>
          </a:prstGeom>
        </p:spPr>
      </p:pic>
      <p:pic>
        <p:nvPicPr>
          <p:cNvPr id="7" name="Picture 6" descr="sweden-flag.gi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338"/>
            <a:ext cx="1139975" cy="1077662"/>
          </a:xfrm>
          <a:prstGeom prst="rect">
            <a:avLst/>
          </a:prstGeom>
        </p:spPr>
      </p:pic>
      <p:pic>
        <p:nvPicPr>
          <p:cNvPr id="8" name="Picture 7" descr="150px-Fleur_de_lys_(or)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46533"/>
            <a:ext cx="743648" cy="1411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86657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884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61632" y="1711117"/>
            <a:ext cx="164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Fleur de </a:t>
            </a:r>
            <a:r>
              <a:rPr lang="en-US" b="1" dirty="0" err="1"/>
              <a:t>lys</a:t>
            </a:r>
            <a:endParaRPr lang="en-US" b="1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839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Great Britain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388393"/>
            <a:ext cx="22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Netherlands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488668"/>
            <a:ext cx="11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Sweden</a:t>
            </a:r>
            <a:endParaRPr lang="en-US" b="1" dirty="0"/>
          </a:p>
        </p:txBody>
      </p:sp>
      <p:pic>
        <p:nvPicPr>
          <p:cNvPr id="2" name="Picture 1" descr="imag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75" y="5780338"/>
            <a:ext cx="1136816" cy="1077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1624091" y="6157586"/>
            <a:ext cx="1077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Czar Russia</a:t>
            </a:r>
            <a:endParaRPr lang="en-US" sz="1500" b="1" dirty="0"/>
          </a:p>
        </p:txBody>
      </p:sp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2267647" y="906521"/>
            <a:ext cx="6876354" cy="595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3600" b="1" u="sng" dirty="0">
                <a:solidFill>
                  <a:srgbClr val="008000"/>
                </a:solidFill>
              </a:rPr>
              <a:t>Motivations</a:t>
            </a:r>
            <a:r>
              <a:rPr lang="en-US" sz="3600" dirty="0"/>
              <a:t>: </a:t>
            </a:r>
          </a:p>
          <a:p>
            <a:pPr lvl="1">
              <a:lnSpc>
                <a:spcPct val="95000"/>
              </a:lnSpc>
            </a:pPr>
            <a:r>
              <a:rPr lang="en-US" sz="3600" dirty="0"/>
              <a:t>After Columbus, Spain dominated Central &amp; South America &amp; the SE &amp; SW sections of North America</a:t>
            </a:r>
          </a:p>
          <a:p>
            <a:pPr lvl="1">
              <a:lnSpc>
                <a:spcPct val="95000"/>
              </a:lnSpc>
            </a:pPr>
            <a:r>
              <a:rPr lang="en-US" sz="3600" dirty="0"/>
              <a:t>Spanish </a:t>
            </a:r>
            <a:r>
              <a:rPr lang="en-US" sz="3600" i="1" dirty="0"/>
              <a:t>conquistadors</a:t>
            </a:r>
            <a:r>
              <a:rPr lang="en-US" sz="3600" b="1" dirty="0">
                <a:solidFill>
                  <a:schemeClr val="hlink"/>
                </a:solidFill>
              </a:rPr>
              <a:t> </a:t>
            </a:r>
            <a:r>
              <a:rPr lang="en-US" sz="3600" dirty="0"/>
              <a:t>explored in search of gold &amp; silver</a:t>
            </a:r>
          </a:p>
          <a:p>
            <a:pPr lvl="1">
              <a:lnSpc>
                <a:spcPct val="95000"/>
              </a:lnSpc>
            </a:pPr>
            <a:r>
              <a:rPr lang="en-US" sz="3600" i="1" u="sng" dirty="0"/>
              <a:t>Missionaries</a:t>
            </a:r>
            <a:r>
              <a:rPr lang="en-US" sz="3600" dirty="0"/>
              <a:t> converted Native Americans to </a:t>
            </a:r>
            <a:r>
              <a:rPr lang="en-US" sz="3600" b="1" dirty="0">
                <a:solidFill>
                  <a:srgbClr val="FF0000"/>
                </a:solidFill>
              </a:rPr>
              <a:t>Catholicism</a:t>
            </a:r>
            <a:r>
              <a:rPr lang="en-US" sz="3600" b="1" dirty="0">
                <a:solidFill>
                  <a:schemeClr val="hlink"/>
                </a:solidFill>
              </a:rPr>
              <a:t> 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2172502" y="2625"/>
            <a:ext cx="6971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051050" algn="l"/>
                <a:tab pos="4319905" algn="l"/>
                <a:tab pos="4933315" algn="l"/>
                <a:tab pos="6474460" algn="l"/>
              </a:tabLst>
            </a:pPr>
            <a:r>
              <a:rPr lang="en-US" sz="3600" b="1" spc="-25" dirty="0">
                <a:solidFill>
                  <a:srgbClr val="000090"/>
                </a:solidFill>
                <a:latin typeface="+mj-lt"/>
                <a:cs typeface="Times New Roman"/>
              </a:rPr>
              <a:t>Spanish Colonies </a:t>
            </a:r>
            <a:r>
              <a:rPr lang="en-US" sz="3600" b="1" spc="-20" dirty="0">
                <a:solidFill>
                  <a:srgbClr val="000090"/>
                </a:solidFill>
                <a:latin typeface="+mj-lt"/>
                <a:cs typeface="Times New Roman"/>
              </a:rPr>
              <a:t>in </a:t>
            </a:r>
            <a:r>
              <a:rPr lang="en-US" sz="3600" b="1" spc="-25" dirty="0">
                <a:solidFill>
                  <a:srgbClr val="000090"/>
                </a:solidFill>
                <a:latin typeface="+mj-lt"/>
                <a:cs typeface="Times New Roman"/>
              </a:rPr>
              <a:t>North America</a:t>
            </a:r>
            <a:endParaRPr lang="en-US" sz="3600" b="1" dirty="0">
              <a:solidFill>
                <a:srgbClr val="000090"/>
              </a:solidFill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5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676"/>
            <a:ext cx="9189195" cy="681932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over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8464" r="10587"/>
          <a:stretch>
            <a:fillRect/>
          </a:stretch>
        </p:blipFill>
        <p:spPr bwMode="auto">
          <a:xfrm>
            <a:off x="-1" y="38676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317339" y="38676"/>
            <a:ext cx="6324600" cy="1524000"/>
          </a:xfrm>
          <a:prstGeom prst="wedgeRectCallout">
            <a:avLst>
              <a:gd name="adj1" fmla="val -29643"/>
              <a:gd name="adj2" fmla="val 256931"/>
            </a:avLst>
          </a:prstGeom>
          <a:solidFill>
            <a:srgbClr val="FF99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3300" kern="1200" dirty="0"/>
              <a:t>The Spanish government encouraged converting Native Americans &amp; establishing missions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3845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in-flag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85104" cy="1455988"/>
          </a:xfrm>
          <a:prstGeom prst="rect">
            <a:avLst/>
          </a:prstGeom>
        </p:spPr>
      </p:pic>
      <p:pic>
        <p:nvPicPr>
          <p:cNvPr id="4" name="Picture 3" descr="france-flag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33"/>
            <a:ext cx="1524000" cy="1461126"/>
          </a:xfrm>
          <a:prstGeom prst="rect">
            <a:avLst/>
          </a:prstGeom>
        </p:spPr>
      </p:pic>
      <p:pic>
        <p:nvPicPr>
          <p:cNvPr id="5" name="Picture 4" descr="united-kingdom-flag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754"/>
            <a:ext cx="2285104" cy="1462040"/>
          </a:xfrm>
          <a:prstGeom prst="rect">
            <a:avLst/>
          </a:prstGeom>
        </p:spPr>
      </p:pic>
      <p:pic>
        <p:nvPicPr>
          <p:cNvPr id="6" name="Picture 5" descr="netherlands-flag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794"/>
            <a:ext cx="2285104" cy="1460544"/>
          </a:xfrm>
          <a:prstGeom prst="rect">
            <a:avLst/>
          </a:prstGeom>
        </p:spPr>
      </p:pic>
      <p:pic>
        <p:nvPicPr>
          <p:cNvPr id="7" name="Picture 6" descr="sweden-flag.gi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338"/>
            <a:ext cx="1139975" cy="1077662"/>
          </a:xfrm>
          <a:prstGeom prst="rect">
            <a:avLst/>
          </a:prstGeom>
        </p:spPr>
      </p:pic>
      <p:pic>
        <p:nvPicPr>
          <p:cNvPr id="8" name="Picture 7" descr="150px-Fleur_de_lys_(or)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46533"/>
            <a:ext cx="743648" cy="1411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86657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884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61632" y="1711117"/>
            <a:ext cx="164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Fleur de </a:t>
            </a:r>
            <a:r>
              <a:rPr lang="en-US" b="1" dirty="0" err="1"/>
              <a:t>lys</a:t>
            </a:r>
            <a:endParaRPr lang="en-US" b="1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839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Great Britain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388393"/>
            <a:ext cx="22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Netherlands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488668"/>
            <a:ext cx="11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Sweden</a:t>
            </a:r>
            <a:endParaRPr lang="en-US" b="1" dirty="0"/>
          </a:p>
        </p:txBody>
      </p:sp>
      <p:pic>
        <p:nvPicPr>
          <p:cNvPr id="2" name="Picture 1" descr="imag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75" y="5780338"/>
            <a:ext cx="1136816" cy="1077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1624091" y="6157586"/>
            <a:ext cx="1077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Czar Russia</a:t>
            </a:r>
            <a:endParaRPr lang="en-US" sz="1500" b="1" dirty="0"/>
          </a:p>
        </p:txBody>
      </p:sp>
      <p:sp>
        <p:nvSpPr>
          <p:cNvPr id="17" name="Rectangle 16"/>
          <p:cNvSpPr/>
          <p:nvPr/>
        </p:nvSpPr>
        <p:spPr>
          <a:xfrm>
            <a:off x="2172502" y="2625"/>
            <a:ext cx="6971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051050" algn="l"/>
                <a:tab pos="4319905" algn="l"/>
                <a:tab pos="4933315" algn="l"/>
                <a:tab pos="6474460" algn="l"/>
              </a:tabLst>
            </a:pPr>
            <a:r>
              <a:rPr lang="en-US" sz="3600" b="1" spc="-25" dirty="0">
                <a:solidFill>
                  <a:srgbClr val="000090"/>
                </a:solidFill>
                <a:latin typeface="+mj-lt"/>
                <a:cs typeface="Times New Roman"/>
              </a:rPr>
              <a:t>Spanish Colonies </a:t>
            </a:r>
            <a:r>
              <a:rPr lang="en-US" sz="3600" b="1" spc="-20" dirty="0">
                <a:solidFill>
                  <a:srgbClr val="000090"/>
                </a:solidFill>
                <a:latin typeface="+mj-lt"/>
                <a:cs typeface="Times New Roman"/>
              </a:rPr>
              <a:t>in </a:t>
            </a:r>
            <a:r>
              <a:rPr lang="en-US" sz="3600" b="1" spc="-25" dirty="0">
                <a:solidFill>
                  <a:srgbClr val="000090"/>
                </a:solidFill>
                <a:latin typeface="+mj-lt"/>
                <a:cs typeface="Times New Roman"/>
              </a:rPr>
              <a:t>North America</a:t>
            </a:r>
            <a:endParaRPr lang="en-US" sz="3600" b="1" dirty="0">
              <a:solidFill>
                <a:srgbClr val="000090"/>
              </a:solidFill>
              <a:latin typeface="+mj-lt"/>
              <a:cs typeface="Times New Roman"/>
            </a:endParaRPr>
          </a:p>
        </p:txBody>
      </p:sp>
      <p:sp>
        <p:nvSpPr>
          <p:cNvPr id="19" name="Rectangle 18"/>
          <p:cNvSpPr>
            <a:spLocks noGrp="1" noChangeArrowheads="1"/>
          </p:cNvSpPr>
          <p:nvPr/>
        </p:nvSpPr>
        <p:spPr bwMode="auto">
          <a:xfrm>
            <a:off x="2267647" y="648956"/>
            <a:ext cx="6854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3400" b="1" dirty="0">
                <a:solidFill>
                  <a:srgbClr val="008000"/>
                </a:solidFill>
              </a:rPr>
              <a:t>Government</a:t>
            </a:r>
            <a:r>
              <a:rPr lang="en-US" sz="3400" dirty="0"/>
              <a:t>: Royal control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3400" dirty="0"/>
              <a:t>Spanish colonies were funded  &amp; controlled by the </a:t>
            </a:r>
            <a:r>
              <a:rPr lang="en-US" sz="3400" b="1" dirty="0">
                <a:solidFill>
                  <a:srgbClr val="FF0000"/>
                </a:solidFill>
              </a:rPr>
              <a:t>monarch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Clr>
                <a:srgbClr val="191919"/>
              </a:buClr>
            </a:pPr>
            <a:r>
              <a:rPr lang="en-US" sz="3400" dirty="0"/>
              <a:t>Viceroys</a:t>
            </a:r>
            <a:r>
              <a:rPr lang="en-US" sz="3400" b="1" dirty="0">
                <a:solidFill>
                  <a:schemeClr val="hlink"/>
                </a:solidFill>
              </a:rPr>
              <a:t> </a:t>
            </a:r>
            <a:r>
              <a:rPr lang="en-US" sz="3400" dirty="0"/>
              <a:t>were sent to the colonies to serve as governors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3400" b="1" dirty="0">
                <a:solidFill>
                  <a:srgbClr val="008000"/>
                </a:solidFill>
              </a:rPr>
              <a:t>Economy</a:t>
            </a:r>
            <a:r>
              <a:rPr lang="en-US" sz="3400" dirty="0"/>
              <a:t>: Desire for wealth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3400" dirty="0"/>
              <a:t>Used Native American &amp; African slave labor to mine </a:t>
            </a:r>
            <a:r>
              <a:rPr lang="en-US" sz="3400" b="1" dirty="0">
                <a:solidFill>
                  <a:srgbClr val="FF0000"/>
                </a:solidFill>
              </a:rPr>
              <a:t>gold</a:t>
            </a:r>
            <a:r>
              <a:rPr lang="en-US" sz="3400" dirty="0"/>
              <a:t> &amp; </a:t>
            </a:r>
            <a:r>
              <a:rPr lang="en-US" sz="3400" dirty="0">
                <a:solidFill>
                  <a:srgbClr val="000000"/>
                </a:solidFill>
              </a:rPr>
              <a:t>silver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3400" dirty="0"/>
              <a:t>Built </a:t>
            </a:r>
            <a:r>
              <a:rPr lang="en-US" sz="3400" i="1" dirty="0" err="1"/>
              <a:t>encomiendas</a:t>
            </a:r>
            <a:r>
              <a:rPr lang="en-US" sz="3400" dirty="0"/>
              <a:t> (plantations) to farm </a:t>
            </a:r>
            <a:r>
              <a:rPr lang="en-US" sz="3400" b="1" dirty="0">
                <a:solidFill>
                  <a:srgbClr val="FF0000"/>
                </a:solidFill>
              </a:rPr>
              <a:t>cash crops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5" name="Picture 14" descr="Sugar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97" y="5573059"/>
            <a:ext cx="1470645" cy="974348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20" name="Picture 19" descr="Tainos and Africans early inhabitants of Dominican Republi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88" y="5155118"/>
            <a:ext cx="1568194" cy="14509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in-flag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85104" cy="1455988"/>
          </a:xfrm>
          <a:prstGeom prst="rect">
            <a:avLst/>
          </a:prstGeom>
        </p:spPr>
      </p:pic>
      <p:pic>
        <p:nvPicPr>
          <p:cNvPr id="4" name="Picture 3" descr="france-flag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33"/>
            <a:ext cx="1524000" cy="1461126"/>
          </a:xfrm>
          <a:prstGeom prst="rect">
            <a:avLst/>
          </a:prstGeom>
        </p:spPr>
      </p:pic>
      <p:pic>
        <p:nvPicPr>
          <p:cNvPr id="5" name="Picture 4" descr="united-kingdom-flag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754"/>
            <a:ext cx="2285104" cy="1462040"/>
          </a:xfrm>
          <a:prstGeom prst="rect">
            <a:avLst/>
          </a:prstGeom>
        </p:spPr>
      </p:pic>
      <p:pic>
        <p:nvPicPr>
          <p:cNvPr id="6" name="Picture 5" descr="netherlands-flag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794"/>
            <a:ext cx="2285104" cy="1460544"/>
          </a:xfrm>
          <a:prstGeom prst="rect">
            <a:avLst/>
          </a:prstGeom>
        </p:spPr>
      </p:pic>
      <p:pic>
        <p:nvPicPr>
          <p:cNvPr id="7" name="Picture 6" descr="sweden-flag.gi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338"/>
            <a:ext cx="1139975" cy="1077662"/>
          </a:xfrm>
          <a:prstGeom prst="rect">
            <a:avLst/>
          </a:prstGeom>
        </p:spPr>
      </p:pic>
      <p:pic>
        <p:nvPicPr>
          <p:cNvPr id="8" name="Picture 7" descr="150px-Fleur_de_lys_(or)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46533"/>
            <a:ext cx="743648" cy="1411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86657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884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61632" y="1711117"/>
            <a:ext cx="164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Fleur de </a:t>
            </a:r>
            <a:r>
              <a:rPr lang="en-US" b="1" dirty="0" err="1"/>
              <a:t>lys</a:t>
            </a:r>
            <a:endParaRPr lang="en-US" b="1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839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Great Britain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388393"/>
            <a:ext cx="22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Netherlands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488668"/>
            <a:ext cx="11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Sweden</a:t>
            </a:r>
            <a:endParaRPr lang="en-US" b="1" dirty="0"/>
          </a:p>
        </p:txBody>
      </p:sp>
      <p:pic>
        <p:nvPicPr>
          <p:cNvPr id="2" name="Picture 1" descr="imag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75" y="5780338"/>
            <a:ext cx="1136816" cy="1077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1624091" y="6157586"/>
            <a:ext cx="1077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Czar Russia</a:t>
            </a:r>
            <a:endParaRPr lang="en-US" sz="1500" b="1" dirty="0"/>
          </a:p>
        </p:txBody>
      </p:sp>
      <p:sp>
        <p:nvSpPr>
          <p:cNvPr id="17" name="object 3"/>
          <p:cNvSpPr txBox="1"/>
          <p:nvPr/>
        </p:nvSpPr>
        <p:spPr>
          <a:xfrm>
            <a:off x="2276791" y="25590"/>
            <a:ext cx="686720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051050" algn="l"/>
                <a:tab pos="4319905" algn="l"/>
                <a:tab pos="4933315" algn="l"/>
                <a:tab pos="6474460" algn="l"/>
              </a:tabLst>
            </a:pP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French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Colonies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in</a:t>
            </a:r>
            <a:r>
              <a:rPr lang="en-US"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North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America</a:t>
            </a:r>
            <a:endParaRPr sz="3600" b="1" kern="1200" dirty="0">
              <a:solidFill>
                <a:srgbClr val="000090"/>
              </a:solidFill>
              <a:latin typeface="+mj-lt"/>
              <a:cs typeface="Times New Roman"/>
            </a:endParaRPr>
          </a:p>
        </p:txBody>
      </p:sp>
      <p:pic>
        <p:nvPicPr>
          <p:cNvPr id="18" name="Picture 17" descr="2178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0" b="3751"/>
          <a:stretch>
            <a:fillRect/>
          </a:stretch>
        </p:blipFill>
        <p:spPr bwMode="auto">
          <a:xfrm>
            <a:off x="2324504" y="579588"/>
            <a:ext cx="6819496" cy="627841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0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in-flag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85104" cy="1455988"/>
          </a:xfrm>
          <a:prstGeom prst="rect">
            <a:avLst/>
          </a:prstGeom>
        </p:spPr>
      </p:pic>
      <p:pic>
        <p:nvPicPr>
          <p:cNvPr id="4" name="Picture 3" descr="france-flag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33"/>
            <a:ext cx="1524000" cy="1461126"/>
          </a:xfrm>
          <a:prstGeom prst="rect">
            <a:avLst/>
          </a:prstGeom>
        </p:spPr>
      </p:pic>
      <p:pic>
        <p:nvPicPr>
          <p:cNvPr id="5" name="Picture 4" descr="united-kingdom-flag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754"/>
            <a:ext cx="2285104" cy="1462040"/>
          </a:xfrm>
          <a:prstGeom prst="rect">
            <a:avLst/>
          </a:prstGeom>
        </p:spPr>
      </p:pic>
      <p:pic>
        <p:nvPicPr>
          <p:cNvPr id="6" name="Picture 5" descr="netherlands-flag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794"/>
            <a:ext cx="2285104" cy="1460544"/>
          </a:xfrm>
          <a:prstGeom prst="rect">
            <a:avLst/>
          </a:prstGeom>
        </p:spPr>
      </p:pic>
      <p:pic>
        <p:nvPicPr>
          <p:cNvPr id="7" name="Picture 6" descr="sweden-flag.gi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338"/>
            <a:ext cx="1139975" cy="1077662"/>
          </a:xfrm>
          <a:prstGeom prst="rect">
            <a:avLst/>
          </a:prstGeom>
        </p:spPr>
      </p:pic>
      <p:pic>
        <p:nvPicPr>
          <p:cNvPr id="8" name="Picture 7" descr="150px-Fleur_de_lys_(or)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46533"/>
            <a:ext cx="743648" cy="1411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86657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884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61632" y="1711117"/>
            <a:ext cx="164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Fleur de </a:t>
            </a:r>
            <a:r>
              <a:rPr lang="en-US" b="1" dirty="0" err="1"/>
              <a:t>lys</a:t>
            </a:r>
            <a:endParaRPr lang="en-US" b="1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839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Great Britain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388393"/>
            <a:ext cx="22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Netherlands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488668"/>
            <a:ext cx="11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Sweden</a:t>
            </a:r>
            <a:endParaRPr lang="en-US" b="1" dirty="0"/>
          </a:p>
        </p:txBody>
      </p:sp>
      <p:pic>
        <p:nvPicPr>
          <p:cNvPr id="2" name="Picture 1" descr="imag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75" y="5780338"/>
            <a:ext cx="1136816" cy="1077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1624091" y="6157586"/>
            <a:ext cx="1077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Czar Russia</a:t>
            </a:r>
            <a:endParaRPr lang="en-US" sz="1500" b="1" dirty="0"/>
          </a:p>
        </p:txBody>
      </p:sp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2267647" y="593590"/>
            <a:ext cx="687635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3200" b="1" u="sng" dirty="0">
                <a:solidFill>
                  <a:srgbClr val="008000"/>
                </a:solidFill>
              </a:rPr>
              <a:t>Motivations</a:t>
            </a:r>
            <a:r>
              <a:rPr lang="en-US" sz="3200" dirty="0"/>
              <a:t>: </a:t>
            </a:r>
          </a:p>
          <a:p>
            <a:pPr lvl="1">
              <a:lnSpc>
                <a:spcPct val="95000"/>
              </a:lnSpc>
            </a:pPr>
            <a:r>
              <a:rPr lang="en-US" sz="3200" dirty="0"/>
              <a:t>After Champlain</a:t>
            </a:r>
            <a:r>
              <a:rPr lang="ja-JP" altLang="en-US" sz="3200" dirty="0">
                <a:latin typeface="Arial"/>
              </a:rPr>
              <a:t>’</a:t>
            </a:r>
            <a:r>
              <a:rPr lang="en-US" sz="3200" dirty="0"/>
              <a:t>s attempt to </a:t>
            </a:r>
            <a:br>
              <a:rPr lang="en-US" sz="3200" dirty="0"/>
            </a:br>
            <a:r>
              <a:rPr lang="en-US" sz="3200" dirty="0"/>
              <a:t>find a NW passage through Canada, he founded </a:t>
            </a:r>
            <a:r>
              <a:rPr lang="fr-FR" sz="3200" dirty="0" smtClean="0"/>
              <a:t>Québec</a:t>
            </a:r>
          </a:p>
          <a:p>
            <a:pPr lvl="1">
              <a:lnSpc>
                <a:spcPct val="95000"/>
              </a:lnSpc>
            </a:pPr>
            <a:r>
              <a:rPr lang="en-US" sz="3200" dirty="0" smtClean="0"/>
              <a:t>The </a:t>
            </a:r>
            <a:r>
              <a:rPr lang="ja-JP" altLang="en-US" sz="3200" dirty="0">
                <a:latin typeface="Arial"/>
              </a:rPr>
              <a:t>“</a:t>
            </a:r>
            <a:r>
              <a:rPr lang="en-US" sz="3200" b="1" dirty="0">
                <a:solidFill>
                  <a:srgbClr val="FF0000"/>
                </a:solidFill>
              </a:rPr>
              <a:t>French crescent</a:t>
            </a:r>
            <a:r>
              <a:rPr lang="ja-JP" altLang="en-US" sz="3200" dirty="0">
                <a:latin typeface="Arial"/>
              </a:rPr>
              <a:t>”</a:t>
            </a:r>
            <a:r>
              <a:rPr lang="en-US" sz="3200" dirty="0"/>
              <a:t> included Canada, the Mississippi River, &amp; New Orleans </a:t>
            </a:r>
          </a:p>
          <a:p>
            <a:pPr lvl="1">
              <a:lnSpc>
                <a:spcPct val="95000"/>
              </a:lnSpc>
              <a:buClr>
                <a:srgbClr val="191919"/>
              </a:buClr>
            </a:pPr>
            <a:r>
              <a:rPr lang="en-US" sz="3200" b="1" i="1" dirty="0">
                <a:solidFill>
                  <a:srgbClr val="FF0000"/>
                </a:solidFill>
              </a:rPr>
              <a:t>Missionaries</a:t>
            </a:r>
            <a:r>
              <a:rPr lang="en-US" sz="3200" b="1" dirty="0">
                <a:solidFill>
                  <a:schemeClr val="hlink"/>
                </a:solidFill>
              </a:rPr>
              <a:t> </a:t>
            </a:r>
            <a:r>
              <a:rPr lang="en-US" sz="3200" dirty="0"/>
              <a:t>converted Native Americans to Catholicism </a:t>
            </a:r>
          </a:p>
        </p:txBody>
      </p:sp>
      <p:sp>
        <p:nvSpPr>
          <p:cNvPr id="18" name="object 3"/>
          <p:cNvSpPr txBox="1"/>
          <p:nvPr/>
        </p:nvSpPr>
        <p:spPr>
          <a:xfrm>
            <a:off x="2276791" y="25590"/>
            <a:ext cx="686720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051050" algn="l"/>
                <a:tab pos="4319905" algn="l"/>
                <a:tab pos="4933315" algn="l"/>
                <a:tab pos="6474460" algn="l"/>
              </a:tabLst>
            </a:pP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French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Colonies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in</a:t>
            </a:r>
            <a:r>
              <a:rPr lang="en-US"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North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America</a:t>
            </a:r>
            <a:endParaRPr sz="3600" b="1" kern="1200" dirty="0">
              <a:solidFill>
                <a:srgbClr val="000090"/>
              </a:solidFill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90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209" r="10587" b="34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0" y="0"/>
            <a:ext cx="4572000" cy="2590800"/>
          </a:xfrm>
          <a:prstGeom prst="wedgeRectCallout">
            <a:avLst>
              <a:gd name="adj1" fmla="val 104803"/>
              <a:gd name="adj2" fmla="val 9965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3600" kern="1200" dirty="0"/>
              <a:t>Like Spain, the French </a:t>
            </a:r>
            <a:r>
              <a:rPr lang="en-US" sz="3600" kern="1200" dirty="0" smtClean="0"/>
              <a:t>gov’t </a:t>
            </a:r>
            <a:r>
              <a:rPr lang="en-US" sz="3600" kern="1200" dirty="0"/>
              <a:t>encouraged converting Native Americans &amp; establishing missions</a:t>
            </a:r>
          </a:p>
        </p:txBody>
      </p:sp>
    </p:spTree>
    <p:extLst>
      <p:ext uri="{BB962C8B-B14F-4D97-AF65-F5344CB8AC3E}">
        <p14:creationId xmlns:p14="http://schemas.microsoft.com/office/powerpoint/2010/main" val="12131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in-flag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85104" cy="1455988"/>
          </a:xfrm>
          <a:prstGeom prst="rect">
            <a:avLst/>
          </a:prstGeom>
        </p:spPr>
      </p:pic>
      <p:pic>
        <p:nvPicPr>
          <p:cNvPr id="4" name="Picture 3" descr="france-flag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33"/>
            <a:ext cx="1524000" cy="1461126"/>
          </a:xfrm>
          <a:prstGeom prst="rect">
            <a:avLst/>
          </a:prstGeom>
        </p:spPr>
      </p:pic>
      <p:pic>
        <p:nvPicPr>
          <p:cNvPr id="5" name="Picture 4" descr="united-kingdom-flag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754"/>
            <a:ext cx="2285104" cy="1462040"/>
          </a:xfrm>
          <a:prstGeom prst="rect">
            <a:avLst/>
          </a:prstGeom>
        </p:spPr>
      </p:pic>
      <p:pic>
        <p:nvPicPr>
          <p:cNvPr id="6" name="Picture 5" descr="netherlands-flag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794"/>
            <a:ext cx="2285104" cy="1460544"/>
          </a:xfrm>
          <a:prstGeom prst="rect">
            <a:avLst/>
          </a:prstGeom>
        </p:spPr>
      </p:pic>
      <p:pic>
        <p:nvPicPr>
          <p:cNvPr id="7" name="Picture 6" descr="sweden-flag.gi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338"/>
            <a:ext cx="1139975" cy="1077662"/>
          </a:xfrm>
          <a:prstGeom prst="rect">
            <a:avLst/>
          </a:prstGeom>
        </p:spPr>
      </p:pic>
      <p:pic>
        <p:nvPicPr>
          <p:cNvPr id="8" name="Picture 7" descr="150px-Fleur_de_lys_(or)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46533"/>
            <a:ext cx="743648" cy="1411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86657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884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61632" y="1711117"/>
            <a:ext cx="164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Fleur de </a:t>
            </a:r>
            <a:r>
              <a:rPr lang="en-US" b="1" dirty="0" err="1"/>
              <a:t>lys</a:t>
            </a:r>
            <a:endParaRPr lang="en-US" b="1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839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Great Britain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388393"/>
            <a:ext cx="22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Netherlands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488668"/>
            <a:ext cx="11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Sweden</a:t>
            </a:r>
            <a:endParaRPr lang="en-US" b="1" dirty="0"/>
          </a:p>
        </p:txBody>
      </p:sp>
      <p:pic>
        <p:nvPicPr>
          <p:cNvPr id="2" name="Picture 1" descr="imag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75" y="5780338"/>
            <a:ext cx="1136816" cy="1077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1624091" y="6157586"/>
            <a:ext cx="1077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Czar Russia</a:t>
            </a:r>
            <a:endParaRPr lang="en-US" sz="1500" b="1" dirty="0"/>
          </a:p>
        </p:txBody>
      </p:sp>
      <p:sp>
        <p:nvSpPr>
          <p:cNvPr id="18" name="object 3"/>
          <p:cNvSpPr txBox="1"/>
          <p:nvPr/>
        </p:nvSpPr>
        <p:spPr>
          <a:xfrm>
            <a:off x="2276791" y="25590"/>
            <a:ext cx="686720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051050" algn="l"/>
                <a:tab pos="4319905" algn="l"/>
                <a:tab pos="4933315" algn="l"/>
                <a:tab pos="6474460" algn="l"/>
              </a:tabLst>
            </a:pP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French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Colonies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in</a:t>
            </a:r>
            <a:r>
              <a:rPr lang="en-US"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North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America</a:t>
            </a:r>
            <a:endParaRPr sz="3600" b="1" kern="1200" dirty="0">
              <a:solidFill>
                <a:srgbClr val="000090"/>
              </a:solidFill>
              <a:latin typeface="+mj-lt"/>
              <a:cs typeface="Times New Roman"/>
            </a:endParaRPr>
          </a:p>
        </p:txBody>
      </p:sp>
      <p:sp>
        <p:nvSpPr>
          <p:cNvPr id="19" name="Rectangle 18"/>
          <p:cNvSpPr>
            <a:spLocks noGrp="1" noChangeArrowheads="1"/>
          </p:cNvSpPr>
          <p:nvPr/>
        </p:nvSpPr>
        <p:spPr bwMode="auto">
          <a:xfrm>
            <a:off x="2267647" y="579588"/>
            <a:ext cx="687635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3200" b="1" dirty="0">
                <a:solidFill>
                  <a:srgbClr val="008000"/>
                </a:solidFill>
              </a:rPr>
              <a:t>Government</a:t>
            </a:r>
            <a:r>
              <a:rPr lang="en-US" sz="3200" dirty="0"/>
              <a:t>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3200" dirty="0"/>
              <a:t>The French colonies were strictly controlled by </a:t>
            </a:r>
            <a:r>
              <a:rPr lang="en-US" sz="3200" b="1" dirty="0">
                <a:solidFill>
                  <a:srgbClr val="FF0000"/>
                </a:solidFill>
              </a:rPr>
              <a:t>royal governors</a:t>
            </a:r>
            <a:endParaRPr lang="en-US" sz="3200" u="sng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3200" b="1" dirty="0">
                <a:solidFill>
                  <a:srgbClr val="008000"/>
                </a:solidFill>
              </a:rPr>
              <a:t>Economy</a:t>
            </a:r>
            <a:r>
              <a:rPr lang="en-US" sz="3200" dirty="0"/>
              <a:t>: Desire for </a:t>
            </a:r>
            <a:r>
              <a:rPr lang="en-US" sz="3200" b="1" dirty="0">
                <a:solidFill>
                  <a:srgbClr val="FF0000"/>
                </a:solidFill>
              </a:rPr>
              <a:t>fur trade</a:t>
            </a:r>
            <a:r>
              <a:rPr lang="en-US" sz="3200" dirty="0"/>
              <a:t>;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3200" dirty="0"/>
              <a:t>Most French colonists profited from the fur trade, small-scale farming, or lumbering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3200" b="1" dirty="0">
                <a:solidFill>
                  <a:srgbClr val="008000"/>
                </a:solidFill>
              </a:rPr>
              <a:t>Society</a:t>
            </a:r>
            <a:r>
              <a:rPr lang="en-US" sz="3200" dirty="0"/>
              <a:t>: Because the French needed furs, they were the most </a:t>
            </a:r>
            <a:r>
              <a:rPr lang="en-US" sz="3200" b="1" dirty="0">
                <a:solidFill>
                  <a:srgbClr val="FF0000"/>
                </a:solidFill>
              </a:rPr>
              <a:t>friendly</a:t>
            </a:r>
            <a:r>
              <a:rPr lang="en-US" sz="3200" dirty="0"/>
              <a:t> with the local Native Americans</a:t>
            </a:r>
          </a:p>
        </p:txBody>
      </p:sp>
      <p:pic>
        <p:nvPicPr>
          <p:cNvPr id="21" name="Picture 20" descr="image?id=91554&amp;rendTypeId=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30" y="4710548"/>
            <a:ext cx="1476023" cy="2056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lmon1.jpg"/>
          <p:cNvPicPr>
            <a:picLocks noChangeAspect="1"/>
          </p:cNvPicPr>
          <p:nvPr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r="2543"/>
          <a:stretch/>
        </p:blipFill>
        <p:spPr>
          <a:xfrm>
            <a:off x="1203739" y="0"/>
            <a:ext cx="7940261" cy="6858000"/>
          </a:xfrm>
          <a:prstGeom prst="rect">
            <a:avLst/>
          </a:prstGeom>
        </p:spPr>
      </p:pic>
      <p:pic>
        <p:nvPicPr>
          <p:cNvPr id="5" name="Picture 4" descr="Fire-Woman Native American Mix...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71" cy="1716831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6" name="Picture 5" descr="indians-outside-taos-pueblo-gerald-cassidy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831"/>
            <a:ext cx="1232760" cy="1714599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7" name="Picture 6" descr="noblesavage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1430"/>
            <a:ext cx="1232760" cy="1713988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9" name="Picture 8" descr="517px-Benjamin_west_Death_wolfe_noble_savage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1567"/>
            <a:ext cx="1229410" cy="1736433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232760" y="0"/>
            <a:ext cx="79112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3600" dirty="0" smtClean="0">
                <a:latin typeface="Arial"/>
                <a:cs typeface="Arial"/>
              </a:rPr>
              <a:t>Review for Context:</a:t>
            </a:r>
          </a:p>
          <a:p>
            <a:pPr marL="457200" indent="-457200">
              <a:buFont typeface="Wingdings" charset="2"/>
              <a:buChar char="q"/>
            </a:pPr>
            <a:endParaRPr lang="en-US" sz="3600" dirty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q"/>
            </a:pPr>
            <a:endParaRPr lang="en-US" sz="3600" dirty="0" smtClean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q"/>
            </a:pPr>
            <a:r>
              <a:rPr lang="en-US" sz="2400" dirty="0" err="1" smtClean="0">
                <a:latin typeface="Arial"/>
                <a:cs typeface="Arial"/>
              </a:rPr>
              <a:t>Renn</a:t>
            </a:r>
            <a:r>
              <a:rPr lang="en-US" sz="2400" dirty="0" smtClean="0">
                <a:latin typeface="Arial"/>
                <a:cs typeface="Arial"/>
              </a:rPr>
              <a:t>/Reformation/Exploration</a:t>
            </a:r>
          </a:p>
          <a:p>
            <a:pPr marL="1828800" lvl="3" indent="-457200">
              <a:buFont typeface="Wingdings" charset="2"/>
              <a:buChar char="q"/>
            </a:pPr>
            <a:r>
              <a:rPr lang="en-US" sz="2400" dirty="0" smtClean="0">
                <a:latin typeface="Arial"/>
                <a:cs typeface="Arial"/>
              </a:rPr>
              <a:t>CHANGE!</a:t>
            </a:r>
          </a:p>
          <a:p>
            <a:pPr lvl="3"/>
            <a:endParaRPr lang="en-US" sz="2400" dirty="0" smtClean="0">
              <a:latin typeface="Arial"/>
              <a:cs typeface="Arial"/>
            </a:endParaRPr>
          </a:p>
          <a:p>
            <a:pPr marL="1828800" lvl="3" indent="-457200">
              <a:buFont typeface="Wingdings" charset="2"/>
              <a:buChar char="q"/>
            </a:pPr>
            <a:r>
              <a:rPr lang="en-US" sz="2400" dirty="0" smtClean="0">
                <a:latin typeface="Arial"/>
                <a:cs typeface="Arial"/>
              </a:rPr>
              <a:t>People started questioning tradition</a:t>
            </a:r>
          </a:p>
          <a:p>
            <a:pPr lvl="3"/>
            <a:endParaRPr lang="en-US" sz="2400" dirty="0" smtClean="0">
              <a:latin typeface="Arial"/>
              <a:cs typeface="Arial"/>
            </a:endParaRPr>
          </a:p>
          <a:p>
            <a:pPr marL="1828800" lvl="3" indent="-457200">
              <a:buFont typeface="Wingdings" charset="2"/>
              <a:buChar char="q"/>
            </a:pPr>
            <a:r>
              <a:rPr lang="en-US" sz="2400" dirty="0" smtClean="0">
                <a:latin typeface="Arial"/>
                <a:cs typeface="Arial"/>
              </a:rPr>
              <a:t>Causes of Exploration?</a:t>
            </a:r>
          </a:p>
          <a:p>
            <a:pPr marL="1828800" lvl="3" indent="-457200">
              <a:buFont typeface="Wingdings" charset="2"/>
              <a:buChar char="q"/>
            </a:pPr>
            <a:endParaRPr lang="en-US" sz="2400" dirty="0" smtClean="0">
              <a:latin typeface="Arial"/>
              <a:cs typeface="Arial"/>
            </a:endParaRPr>
          </a:p>
          <a:p>
            <a:pPr marL="1828800" lvl="3" indent="-457200">
              <a:buFont typeface="Wingdings" charset="2"/>
              <a:buChar char="q"/>
            </a:pPr>
            <a:r>
              <a:rPr lang="en-US" sz="2400" dirty="0" smtClean="0">
                <a:latin typeface="Arial"/>
                <a:cs typeface="Arial"/>
              </a:rPr>
              <a:t>European Explorers discovered the New World</a:t>
            </a:r>
          </a:p>
          <a:p>
            <a:pPr lvl="3"/>
            <a:endParaRPr lang="en-US" sz="2400" dirty="0" smtClean="0">
              <a:latin typeface="Arial"/>
              <a:cs typeface="Arial"/>
            </a:endParaRPr>
          </a:p>
          <a:p>
            <a:pPr marL="1828800" lvl="3" indent="-457200">
              <a:buFont typeface="Wingdings" charset="2"/>
              <a:buChar char="q"/>
            </a:pPr>
            <a:r>
              <a:rPr lang="en-US" sz="2400" dirty="0" smtClean="0">
                <a:latin typeface="Arial"/>
                <a:cs typeface="Arial"/>
              </a:rPr>
              <a:t>Columbian Exchange</a:t>
            </a:r>
          </a:p>
          <a:p>
            <a:pPr marL="1828800" lvl="3" indent="-457200">
              <a:buFont typeface="Wingdings" charset="2"/>
              <a:buChar char="q"/>
            </a:pPr>
            <a:endParaRPr lang="en-US" sz="2400" dirty="0" smtClean="0">
              <a:latin typeface="Arial"/>
              <a:cs typeface="Arial"/>
            </a:endParaRPr>
          </a:p>
          <a:p>
            <a:pPr marL="1828800" lvl="3" indent="-457200">
              <a:buFont typeface="Wingdings" charset="2"/>
              <a:buChar char="q"/>
            </a:pPr>
            <a:r>
              <a:rPr lang="en-US" sz="2400" dirty="0" smtClean="0">
                <a:latin typeface="Arial"/>
                <a:cs typeface="Arial"/>
              </a:rPr>
              <a:t>Mercantilism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2515" y="1378297"/>
            <a:ext cx="2254382" cy="184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in-flag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85104" cy="1455988"/>
          </a:xfrm>
          <a:prstGeom prst="rect">
            <a:avLst/>
          </a:prstGeom>
        </p:spPr>
      </p:pic>
      <p:pic>
        <p:nvPicPr>
          <p:cNvPr id="4" name="Picture 3" descr="france-flag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33"/>
            <a:ext cx="1524000" cy="1461126"/>
          </a:xfrm>
          <a:prstGeom prst="rect">
            <a:avLst/>
          </a:prstGeom>
        </p:spPr>
      </p:pic>
      <p:pic>
        <p:nvPicPr>
          <p:cNvPr id="5" name="Picture 4" descr="united-kingdom-flag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754"/>
            <a:ext cx="2285104" cy="1462040"/>
          </a:xfrm>
          <a:prstGeom prst="rect">
            <a:avLst/>
          </a:prstGeom>
        </p:spPr>
      </p:pic>
      <p:pic>
        <p:nvPicPr>
          <p:cNvPr id="6" name="Picture 5" descr="netherlands-flag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794"/>
            <a:ext cx="2285104" cy="1460544"/>
          </a:xfrm>
          <a:prstGeom prst="rect">
            <a:avLst/>
          </a:prstGeom>
        </p:spPr>
      </p:pic>
      <p:pic>
        <p:nvPicPr>
          <p:cNvPr id="7" name="Picture 6" descr="sweden-flag.gi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338"/>
            <a:ext cx="1139975" cy="1077662"/>
          </a:xfrm>
          <a:prstGeom prst="rect">
            <a:avLst/>
          </a:prstGeom>
        </p:spPr>
      </p:pic>
      <p:pic>
        <p:nvPicPr>
          <p:cNvPr id="8" name="Picture 7" descr="150px-Fleur_de_lys_(or)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46533"/>
            <a:ext cx="743648" cy="1411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86657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884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61632" y="1711117"/>
            <a:ext cx="164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Fleur de </a:t>
            </a:r>
            <a:r>
              <a:rPr lang="en-US" b="1" dirty="0" err="1"/>
              <a:t>lys</a:t>
            </a:r>
            <a:endParaRPr lang="en-US" b="1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839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Great Britain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388393"/>
            <a:ext cx="22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Netherlands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488668"/>
            <a:ext cx="11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Sweden</a:t>
            </a:r>
            <a:endParaRPr lang="en-US" b="1" dirty="0"/>
          </a:p>
        </p:txBody>
      </p:sp>
      <p:pic>
        <p:nvPicPr>
          <p:cNvPr id="2" name="Picture 1" descr="imag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75" y="5780338"/>
            <a:ext cx="1136816" cy="1077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1624091" y="6157586"/>
            <a:ext cx="1077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Czar Russia</a:t>
            </a:r>
            <a:endParaRPr lang="en-US" sz="1500" b="1" dirty="0"/>
          </a:p>
        </p:txBody>
      </p:sp>
      <p:sp>
        <p:nvSpPr>
          <p:cNvPr id="19" name="object 3"/>
          <p:cNvSpPr txBox="1"/>
          <p:nvPr/>
        </p:nvSpPr>
        <p:spPr>
          <a:xfrm>
            <a:off x="2276791" y="25590"/>
            <a:ext cx="686720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051050" algn="l"/>
                <a:tab pos="4319905" algn="l"/>
                <a:tab pos="4933315" algn="l"/>
                <a:tab pos="6474460" algn="l"/>
              </a:tabLst>
            </a:pPr>
            <a:r>
              <a:rPr lang="en-US" sz="3600" b="1" spc="-25" dirty="0" smtClean="0">
                <a:solidFill>
                  <a:srgbClr val="000090"/>
                </a:solidFill>
                <a:latin typeface="+mj-lt"/>
                <a:cs typeface="Times New Roman"/>
              </a:rPr>
              <a:t>British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Colonies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in</a:t>
            </a:r>
            <a:r>
              <a:rPr lang="en-US"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North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America</a:t>
            </a:r>
            <a:endParaRPr sz="3600" b="1" kern="1200" dirty="0">
              <a:solidFill>
                <a:srgbClr val="000090"/>
              </a:solidFill>
              <a:latin typeface="+mj-lt"/>
              <a:cs typeface="Times New Roman"/>
            </a:endParaRPr>
          </a:p>
        </p:txBody>
      </p:sp>
      <p:pic>
        <p:nvPicPr>
          <p:cNvPr id="20" name="Picture 19" descr="13Coloni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t="6250"/>
          <a:stretch>
            <a:fillRect/>
          </a:stretch>
        </p:blipFill>
        <p:spPr bwMode="auto">
          <a:xfrm>
            <a:off x="2475397" y="718457"/>
            <a:ext cx="6668603" cy="613721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7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in-flag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85104" cy="1455988"/>
          </a:xfrm>
          <a:prstGeom prst="rect">
            <a:avLst/>
          </a:prstGeom>
        </p:spPr>
      </p:pic>
      <p:pic>
        <p:nvPicPr>
          <p:cNvPr id="4" name="Picture 3" descr="france-flag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33"/>
            <a:ext cx="1524000" cy="1461126"/>
          </a:xfrm>
          <a:prstGeom prst="rect">
            <a:avLst/>
          </a:prstGeom>
        </p:spPr>
      </p:pic>
      <p:pic>
        <p:nvPicPr>
          <p:cNvPr id="5" name="Picture 4" descr="united-kingdom-flag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754"/>
            <a:ext cx="2285104" cy="1462040"/>
          </a:xfrm>
          <a:prstGeom prst="rect">
            <a:avLst/>
          </a:prstGeom>
        </p:spPr>
      </p:pic>
      <p:pic>
        <p:nvPicPr>
          <p:cNvPr id="6" name="Picture 5" descr="netherlands-flag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794"/>
            <a:ext cx="2285104" cy="1460544"/>
          </a:xfrm>
          <a:prstGeom prst="rect">
            <a:avLst/>
          </a:prstGeom>
        </p:spPr>
      </p:pic>
      <p:pic>
        <p:nvPicPr>
          <p:cNvPr id="7" name="Picture 6" descr="sweden-flag.gi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338"/>
            <a:ext cx="1139975" cy="1077662"/>
          </a:xfrm>
          <a:prstGeom prst="rect">
            <a:avLst/>
          </a:prstGeom>
        </p:spPr>
      </p:pic>
      <p:pic>
        <p:nvPicPr>
          <p:cNvPr id="8" name="Picture 7" descr="150px-Fleur_de_lys_(or)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46533"/>
            <a:ext cx="743648" cy="1411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86657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884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61632" y="1711117"/>
            <a:ext cx="164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Fleur de </a:t>
            </a:r>
            <a:r>
              <a:rPr lang="en-US" b="1" dirty="0" err="1"/>
              <a:t>lys</a:t>
            </a:r>
            <a:endParaRPr lang="en-US" b="1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839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Great Britain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388393"/>
            <a:ext cx="22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Netherlands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488668"/>
            <a:ext cx="11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Sweden</a:t>
            </a:r>
            <a:endParaRPr lang="en-US" b="1" dirty="0"/>
          </a:p>
        </p:txBody>
      </p:sp>
      <p:pic>
        <p:nvPicPr>
          <p:cNvPr id="2" name="Picture 1" descr="imag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75" y="5780338"/>
            <a:ext cx="1136816" cy="1077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1624091" y="6157586"/>
            <a:ext cx="1077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Czar Russia</a:t>
            </a:r>
            <a:endParaRPr lang="en-US" sz="1500" b="1" dirty="0"/>
          </a:p>
        </p:txBody>
      </p:sp>
      <p:sp>
        <p:nvSpPr>
          <p:cNvPr id="17" name="object 3"/>
          <p:cNvSpPr txBox="1"/>
          <p:nvPr/>
        </p:nvSpPr>
        <p:spPr>
          <a:xfrm>
            <a:off x="2276791" y="25590"/>
            <a:ext cx="686720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051050" algn="l"/>
                <a:tab pos="4319905" algn="l"/>
                <a:tab pos="4933315" algn="l"/>
                <a:tab pos="6474460" algn="l"/>
              </a:tabLst>
            </a:pPr>
            <a:r>
              <a:rPr lang="en-US" sz="3600" b="1" spc="-25" dirty="0" smtClean="0">
                <a:solidFill>
                  <a:srgbClr val="000090"/>
                </a:solidFill>
                <a:latin typeface="+mj-lt"/>
                <a:cs typeface="Times New Roman"/>
              </a:rPr>
              <a:t>British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Colonies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in</a:t>
            </a:r>
            <a:r>
              <a:rPr lang="en-US"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North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America</a:t>
            </a:r>
            <a:endParaRPr sz="3600" b="1" kern="1200" dirty="0">
              <a:solidFill>
                <a:srgbClr val="000090"/>
              </a:solidFill>
              <a:latin typeface="+mj-lt"/>
              <a:cs typeface="Times New Roman"/>
            </a:endParaRPr>
          </a:p>
        </p:txBody>
      </p:sp>
      <p:sp>
        <p:nvSpPr>
          <p:cNvPr id="18" name="Rectangle 17"/>
          <p:cNvSpPr>
            <a:spLocks noGrp="1" noChangeArrowheads="1"/>
          </p:cNvSpPr>
          <p:nvPr/>
        </p:nvSpPr>
        <p:spPr bwMode="auto">
          <a:xfrm>
            <a:off x="2267647" y="671293"/>
            <a:ext cx="687635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008000"/>
                </a:solidFill>
              </a:rPr>
              <a:t>Motivations</a:t>
            </a:r>
            <a:r>
              <a:rPr lang="en-US" sz="3200" dirty="0"/>
              <a:t>: Many different reasons</a:t>
            </a:r>
            <a:endParaRPr lang="en-US" sz="3200" u="sng" dirty="0"/>
          </a:p>
          <a:p>
            <a:pPr lvl="1">
              <a:lnSpc>
                <a:spcPct val="90000"/>
              </a:lnSpc>
              <a:buSzPct val="75000"/>
            </a:pPr>
            <a:r>
              <a:rPr lang="en-US" sz="3200" b="1" dirty="0"/>
              <a:t>Economic</a:t>
            </a:r>
            <a:r>
              <a:rPr lang="en-US" sz="3200" dirty="0"/>
              <a:t>: Escape poverty or gain </a:t>
            </a:r>
            <a:r>
              <a:rPr lang="en-US" sz="3200" b="1" dirty="0">
                <a:solidFill>
                  <a:srgbClr val="FF0000"/>
                </a:solidFill>
              </a:rPr>
              <a:t>wealth</a:t>
            </a:r>
            <a:r>
              <a:rPr lang="en-US" sz="3200" dirty="0"/>
              <a:t> from cash crop farming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Religious</a:t>
            </a:r>
            <a:r>
              <a:rPr lang="en-US" sz="3200" dirty="0"/>
              <a:t>: For religious </a:t>
            </a:r>
            <a:r>
              <a:rPr lang="en-US" sz="3200" b="1" dirty="0">
                <a:solidFill>
                  <a:srgbClr val="FF0000"/>
                </a:solidFill>
              </a:rPr>
              <a:t>freedom</a:t>
            </a:r>
            <a:r>
              <a:rPr lang="en-US" sz="3200" dirty="0"/>
              <a:t> &amp; to escape religious persecution 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sz="3200" b="1" dirty="0">
                <a:solidFill>
                  <a:srgbClr val="000000"/>
                </a:solidFill>
              </a:rPr>
              <a:t>Political</a:t>
            </a:r>
            <a:r>
              <a:rPr lang="en-US" sz="3200" dirty="0"/>
              <a:t>: Fear during the English Civil War &amp; Glorious Revolution</a:t>
            </a:r>
          </a:p>
          <a:p>
            <a:pPr>
              <a:lnSpc>
                <a:spcPct val="90000"/>
              </a:lnSpc>
              <a:buSzPct val="75000"/>
            </a:pPr>
            <a:r>
              <a:rPr lang="en-US" sz="3200" dirty="0"/>
              <a:t>As a result, the British colonies </a:t>
            </a:r>
            <a:br>
              <a:rPr lang="en-US" sz="3200" dirty="0"/>
            </a:br>
            <a:r>
              <a:rPr lang="en-US" sz="3200" dirty="0"/>
              <a:t>were very </a:t>
            </a:r>
            <a:r>
              <a:rPr lang="en-US" sz="3200" b="1" dirty="0">
                <a:solidFill>
                  <a:srgbClr val="FF0000"/>
                </a:solidFill>
              </a:rPr>
              <a:t>different</a:t>
            </a:r>
            <a:r>
              <a:rPr lang="en-US" sz="3200" dirty="0"/>
              <a:t> from each other &amp; were never very </a:t>
            </a:r>
            <a:r>
              <a:rPr lang="en-US" sz="3200" b="1" dirty="0">
                <a:solidFill>
                  <a:srgbClr val="FF0000"/>
                </a:solidFill>
              </a:rPr>
              <a:t>unified</a:t>
            </a:r>
            <a:r>
              <a:rPr lang="en-US" sz="3200" b="1" dirty="0">
                <a:solidFill>
                  <a:schemeClr val="hlink"/>
                </a:solidFill>
              </a:rPr>
              <a:t> 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9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in-flag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85104" cy="1455988"/>
          </a:xfrm>
          <a:prstGeom prst="rect">
            <a:avLst/>
          </a:prstGeom>
        </p:spPr>
      </p:pic>
      <p:pic>
        <p:nvPicPr>
          <p:cNvPr id="4" name="Picture 3" descr="france-flag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33"/>
            <a:ext cx="1524000" cy="1461126"/>
          </a:xfrm>
          <a:prstGeom prst="rect">
            <a:avLst/>
          </a:prstGeom>
        </p:spPr>
      </p:pic>
      <p:pic>
        <p:nvPicPr>
          <p:cNvPr id="5" name="Picture 4" descr="united-kingdom-flag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754"/>
            <a:ext cx="2285104" cy="1462040"/>
          </a:xfrm>
          <a:prstGeom prst="rect">
            <a:avLst/>
          </a:prstGeom>
        </p:spPr>
      </p:pic>
      <p:pic>
        <p:nvPicPr>
          <p:cNvPr id="6" name="Picture 5" descr="netherlands-flag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794"/>
            <a:ext cx="2285104" cy="1460544"/>
          </a:xfrm>
          <a:prstGeom prst="rect">
            <a:avLst/>
          </a:prstGeom>
        </p:spPr>
      </p:pic>
      <p:pic>
        <p:nvPicPr>
          <p:cNvPr id="7" name="Picture 6" descr="sweden-flag.gi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338"/>
            <a:ext cx="1139975" cy="1077662"/>
          </a:xfrm>
          <a:prstGeom prst="rect">
            <a:avLst/>
          </a:prstGeom>
        </p:spPr>
      </p:pic>
      <p:pic>
        <p:nvPicPr>
          <p:cNvPr id="8" name="Picture 7" descr="150px-Fleur_de_lys_(or)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46533"/>
            <a:ext cx="743648" cy="1411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86657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884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61632" y="1711117"/>
            <a:ext cx="164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Fleur de </a:t>
            </a:r>
            <a:r>
              <a:rPr lang="en-US" b="1" dirty="0" err="1"/>
              <a:t>lys</a:t>
            </a:r>
            <a:endParaRPr lang="en-US" b="1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839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Great Britain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388393"/>
            <a:ext cx="22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Netherlands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488668"/>
            <a:ext cx="11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Sweden</a:t>
            </a:r>
            <a:endParaRPr lang="en-US" b="1" dirty="0"/>
          </a:p>
        </p:txBody>
      </p:sp>
      <p:pic>
        <p:nvPicPr>
          <p:cNvPr id="2" name="Picture 1" descr="imag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75" y="5780338"/>
            <a:ext cx="1136816" cy="1077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1624091" y="6157586"/>
            <a:ext cx="1077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Czar Russia</a:t>
            </a:r>
            <a:endParaRPr lang="en-US" sz="1500" b="1" dirty="0"/>
          </a:p>
        </p:txBody>
      </p:sp>
      <p:sp>
        <p:nvSpPr>
          <p:cNvPr id="17" name="object 3"/>
          <p:cNvSpPr txBox="1"/>
          <p:nvPr/>
        </p:nvSpPr>
        <p:spPr>
          <a:xfrm>
            <a:off x="2276791" y="25590"/>
            <a:ext cx="686720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051050" algn="l"/>
                <a:tab pos="4319905" algn="l"/>
                <a:tab pos="4933315" algn="l"/>
                <a:tab pos="6474460" algn="l"/>
              </a:tabLst>
            </a:pPr>
            <a:r>
              <a:rPr lang="en-US" sz="3600" b="1" spc="-25" dirty="0" smtClean="0">
                <a:solidFill>
                  <a:srgbClr val="000090"/>
                </a:solidFill>
                <a:latin typeface="+mj-lt"/>
                <a:cs typeface="Times New Roman"/>
              </a:rPr>
              <a:t>British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Colonies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in</a:t>
            </a:r>
            <a:r>
              <a:rPr lang="en-US"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North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America</a:t>
            </a:r>
            <a:endParaRPr sz="3600" b="1" kern="1200" dirty="0">
              <a:solidFill>
                <a:srgbClr val="000090"/>
              </a:solidFill>
              <a:latin typeface="+mj-lt"/>
              <a:cs typeface="Times New Roman"/>
            </a:endParaRPr>
          </a:p>
        </p:txBody>
      </p:sp>
      <p:sp>
        <p:nvSpPr>
          <p:cNvPr id="18" name="Rectangle 17"/>
          <p:cNvSpPr>
            <a:spLocks noGrp="1" noChangeArrowheads="1"/>
          </p:cNvSpPr>
          <p:nvPr/>
        </p:nvSpPr>
        <p:spPr bwMode="auto">
          <a:xfrm>
            <a:off x="2324504" y="594780"/>
            <a:ext cx="681949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3200" b="1" dirty="0"/>
              <a:t>Government</a:t>
            </a:r>
            <a:r>
              <a:rPr lang="en-US" sz="3200" dirty="0"/>
              <a:t>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800" dirty="0"/>
              <a:t>The colonies differed from the French &amp; Spanish because the British </a:t>
            </a:r>
            <a:r>
              <a:rPr lang="en-US" sz="2800" dirty="0" err="1"/>
              <a:t>gov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t had no desire to create a </a:t>
            </a:r>
            <a:r>
              <a:rPr lang="en-US" sz="2800" b="1" dirty="0">
                <a:solidFill>
                  <a:srgbClr val="FF0000"/>
                </a:solidFill>
              </a:rPr>
              <a:t>centralized</a:t>
            </a:r>
            <a:r>
              <a:rPr lang="en-US" sz="2800" dirty="0"/>
              <a:t> empire in America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800" dirty="0"/>
              <a:t>Britain developed a policy called </a:t>
            </a:r>
            <a:r>
              <a:rPr lang="en-US" sz="2800" b="1" dirty="0">
                <a:solidFill>
                  <a:srgbClr val="FF0000"/>
                </a:solidFill>
              </a:rPr>
              <a:t>salutary neglect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in which the colonists could create local laws &amp; taxes in their colonial </a:t>
            </a:r>
            <a:r>
              <a:rPr lang="en-US" sz="2800" b="1" dirty="0">
                <a:solidFill>
                  <a:srgbClr val="FF0000"/>
                </a:solidFill>
              </a:rPr>
              <a:t>assemblies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2800" dirty="0"/>
              <a:t>Royal governors were sent by the king, but they had </a:t>
            </a:r>
            <a:r>
              <a:rPr lang="en-US" sz="3200" dirty="0"/>
              <a:t>little </a:t>
            </a:r>
            <a:r>
              <a:rPr lang="en-US" sz="3200" b="1" dirty="0">
                <a:solidFill>
                  <a:srgbClr val="FF0000"/>
                </a:solidFill>
              </a:rPr>
              <a:t>power</a:t>
            </a:r>
            <a:r>
              <a:rPr lang="en-US" sz="3200" dirty="0"/>
              <a:t> </a:t>
            </a:r>
          </a:p>
        </p:txBody>
      </p:sp>
      <p:pic>
        <p:nvPicPr>
          <p:cNvPr id="19" name="Picture 18" descr="image0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34" y="4995272"/>
            <a:ext cx="1625763" cy="149314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22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in-flag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85104" cy="1455988"/>
          </a:xfrm>
          <a:prstGeom prst="rect">
            <a:avLst/>
          </a:prstGeom>
        </p:spPr>
      </p:pic>
      <p:pic>
        <p:nvPicPr>
          <p:cNvPr id="4" name="Picture 3" descr="france-flag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33"/>
            <a:ext cx="1524000" cy="1461126"/>
          </a:xfrm>
          <a:prstGeom prst="rect">
            <a:avLst/>
          </a:prstGeom>
        </p:spPr>
      </p:pic>
      <p:pic>
        <p:nvPicPr>
          <p:cNvPr id="5" name="Picture 4" descr="united-kingdom-flag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754"/>
            <a:ext cx="2285104" cy="1462040"/>
          </a:xfrm>
          <a:prstGeom prst="rect">
            <a:avLst/>
          </a:prstGeom>
        </p:spPr>
      </p:pic>
      <p:pic>
        <p:nvPicPr>
          <p:cNvPr id="6" name="Picture 5" descr="netherlands-flag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794"/>
            <a:ext cx="2285104" cy="1460544"/>
          </a:xfrm>
          <a:prstGeom prst="rect">
            <a:avLst/>
          </a:prstGeom>
        </p:spPr>
      </p:pic>
      <p:pic>
        <p:nvPicPr>
          <p:cNvPr id="7" name="Picture 6" descr="sweden-flag.gi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338"/>
            <a:ext cx="1139975" cy="1077662"/>
          </a:xfrm>
          <a:prstGeom prst="rect">
            <a:avLst/>
          </a:prstGeom>
        </p:spPr>
      </p:pic>
      <p:pic>
        <p:nvPicPr>
          <p:cNvPr id="8" name="Picture 7" descr="150px-Fleur_de_lys_(or)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46533"/>
            <a:ext cx="743648" cy="1411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86657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884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61632" y="1711117"/>
            <a:ext cx="164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Fleur de </a:t>
            </a:r>
            <a:r>
              <a:rPr lang="en-US" b="1" dirty="0" err="1"/>
              <a:t>lys</a:t>
            </a:r>
            <a:endParaRPr lang="en-US" b="1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839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Great Britain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388393"/>
            <a:ext cx="22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Netherlands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488668"/>
            <a:ext cx="11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Sweden</a:t>
            </a:r>
            <a:endParaRPr lang="en-US" b="1" dirty="0"/>
          </a:p>
        </p:txBody>
      </p:sp>
      <p:pic>
        <p:nvPicPr>
          <p:cNvPr id="2" name="Picture 1" descr="imag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75" y="5780338"/>
            <a:ext cx="1136816" cy="1077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1624091" y="6157586"/>
            <a:ext cx="1077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Czar Russia</a:t>
            </a:r>
            <a:endParaRPr lang="en-US" sz="1500" b="1" dirty="0"/>
          </a:p>
        </p:txBody>
      </p:sp>
      <p:sp>
        <p:nvSpPr>
          <p:cNvPr id="17" name="object 3"/>
          <p:cNvSpPr txBox="1"/>
          <p:nvPr/>
        </p:nvSpPr>
        <p:spPr>
          <a:xfrm>
            <a:off x="2276791" y="25590"/>
            <a:ext cx="686720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051050" algn="l"/>
                <a:tab pos="4319905" algn="l"/>
                <a:tab pos="4933315" algn="l"/>
                <a:tab pos="6474460" algn="l"/>
              </a:tabLst>
            </a:pPr>
            <a:r>
              <a:rPr lang="en-US" sz="3600" b="1" spc="-25" dirty="0" smtClean="0">
                <a:solidFill>
                  <a:srgbClr val="000090"/>
                </a:solidFill>
                <a:latin typeface="+mj-lt"/>
                <a:cs typeface="Times New Roman"/>
              </a:rPr>
              <a:t>British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Colonies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in</a:t>
            </a:r>
            <a:r>
              <a:rPr lang="en-US"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North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America</a:t>
            </a:r>
            <a:endParaRPr sz="3600" b="1" kern="1200" dirty="0">
              <a:solidFill>
                <a:srgbClr val="000090"/>
              </a:solidFill>
              <a:latin typeface="+mj-lt"/>
              <a:cs typeface="Times New Roman"/>
            </a:endParaRPr>
          </a:p>
        </p:txBody>
      </p:sp>
      <p:sp>
        <p:nvSpPr>
          <p:cNvPr id="18" name="Rectangle 17"/>
          <p:cNvSpPr>
            <a:spLocks noGrp="1" noChangeArrowheads="1"/>
          </p:cNvSpPr>
          <p:nvPr/>
        </p:nvSpPr>
        <p:spPr bwMode="auto">
          <a:xfrm>
            <a:off x="2267646" y="761999"/>
            <a:ext cx="3117921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3200" b="1" dirty="0">
                <a:solidFill>
                  <a:srgbClr val="008000"/>
                </a:solidFill>
              </a:rPr>
              <a:t>Economy</a:t>
            </a:r>
            <a:r>
              <a:rPr lang="en-US" sz="3200" dirty="0"/>
              <a:t> &amp; </a:t>
            </a:r>
            <a:r>
              <a:rPr lang="en-US" sz="3200" b="1" dirty="0">
                <a:solidFill>
                  <a:srgbClr val="008000"/>
                </a:solidFill>
              </a:rPr>
              <a:t>Society</a:t>
            </a:r>
            <a:r>
              <a:rPr lang="en-US" sz="3200" dirty="0"/>
              <a:t>: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3200" dirty="0"/>
              <a:t>The societies &amp; economies </a:t>
            </a:r>
            <a:br>
              <a:rPr lang="en-US" sz="3200" dirty="0"/>
            </a:br>
            <a:r>
              <a:rPr lang="en-US" sz="3200" dirty="0"/>
              <a:t>of the British colonies were dependent upon the reasons people settled</a:t>
            </a:r>
          </a:p>
        </p:txBody>
      </p:sp>
      <p:pic>
        <p:nvPicPr>
          <p:cNvPr id="19" name="Picture 18" descr="13Coloni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4"/>
          <a:stretch>
            <a:fillRect/>
          </a:stretch>
        </p:blipFill>
        <p:spPr bwMode="auto">
          <a:xfrm>
            <a:off x="5291496" y="579588"/>
            <a:ext cx="3852504" cy="6278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in-flag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85104" cy="1455988"/>
          </a:xfrm>
          <a:prstGeom prst="rect">
            <a:avLst/>
          </a:prstGeom>
        </p:spPr>
      </p:pic>
      <p:pic>
        <p:nvPicPr>
          <p:cNvPr id="4" name="Picture 3" descr="france-flag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33"/>
            <a:ext cx="1524000" cy="1461126"/>
          </a:xfrm>
          <a:prstGeom prst="rect">
            <a:avLst/>
          </a:prstGeom>
        </p:spPr>
      </p:pic>
      <p:pic>
        <p:nvPicPr>
          <p:cNvPr id="5" name="Picture 4" descr="united-kingdom-flag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754"/>
            <a:ext cx="2285104" cy="1462040"/>
          </a:xfrm>
          <a:prstGeom prst="rect">
            <a:avLst/>
          </a:prstGeom>
        </p:spPr>
      </p:pic>
      <p:pic>
        <p:nvPicPr>
          <p:cNvPr id="6" name="Picture 5" descr="netherlands-flag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794"/>
            <a:ext cx="2285104" cy="1460544"/>
          </a:xfrm>
          <a:prstGeom prst="rect">
            <a:avLst/>
          </a:prstGeom>
        </p:spPr>
      </p:pic>
      <p:pic>
        <p:nvPicPr>
          <p:cNvPr id="7" name="Picture 6" descr="sweden-flag.gi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338"/>
            <a:ext cx="1139975" cy="1077662"/>
          </a:xfrm>
          <a:prstGeom prst="rect">
            <a:avLst/>
          </a:prstGeom>
        </p:spPr>
      </p:pic>
      <p:pic>
        <p:nvPicPr>
          <p:cNvPr id="8" name="Picture 7" descr="150px-Fleur_de_lys_(or)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46533"/>
            <a:ext cx="743648" cy="1411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86657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884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61632" y="1711117"/>
            <a:ext cx="164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Fleur de </a:t>
            </a:r>
            <a:r>
              <a:rPr lang="en-US" b="1" dirty="0" err="1"/>
              <a:t>lys</a:t>
            </a:r>
            <a:endParaRPr lang="en-US" b="1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839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Great Britain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388393"/>
            <a:ext cx="22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Netherlands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488668"/>
            <a:ext cx="11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Sweden</a:t>
            </a:r>
            <a:endParaRPr lang="en-US" b="1" dirty="0"/>
          </a:p>
        </p:txBody>
      </p:sp>
      <p:pic>
        <p:nvPicPr>
          <p:cNvPr id="2" name="Picture 1" descr="imag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75" y="5780338"/>
            <a:ext cx="1136816" cy="1077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1624091" y="6157586"/>
            <a:ext cx="1077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Czar Russia</a:t>
            </a:r>
            <a:endParaRPr lang="en-US" sz="1500" b="1" dirty="0"/>
          </a:p>
        </p:txBody>
      </p:sp>
      <p:sp>
        <p:nvSpPr>
          <p:cNvPr id="17" name="object 3"/>
          <p:cNvSpPr txBox="1"/>
          <p:nvPr/>
        </p:nvSpPr>
        <p:spPr>
          <a:xfrm>
            <a:off x="2276791" y="25590"/>
            <a:ext cx="686720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051050" algn="l"/>
                <a:tab pos="4319905" algn="l"/>
                <a:tab pos="4933315" algn="l"/>
                <a:tab pos="6474460" algn="l"/>
              </a:tabLst>
            </a:pPr>
            <a:r>
              <a:rPr lang="en-US" sz="3600" b="1" spc="-25" dirty="0" smtClean="0">
                <a:solidFill>
                  <a:srgbClr val="000090"/>
                </a:solidFill>
                <a:latin typeface="+mj-lt"/>
                <a:cs typeface="Times New Roman"/>
              </a:rPr>
              <a:t>British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Colonies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in</a:t>
            </a:r>
            <a:r>
              <a:rPr lang="en-US"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North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America</a:t>
            </a:r>
            <a:endParaRPr sz="3600" b="1" kern="1200" dirty="0">
              <a:solidFill>
                <a:srgbClr val="000090"/>
              </a:solidFill>
              <a:latin typeface="+mj-lt"/>
              <a:cs typeface="Times New Roman"/>
            </a:endParaRPr>
          </a:p>
        </p:txBody>
      </p:sp>
      <p:pic>
        <p:nvPicPr>
          <p:cNvPr id="19" name="Picture 18" descr="13Coloni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4"/>
          <a:stretch>
            <a:fillRect/>
          </a:stretch>
        </p:blipFill>
        <p:spPr bwMode="auto">
          <a:xfrm>
            <a:off x="2285104" y="685799"/>
            <a:ext cx="5070475" cy="617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800600" y="865710"/>
            <a:ext cx="4343400" cy="1356599"/>
          </a:xfrm>
          <a:prstGeom prst="wedgeRectCallout">
            <a:avLst>
              <a:gd name="adj1" fmla="val -15557"/>
              <a:gd name="adj2" fmla="val 257912"/>
            </a:avLst>
          </a:prstGeom>
          <a:solidFill>
            <a:srgbClr val="FFD94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2400" kern="1200" dirty="0"/>
              <a:t>Southern colonies, like </a:t>
            </a:r>
            <a:r>
              <a:rPr lang="en-US" sz="2400" b="1" kern="1200" dirty="0">
                <a:solidFill>
                  <a:srgbClr val="FF0000"/>
                </a:solidFill>
              </a:rPr>
              <a:t>Virginia</a:t>
            </a:r>
            <a:r>
              <a:rPr lang="en-US" sz="2400" kern="1200" dirty="0"/>
              <a:t>, had cash crop economies, large </a:t>
            </a:r>
            <a:r>
              <a:rPr lang="en-US" sz="2400" b="1" kern="1200" dirty="0">
                <a:solidFill>
                  <a:srgbClr val="FF0000"/>
                </a:solidFill>
              </a:rPr>
              <a:t>gaps</a:t>
            </a:r>
            <a:r>
              <a:rPr lang="en-US" sz="2400" b="1" kern="1200" dirty="0">
                <a:solidFill>
                  <a:schemeClr val="hlink"/>
                </a:solidFill>
              </a:rPr>
              <a:t> </a:t>
            </a:r>
            <a:r>
              <a:rPr lang="en-US" sz="2400" kern="1200" dirty="0"/>
              <a:t>between rich &amp; poor farmers, &amp; slave labor </a:t>
            </a:r>
          </a:p>
        </p:txBody>
      </p:sp>
      <p:pic>
        <p:nvPicPr>
          <p:cNvPr id="15" name="Picture 14" descr="Cotton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09" y="3983922"/>
            <a:ext cx="1681456" cy="1542456"/>
          </a:xfrm>
          <a:prstGeom prst="rect">
            <a:avLst/>
          </a:prstGeom>
        </p:spPr>
      </p:pic>
      <p:pic>
        <p:nvPicPr>
          <p:cNvPr id="22" name="Picture 21" descr="dark-fire-tobacco-plant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09" y="2480097"/>
            <a:ext cx="1634484" cy="13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in-flag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85104" cy="1455988"/>
          </a:xfrm>
          <a:prstGeom prst="rect">
            <a:avLst/>
          </a:prstGeom>
        </p:spPr>
      </p:pic>
      <p:pic>
        <p:nvPicPr>
          <p:cNvPr id="4" name="Picture 3" descr="france-flag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33"/>
            <a:ext cx="1524000" cy="1461126"/>
          </a:xfrm>
          <a:prstGeom prst="rect">
            <a:avLst/>
          </a:prstGeom>
        </p:spPr>
      </p:pic>
      <p:pic>
        <p:nvPicPr>
          <p:cNvPr id="5" name="Picture 4" descr="united-kingdom-flag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754"/>
            <a:ext cx="2285104" cy="1462040"/>
          </a:xfrm>
          <a:prstGeom prst="rect">
            <a:avLst/>
          </a:prstGeom>
        </p:spPr>
      </p:pic>
      <p:pic>
        <p:nvPicPr>
          <p:cNvPr id="6" name="Picture 5" descr="netherlands-flag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794"/>
            <a:ext cx="2285104" cy="1460544"/>
          </a:xfrm>
          <a:prstGeom prst="rect">
            <a:avLst/>
          </a:prstGeom>
        </p:spPr>
      </p:pic>
      <p:pic>
        <p:nvPicPr>
          <p:cNvPr id="7" name="Picture 6" descr="sweden-flag.gi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338"/>
            <a:ext cx="1139975" cy="1077662"/>
          </a:xfrm>
          <a:prstGeom prst="rect">
            <a:avLst/>
          </a:prstGeom>
        </p:spPr>
      </p:pic>
      <p:pic>
        <p:nvPicPr>
          <p:cNvPr id="8" name="Picture 7" descr="150px-Fleur_de_lys_(or)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46533"/>
            <a:ext cx="743648" cy="1411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86657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884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61632" y="1711117"/>
            <a:ext cx="164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Fleur de </a:t>
            </a:r>
            <a:r>
              <a:rPr lang="en-US" b="1" dirty="0" err="1"/>
              <a:t>lys</a:t>
            </a:r>
            <a:endParaRPr lang="en-US" b="1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839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Great Britain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388393"/>
            <a:ext cx="22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Netherlands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488668"/>
            <a:ext cx="11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Sweden</a:t>
            </a:r>
            <a:endParaRPr lang="en-US" b="1" dirty="0"/>
          </a:p>
        </p:txBody>
      </p:sp>
      <p:pic>
        <p:nvPicPr>
          <p:cNvPr id="2" name="Picture 1" descr="imag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75" y="5780338"/>
            <a:ext cx="1136816" cy="1077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1624091" y="6157586"/>
            <a:ext cx="1077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Czar Russia</a:t>
            </a:r>
            <a:endParaRPr lang="en-US" sz="1500" b="1" dirty="0"/>
          </a:p>
        </p:txBody>
      </p:sp>
      <p:sp>
        <p:nvSpPr>
          <p:cNvPr id="17" name="object 3"/>
          <p:cNvSpPr txBox="1"/>
          <p:nvPr/>
        </p:nvSpPr>
        <p:spPr>
          <a:xfrm>
            <a:off x="2276791" y="25590"/>
            <a:ext cx="686720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051050" algn="l"/>
                <a:tab pos="4319905" algn="l"/>
                <a:tab pos="4933315" algn="l"/>
                <a:tab pos="6474460" algn="l"/>
              </a:tabLst>
            </a:pPr>
            <a:r>
              <a:rPr lang="en-US" sz="3600" b="1" spc="-25" dirty="0" smtClean="0">
                <a:solidFill>
                  <a:srgbClr val="000090"/>
                </a:solidFill>
                <a:latin typeface="+mj-lt"/>
                <a:cs typeface="Times New Roman"/>
              </a:rPr>
              <a:t>British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Colonies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in</a:t>
            </a:r>
            <a:r>
              <a:rPr lang="en-US"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North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America</a:t>
            </a:r>
            <a:endParaRPr sz="3600" b="1" kern="1200" dirty="0">
              <a:solidFill>
                <a:srgbClr val="000090"/>
              </a:solidFill>
              <a:latin typeface="+mj-lt"/>
              <a:cs typeface="Times New Roman"/>
            </a:endParaRPr>
          </a:p>
        </p:txBody>
      </p:sp>
      <p:pic>
        <p:nvPicPr>
          <p:cNvPr id="18" name="Picture 17" descr="13Coloni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4"/>
          <a:stretch>
            <a:fillRect/>
          </a:stretch>
        </p:blipFill>
        <p:spPr bwMode="auto">
          <a:xfrm>
            <a:off x="2324504" y="2127034"/>
            <a:ext cx="5070475" cy="4730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2285103" y="725916"/>
            <a:ext cx="6769235" cy="1108372"/>
          </a:xfrm>
          <a:prstGeom prst="wedgeRectCallout">
            <a:avLst>
              <a:gd name="adj1" fmla="val 3112"/>
              <a:gd name="adj2" fmla="val 140642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2400" kern="1200" dirty="0"/>
              <a:t>New England colonies, like </a:t>
            </a:r>
            <a:r>
              <a:rPr lang="en-US" sz="2400" b="1" kern="1200" dirty="0">
                <a:solidFill>
                  <a:srgbClr val="FF0000"/>
                </a:solidFill>
              </a:rPr>
              <a:t>Massachusetts</a:t>
            </a:r>
            <a:r>
              <a:rPr lang="en-US" sz="2400" kern="1200" dirty="0"/>
              <a:t>, were closely connected by </a:t>
            </a:r>
            <a:r>
              <a:rPr lang="en-US" sz="2400" b="1" kern="1200" dirty="0">
                <a:solidFill>
                  <a:srgbClr val="FF0000"/>
                </a:solidFill>
              </a:rPr>
              <a:t>religion</a:t>
            </a:r>
            <a:r>
              <a:rPr lang="en-US" sz="2400" kern="1200" dirty="0"/>
              <a:t> &amp; families &amp; were mostly subsistence farmers</a:t>
            </a:r>
          </a:p>
        </p:txBody>
      </p:sp>
      <p:pic>
        <p:nvPicPr>
          <p:cNvPr id="20" name="Picture 19" descr="stamfordsabbat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33" y="1975387"/>
            <a:ext cx="6118374" cy="48826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in-flag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85104" cy="1455988"/>
          </a:xfrm>
          <a:prstGeom prst="rect">
            <a:avLst/>
          </a:prstGeom>
        </p:spPr>
      </p:pic>
      <p:pic>
        <p:nvPicPr>
          <p:cNvPr id="4" name="Picture 3" descr="france-flag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33"/>
            <a:ext cx="1524000" cy="1461126"/>
          </a:xfrm>
          <a:prstGeom prst="rect">
            <a:avLst/>
          </a:prstGeom>
        </p:spPr>
      </p:pic>
      <p:pic>
        <p:nvPicPr>
          <p:cNvPr id="5" name="Picture 4" descr="united-kingdom-flag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754"/>
            <a:ext cx="2285104" cy="1462040"/>
          </a:xfrm>
          <a:prstGeom prst="rect">
            <a:avLst/>
          </a:prstGeom>
        </p:spPr>
      </p:pic>
      <p:pic>
        <p:nvPicPr>
          <p:cNvPr id="6" name="Picture 5" descr="netherlands-flag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794"/>
            <a:ext cx="2285104" cy="1460544"/>
          </a:xfrm>
          <a:prstGeom prst="rect">
            <a:avLst/>
          </a:prstGeom>
        </p:spPr>
      </p:pic>
      <p:pic>
        <p:nvPicPr>
          <p:cNvPr id="7" name="Picture 6" descr="sweden-flag.gi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338"/>
            <a:ext cx="1139975" cy="1077662"/>
          </a:xfrm>
          <a:prstGeom prst="rect">
            <a:avLst/>
          </a:prstGeom>
        </p:spPr>
      </p:pic>
      <p:pic>
        <p:nvPicPr>
          <p:cNvPr id="8" name="Picture 7" descr="150px-Fleur_de_lys_(or)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46533"/>
            <a:ext cx="743648" cy="1411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86657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884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61632" y="1711117"/>
            <a:ext cx="164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Fleur de </a:t>
            </a:r>
            <a:r>
              <a:rPr lang="en-US" b="1" dirty="0" err="1"/>
              <a:t>lys</a:t>
            </a:r>
            <a:endParaRPr lang="en-US" b="1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839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Great Britain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388393"/>
            <a:ext cx="22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Netherlands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488668"/>
            <a:ext cx="11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Sweden</a:t>
            </a:r>
            <a:endParaRPr lang="en-US" b="1" dirty="0"/>
          </a:p>
        </p:txBody>
      </p:sp>
      <p:pic>
        <p:nvPicPr>
          <p:cNvPr id="2" name="Picture 1" descr="imag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75" y="5780338"/>
            <a:ext cx="1136816" cy="1077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1624091" y="6157586"/>
            <a:ext cx="1077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Czar Russia</a:t>
            </a:r>
            <a:endParaRPr lang="en-US" sz="1500" b="1" dirty="0"/>
          </a:p>
        </p:txBody>
      </p:sp>
      <p:sp>
        <p:nvSpPr>
          <p:cNvPr id="17" name="object 3"/>
          <p:cNvSpPr txBox="1"/>
          <p:nvPr/>
        </p:nvSpPr>
        <p:spPr>
          <a:xfrm>
            <a:off x="2276791" y="25590"/>
            <a:ext cx="686720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051050" algn="l"/>
                <a:tab pos="4319905" algn="l"/>
                <a:tab pos="4933315" algn="l"/>
                <a:tab pos="6474460" algn="l"/>
              </a:tabLst>
            </a:pPr>
            <a:r>
              <a:rPr lang="en-US" sz="3600" b="1" spc="-25" dirty="0" smtClean="0">
                <a:solidFill>
                  <a:srgbClr val="000090"/>
                </a:solidFill>
                <a:latin typeface="+mj-lt"/>
                <a:cs typeface="Times New Roman"/>
              </a:rPr>
              <a:t>British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Colonies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in</a:t>
            </a:r>
            <a:r>
              <a:rPr lang="en-US" sz="3600" b="1" kern="1200" spc="-20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North</a:t>
            </a:r>
            <a:r>
              <a:rPr lang="en-US"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3600" b="1" kern="1200" spc="-25" dirty="0" smtClean="0">
                <a:solidFill>
                  <a:srgbClr val="000090"/>
                </a:solidFill>
                <a:latin typeface="+mj-lt"/>
                <a:cs typeface="Times New Roman"/>
              </a:rPr>
              <a:t>America</a:t>
            </a:r>
            <a:endParaRPr sz="3600" b="1" kern="1200" dirty="0">
              <a:solidFill>
                <a:srgbClr val="000090"/>
              </a:solidFill>
              <a:latin typeface="+mj-lt"/>
              <a:cs typeface="Times New Roman"/>
            </a:endParaRPr>
          </a:p>
        </p:txBody>
      </p:sp>
      <p:pic>
        <p:nvPicPr>
          <p:cNvPr id="18" name="Picture 17" descr="13Coloni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4"/>
          <a:stretch>
            <a:fillRect/>
          </a:stretch>
        </p:blipFill>
        <p:spPr bwMode="auto">
          <a:xfrm>
            <a:off x="2276791" y="1963628"/>
            <a:ext cx="5070475" cy="4894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2168314" y="604640"/>
            <a:ext cx="6975685" cy="1358988"/>
          </a:xfrm>
          <a:prstGeom prst="wedgeRectCallout">
            <a:avLst>
              <a:gd name="adj1" fmla="val 13142"/>
              <a:gd name="adj2" fmla="val 251442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2400" kern="1200" dirty="0"/>
              <a:t>Unlike the Spanish &amp; French, the British colonists never made sweeping attempts to convert, marry, or trade with local </a:t>
            </a:r>
            <a:r>
              <a:rPr lang="en-US" sz="2400" kern="1200" dirty="0">
                <a:solidFill>
                  <a:srgbClr val="000000"/>
                </a:solidFill>
              </a:rPr>
              <a:t>Native Americans</a:t>
            </a:r>
            <a:r>
              <a:rPr lang="en-US" sz="2400" kern="1200" dirty="0"/>
              <a:t>, although </a:t>
            </a:r>
            <a:r>
              <a:rPr lang="en-US" sz="2400" b="1" kern="1200" dirty="0">
                <a:solidFill>
                  <a:srgbClr val="FF0000"/>
                </a:solidFill>
              </a:rPr>
              <a:t>conflicts</a:t>
            </a:r>
            <a:r>
              <a:rPr lang="en-US" sz="2400" kern="1200" dirty="0"/>
              <a:t> over land were common </a:t>
            </a:r>
          </a:p>
        </p:txBody>
      </p:sp>
      <p:pic>
        <p:nvPicPr>
          <p:cNvPr id="20" name="Picture 19" descr="EVNT2A-0026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03" y="1973986"/>
            <a:ext cx="5742089" cy="47974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57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95400"/>
            <a:ext cx="8001000" cy="4857750"/>
          </a:xfrm>
          <a:noFill/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The Age of Exploration</a:t>
            </a:r>
            <a:endParaRPr lang="en-US" altLang="en-US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3810000"/>
            <a:ext cx="7315200" cy="2209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Verdana" panose="020B0604030504040204" pitchFamily="34" charset="0"/>
              </a:rPr>
              <a:t>The Age of Exploration was a time of discovery of new lands</a:t>
            </a:r>
            <a:r>
              <a:rPr lang="en-US" altLang="en-US" sz="2400" smtClean="0">
                <a:latin typeface="Verdana" panose="020B0604030504040204" pitchFamily="34" charset="0"/>
              </a:rPr>
              <a:t>, innovations in </a:t>
            </a:r>
            <a:r>
              <a:rPr lang="en-US" altLang="en-US" sz="2400" b="1" u="sng" smtClean="0">
                <a:latin typeface="Verdana" panose="020B0604030504040204" pitchFamily="34" charset="0"/>
              </a:rPr>
              <a:t>cartography (map making)</a:t>
            </a:r>
            <a:r>
              <a:rPr lang="en-US" altLang="en-US" sz="2400" smtClean="0">
                <a:latin typeface="Verdana" panose="020B0604030504040204" pitchFamily="34" charset="0"/>
              </a:rPr>
              <a:t> and </a:t>
            </a:r>
            <a:r>
              <a:rPr lang="en-US" altLang="en-US" sz="2400" smtClean="0">
                <a:solidFill>
                  <a:srgbClr val="FF0000"/>
                </a:solidFill>
                <a:latin typeface="Verdana" panose="020B0604030504040204" pitchFamily="34" charset="0"/>
              </a:rPr>
              <a:t>trade, and the exchange of cultures and ideas </a:t>
            </a:r>
            <a:r>
              <a:rPr lang="en-US" altLang="en-US" sz="2400" smtClean="0">
                <a:latin typeface="Verdana" panose="020B0604030504040204" pitchFamily="34" charset="0"/>
              </a:rPr>
              <a:t>from distant lands. </a:t>
            </a:r>
          </a:p>
          <a:p>
            <a:pPr marL="0" indent="0" eaLnBrk="1" hangingPunct="1"/>
            <a:endParaRPr lang="en-US" altLang="en-US" smtClean="0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76200"/>
            <a:ext cx="1035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16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in-flag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85104" cy="1455988"/>
          </a:xfrm>
          <a:prstGeom prst="rect">
            <a:avLst/>
          </a:prstGeom>
        </p:spPr>
      </p:pic>
      <p:pic>
        <p:nvPicPr>
          <p:cNvPr id="4" name="Picture 3" descr="france-flag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33"/>
            <a:ext cx="1524000" cy="1461126"/>
          </a:xfrm>
          <a:prstGeom prst="rect">
            <a:avLst/>
          </a:prstGeom>
        </p:spPr>
      </p:pic>
      <p:pic>
        <p:nvPicPr>
          <p:cNvPr id="5" name="Picture 4" descr="united-kingdom-flag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754"/>
            <a:ext cx="2285104" cy="1462040"/>
          </a:xfrm>
          <a:prstGeom prst="rect">
            <a:avLst/>
          </a:prstGeom>
        </p:spPr>
      </p:pic>
      <p:pic>
        <p:nvPicPr>
          <p:cNvPr id="6" name="Picture 5" descr="netherlands-flag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794"/>
            <a:ext cx="2285104" cy="1460544"/>
          </a:xfrm>
          <a:prstGeom prst="rect">
            <a:avLst/>
          </a:prstGeom>
        </p:spPr>
      </p:pic>
      <p:pic>
        <p:nvPicPr>
          <p:cNvPr id="7" name="Picture 6" descr="sweden-flag.gi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338"/>
            <a:ext cx="1139975" cy="1077662"/>
          </a:xfrm>
          <a:prstGeom prst="rect">
            <a:avLst/>
          </a:prstGeom>
        </p:spPr>
      </p:pic>
      <p:pic>
        <p:nvPicPr>
          <p:cNvPr id="8" name="Picture 7" descr="150px-Fleur_de_lys_(or)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46533"/>
            <a:ext cx="743648" cy="1411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86657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884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61632" y="1711117"/>
            <a:ext cx="164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Fleur de </a:t>
            </a:r>
            <a:r>
              <a:rPr lang="en-US" b="1" dirty="0" err="1"/>
              <a:t>lys</a:t>
            </a:r>
            <a:endParaRPr lang="en-US" b="1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839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Great Britain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388393"/>
            <a:ext cx="22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Netherlands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488668"/>
            <a:ext cx="11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Sweden</a:t>
            </a:r>
            <a:endParaRPr lang="en-US" b="1" dirty="0"/>
          </a:p>
        </p:txBody>
      </p:sp>
      <p:pic>
        <p:nvPicPr>
          <p:cNvPr id="2" name="Picture 1" descr="imag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75" y="5780338"/>
            <a:ext cx="1136816" cy="1077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1624091" y="6157586"/>
            <a:ext cx="1077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Czar Russia</a:t>
            </a:r>
            <a:endParaRPr lang="en-US" sz="1500" b="1" dirty="0"/>
          </a:p>
        </p:txBody>
      </p:sp>
      <p:sp>
        <p:nvSpPr>
          <p:cNvPr id="18" name="Rectangle 17"/>
          <p:cNvSpPr>
            <a:spLocks noGrp="1" noChangeArrowheads="1"/>
          </p:cNvSpPr>
          <p:nvPr/>
        </p:nvSpPr>
        <p:spPr bwMode="auto">
          <a:xfrm>
            <a:off x="2285104" y="1309894"/>
            <a:ext cx="6858896" cy="53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3200" dirty="0"/>
              <a:t>During the Renaissance, a desire for new </a:t>
            </a:r>
            <a:r>
              <a:rPr lang="en-US" sz="3200" b="1" dirty="0">
                <a:solidFill>
                  <a:srgbClr val="FF0000"/>
                </a:solidFill>
              </a:rPr>
              <a:t>trade routes</a:t>
            </a:r>
            <a:r>
              <a:rPr lang="en-US" sz="3200" dirty="0"/>
              <a:t> to Asia led to an Age of Exploration:</a:t>
            </a:r>
          </a:p>
          <a:p>
            <a:pPr lvl="1">
              <a:lnSpc>
                <a:spcPct val="95000"/>
              </a:lnSpc>
            </a:pPr>
            <a:r>
              <a:rPr lang="en-US" sz="3200" dirty="0"/>
              <a:t>Led by Spain </a:t>
            </a:r>
            <a:r>
              <a:rPr lang="en-US" sz="3200" dirty="0" smtClean="0"/>
              <a:t> </a:t>
            </a:r>
            <a:r>
              <a:rPr lang="en-US" sz="3200" dirty="0"/>
              <a:t>explorers found new trade routes, colonies, &amp; people to </a:t>
            </a:r>
            <a:r>
              <a:rPr lang="en-US" sz="3200" b="1" dirty="0">
                <a:solidFill>
                  <a:srgbClr val="FF0000"/>
                </a:solidFill>
              </a:rPr>
              <a:t>Christianize</a:t>
            </a:r>
            <a:endParaRPr lang="en-US" sz="3200" dirty="0">
              <a:solidFill>
                <a:srgbClr val="FF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sz="3200" dirty="0"/>
              <a:t>Colonization in North America led to destruction of Native American culture, </a:t>
            </a:r>
            <a:r>
              <a:rPr lang="en-US" sz="3200" b="1" dirty="0">
                <a:solidFill>
                  <a:srgbClr val="FF0000"/>
                </a:solidFill>
              </a:rPr>
              <a:t>permanent settlements</a:t>
            </a:r>
            <a:r>
              <a:rPr lang="en-US" sz="3200" dirty="0"/>
              <a:t> for </a:t>
            </a:r>
            <a:r>
              <a:rPr lang="en-US" sz="3200" dirty="0" smtClean="0"/>
              <a:t>Europeans, </a:t>
            </a:r>
            <a:r>
              <a:rPr lang="en-US" sz="3200" dirty="0"/>
              <a:t>&amp; wealth for </a:t>
            </a:r>
            <a:r>
              <a:rPr lang="en-US" sz="3200" dirty="0" smtClean="0"/>
              <a:t>these nations</a:t>
            </a:r>
            <a:endParaRPr lang="en-US" sz="3200" dirty="0"/>
          </a:p>
        </p:txBody>
      </p:sp>
      <p:sp>
        <p:nvSpPr>
          <p:cNvPr id="19" name="Rectangle 18"/>
          <p:cNvSpPr>
            <a:spLocks noGrp="1" noChangeArrowheads="1"/>
          </p:cNvSpPr>
          <p:nvPr/>
        </p:nvSpPr>
        <p:spPr bwMode="auto">
          <a:xfrm>
            <a:off x="2324504" y="66841"/>
            <a:ext cx="687635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 smtClean="0"/>
              <a:t>The Renaissance and the Age of Exploration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 of demarcation 2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2" r="133" b="479"/>
          <a:stretch>
            <a:fillRect/>
          </a:stretch>
        </p:blipFill>
        <p:spPr bwMode="auto">
          <a:xfrm>
            <a:off x="13795" y="508000"/>
            <a:ext cx="9144000" cy="635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Grp="1"/>
          </p:cNvSpPr>
          <p:nvPr/>
        </p:nvSpPr>
        <p:spPr bwMode="auto">
          <a:xfrm>
            <a:off x="0" y="-422089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/>
              <a:t>Four Key Explorers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0" y="508000"/>
            <a:ext cx="6781800" cy="847725"/>
          </a:xfrm>
          <a:prstGeom prst="rect">
            <a:avLst/>
          </a:prstGeom>
          <a:solidFill>
            <a:srgbClr val="FFFF99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kern="1200" dirty="0"/>
              <a:t>Christopher Columbus </a:t>
            </a:r>
            <a:r>
              <a:rPr lang="ja-JP" altLang="en-US" sz="2800" kern="1200" dirty="0">
                <a:latin typeface="Arial"/>
              </a:rPr>
              <a:t>“</a:t>
            </a:r>
            <a:r>
              <a:rPr lang="en-US" sz="2800" kern="1200" dirty="0"/>
              <a:t>discovered</a:t>
            </a:r>
            <a:r>
              <a:rPr lang="ja-JP" altLang="en-US" sz="2800" kern="1200" dirty="0">
                <a:latin typeface="Arial"/>
              </a:rPr>
              <a:t>”</a:t>
            </a:r>
            <a:r>
              <a:rPr lang="en-US" sz="2800" kern="1200" dirty="0"/>
              <a:t> America looking for a </a:t>
            </a:r>
            <a:r>
              <a:rPr lang="en-US" sz="2800" kern="1200" dirty="0">
                <a:solidFill>
                  <a:srgbClr val="000000"/>
                </a:solidFill>
              </a:rPr>
              <a:t>westward</a:t>
            </a:r>
            <a:r>
              <a:rPr lang="en-US" sz="2800" kern="1200" dirty="0"/>
              <a:t> route to India</a:t>
            </a:r>
          </a:p>
        </p:txBody>
      </p:sp>
      <p:pic>
        <p:nvPicPr>
          <p:cNvPr id="9" name="Picture 8" descr="1492-Columbus-la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8" b="11925"/>
          <a:stretch>
            <a:fillRect/>
          </a:stretch>
        </p:blipFill>
        <p:spPr bwMode="auto">
          <a:xfrm>
            <a:off x="4364551" y="1472600"/>
            <a:ext cx="4715530" cy="242133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1507138" y="1355725"/>
            <a:ext cx="1883762" cy="2259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5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 of demarcation 2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2" r="133" b="479"/>
          <a:stretch>
            <a:fillRect/>
          </a:stretch>
        </p:blipFill>
        <p:spPr bwMode="auto">
          <a:xfrm>
            <a:off x="0" y="508000"/>
            <a:ext cx="9144000" cy="635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Grp="1"/>
          </p:cNvSpPr>
          <p:nvPr/>
        </p:nvSpPr>
        <p:spPr bwMode="auto">
          <a:xfrm>
            <a:off x="0" y="-422089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/>
              <a:t>Four Key Explorers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74495" y="531084"/>
            <a:ext cx="5791200" cy="8191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700" kern="1200" dirty="0"/>
              <a:t>Ferdinand Magellan led the first expedition to </a:t>
            </a:r>
            <a:r>
              <a:rPr lang="en-US" sz="2700" kern="1200" dirty="0">
                <a:solidFill>
                  <a:srgbClr val="000000"/>
                </a:solidFill>
              </a:rPr>
              <a:t>circumnavigate</a:t>
            </a:r>
            <a:r>
              <a:rPr lang="en-US" sz="2700" kern="1200" dirty="0"/>
              <a:t> the globe</a:t>
            </a:r>
          </a:p>
        </p:txBody>
      </p:sp>
      <p:pic>
        <p:nvPicPr>
          <p:cNvPr id="5" name="Picture 4" descr="magellan portrait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152" y="633598"/>
            <a:ext cx="2470160" cy="3090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307330" y="1350234"/>
            <a:ext cx="4367908" cy="2627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6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 of demarcation 2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2" r="133" b="479"/>
          <a:stretch>
            <a:fillRect/>
          </a:stretch>
        </p:blipFill>
        <p:spPr bwMode="auto">
          <a:xfrm>
            <a:off x="0" y="508000"/>
            <a:ext cx="9144000" cy="635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Grp="1"/>
          </p:cNvSpPr>
          <p:nvPr/>
        </p:nvSpPr>
        <p:spPr bwMode="auto">
          <a:xfrm>
            <a:off x="0" y="-422089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00090"/>
                </a:solidFill>
              </a:rPr>
              <a:t>Four Key Explorers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-1" y="550209"/>
            <a:ext cx="5468471" cy="835613"/>
          </a:xfrm>
          <a:prstGeom prst="rect">
            <a:avLst/>
          </a:prstGeom>
          <a:solidFill>
            <a:srgbClr val="FFFF99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kern="1200" dirty="0"/>
              <a:t>Vasco da Gama </a:t>
            </a:r>
            <a:r>
              <a:rPr lang="ja-JP" altLang="en-US" sz="2800" kern="1200" dirty="0">
                <a:latin typeface="Arial"/>
              </a:rPr>
              <a:t>“</a:t>
            </a:r>
            <a:r>
              <a:rPr lang="en-US" sz="2800" kern="1200" dirty="0"/>
              <a:t>found</a:t>
            </a:r>
            <a:r>
              <a:rPr lang="ja-JP" altLang="en-US" sz="2800" kern="1200" dirty="0">
                <a:latin typeface="Arial"/>
              </a:rPr>
              <a:t>”</a:t>
            </a:r>
            <a:r>
              <a:rPr lang="en-US" sz="2800" kern="1200" dirty="0"/>
              <a:t> India by sailing around Africa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88809" y="1385822"/>
            <a:ext cx="1379661" cy="2619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Vasco%20da%20Gama-%202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61" y="550209"/>
            <a:ext cx="2816225" cy="2798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4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/>
        </p:nvSpPr>
        <p:spPr bwMode="auto">
          <a:xfrm>
            <a:off x="0" y="-422089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/>
              <a:t>Four Key Explorers</a:t>
            </a:r>
          </a:p>
        </p:txBody>
      </p:sp>
      <p:pic>
        <p:nvPicPr>
          <p:cNvPr id="4" name="Picture 3" descr="Map-EuropeanExplorationsInTheAmericas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718"/>
            <a:ext cx="9144000" cy="632328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0" y="557802"/>
            <a:ext cx="6172200" cy="8191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700" kern="1200" dirty="0"/>
              <a:t>Samuel </a:t>
            </a:r>
            <a:r>
              <a:rPr lang="en-US" sz="2700" kern="1200" dirty="0">
                <a:solidFill>
                  <a:srgbClr val="000000"/>
                </a:solidFill>
              </a:rPr>
              <a:t>Champlain</a:t>
            </a:r>
            <a:r>
              <a:rPr lang="en-US" sz="2700" kern="1200" dirty="0"/>
              <a:t> founded </a:t>
            </a:r>
            <a:r>
              <a:rPr lang="fr-FR" sz="2800" dirty="0"/>
              <a:t>Québec</a:t>
            </a:r>
            <a:r>
              <a:rPr lang="en-US" sz="2700" kern="1200" dirty="0" smtClean="0"/>
              <a:t> </a:t>
            </a:r>
            <a:r>
              <a:rPr lang="en-US" sz="2700" kern="1200" dirty="0"/>
              <a:t>after failing to find a NW passage to India</a:t>
            </a:r>
          </a:p>
        </p:txBody>
      </p:sp>
      <p:pic>
        <p:nvPicPr>
          <p:cNvPr id="6" name="Picture 5" descr="champlain-bio-tradin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85" y="3269739"/>
            <a:ext cx="4772602" cy="3437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098005" y="1376952"/>
            <a:ext cx="739614" cy="1372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4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in-flag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85104" cy="1455988"/>
          </a:xfrm>
          <a:prstGeom prst="rect">
            <a:avLst/>
          </a:prstGeom>
        </p:spPr>
      </p:pic>
      <p:pic>
        <p:nvPicPr>
          <p:cNvPr id="4" name="Picture 3" descr="france-flag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33"/>
            <a:ext cx="1524000" cy="1461126"/>
          </a:xfrm>
          <a:prstGeom prst="rect">
            <a:avLst/>
          </a:prstGeom>
        </p:spPr>
      </p:pic>
      <p:pic>
        <p:nvPicPr>
          <p:cNvPr id="5" name="Picture 4" descr="united-kingdom-flag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754"/>
            <a:ext cx="2285104" cy="1462040"/>
          </a:xfrm>
          <a:prstGeom prst="rect">
            <a:avLst/>
          </a:prstGeom>
        </p:spPr>
      </p:pic>
      <p:pic>
        <p:nvPicPr>
          <p:cNvPr id="6" name="Picture 5" descr="netherlands-flag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794"/>
            <a:ext cx="2285104" cy="1460544"/>
          </a:xfrm>
          <a:prstGeom prst="rect">
            <a:avLst/>
          </a:prstGeom>
        </p:spPr>
      </p:pic>
      <p:pic>
        <p:nvPicPr>
          <p:cNvPr id="7" name="Picture 6" descr="sweden-flag.gi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338"/>
            <a:ext cx="1139975" cy="1077662"/>
          </a:xfrm>
          <a:prstGeom prst="rect">
            <a:avLst/>
          </a:prstGeom>
        </p:spPr>
      </p:pic>
      <p:pic>
        <p:nvPicPr>
          <p:cNvPr id="8" name="Picture 7" descr="150px-Fleur_de_lys_(or)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46533"/>
            <a:ext cx="743648" cy="1411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86657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884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61632" y="1711117"/>
            <a:ext cx="164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Fleur de </a:t>
            </a:r>
            <a:r>
              <a:rPr lang="en-US" b="1" dirty="0" err="1"/>
              <a:t>lys</a:t>
            </a:r>
            <a:endParaRPr lang="en-US" b="1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83922"/>
            <a:ext cx="226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Great Britain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388393"/>
            <a:ext cx="22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Netherlands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488668"/>
            <a:ext cx="11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Sweden</a:t>
            </a:r>
            <a:endParaRPr lang="en-US" b="1" dirty="0"/>
          </a:p>
        </p:txBody>
      </p:sp>
      <p:pic>
        <p:nvPicPr>
          <p:cNvPr id="2" name="Picture 1" descr="imag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75" y="5780338"/>
            <a:ext cx="1136816" cy="1077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1624091" y="6157586"/>
            <a:ext cx="1077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Czar Russia</a:t>
            </a:r>
            <a:endParaRPr lang="en-US" sz="1500" b="1" dirty="0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10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6252" r="60194" b="49790"/>
          <a:stretch/>
        </p:blipFill>
        <p:spPr bwMode="auto">
          <a:xfrm>
            <a:off x="2276791" y="1"/>
            <a:ext cx="6876353" cy="68579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324504" y="33394"/>
            <a:ext cx="6819496" cy="8751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kern="1200" dirty="0"/>
              <a:t>Exploration led to permanent European colonies</a:t>
            </a:r>
          </a:p>
        </p:txBody>
      </p:sp>
    </p:spTree>
    <p:extLst>
      <p:ext uri="{BB962C8B-B14F-4D97-AF65-F5344CB8AC3E}">
        <p14:creationId xmlns:p14="http://schemas.microsoft.com/office/powerpoint/2010/main" val="25065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825</Words>
  <Application>Microsoft Office PowerPoint</Application>
  <PresentationFormat>On-screen Show (4:3)</PresentationFormat>
  <Paragraphs>201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Times New Roman</vt:lpstr>
      <vt:lpstr>Verdana</vt:lpstr>
      <vt:lpstr>Wingdings</vt:lpstr>
      <vt:lpstr>Office Theme</vt:lpstr>
      <vt:lpstr>European Exploration  &amp; Colonization</vt:lpstr>
      <vt:lpstr>PowerPoint Presentation</vt:lpstr>
      <vt:lpstr>The Age of Exploration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McClintock, Shane</cp:lastModifiedBy>
  <cp:revision>42</cp:revision>
  <dcterms:created xsi:type="dcterms:W3CDTF">2013-08-19T15:18:12Z</dcterms:created>
  <dcterms:modified xsi:type="dcterms:W3CDTF">2016-10-07T14:57:56Z</dcterms:modified>
</cp:coreProperties>
</file>