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88" r:id="rId3"/>
    <p:sldId id="257" r:id="rId4"/>
    <p:sldId id="283" r:id="rId5"/>
    <p:sldId id="285" r:id="rId6"/>
    <p:sldId id="286" r:id="rId7"/>
    <p:sldId id="287" r:id="rId8"/>
    <p:sldId id="284" r:id="rId9"/>
    <p:sldId id="289" r:id="rId10"/>
    <p:sldId id="290" r:id="rId11"/>
  </p:sldIdLst>
  <p:sldSz cx="9144000" cy="5143500" type="screen16x9"/>
  <p:notesSz cx="6858000" cy="9144000"/>
  <p:embeddedFontLst>
    <p:embeddedFont>
      <p:font typeface="Caveat" panose="020B0604020202020204" charset="0"/>
      <p:regular r:id="rId13"/>
      <p:bold r:id="rId14"/>
    </p:embeddedFont>
    <p:embeddedFont>
      <p:font typeface="Amatic SC" panose="020B0604020202020204" charset="-79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41515F-C7D9-4D2B-B187-7CF7AE452834}">
  <a:tblStyle styleId="{FF41515F-C7D9-4D2B-B187-7CF7AE4528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7522-5FB3-48DB-8F31-4BC6F48D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08CC-6F47-454E-981A-6400B337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Cold  War  1945 – 1980’s (ish)             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48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Berlin Wall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00100"/>
            <a:ext cx="451485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The Berlin Wall was built in 1961 and divided East (Communist) and West (Democratic) Berlin</a:t>
            </a:r>
          </a:p>
          <a:p>
            <a:pPr eaLnBrk="1" hangingPunct="1">
              <a:defRPr/>
            </a:pPr>
            <a:r>
              <a:rPr lang="en-US" sz="2400" dirty="0"/>
              <a:t>It was a great symbol of the Cold War</a:t>
            </a:r>
          </a:p>
          <a:p>
            <a:pPr eaLnBrk="1" hangingPunct="1">
              <a:defRPr/>
            </a:pPr>
            <a:r>
              <a:rPr lang="en-US" sz="2400" dirty="0"/>
              <a:t>The wall prevented people from fleeing to either side of Berlin –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This increased tensions between Communist and </a:t>
            </a:r>
            <a:r>
              <a:rPr lang="en-US" sz="2400" dirty="0" smtClean="0">
                <a:solidFill>
                  <a:srgbClr val="FF0000"/>
                </a:solidFill>
              </a:rPr>
              <a:t>Democratic countries </a:t>
            </a:r>
            <a:r>
              <a:rPr lang="en-US" sz="2400" dirty="0">
                <a:solidFill>
                  <a:srgbClr val="FF0000"/>
                </a:solidFill>
              </a:rPr>
              <a:t>in Europe</a:t>
            </a:r>
          </a:p>
        </p:txBody>
      </p:sp>
      <p:pic>
        <p:nvPicPr>
          <p:cNvPr id="13316" name="Picture 5" descr="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82" y="854868"/>
            <a:ext cx="2581645" cy="30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4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6172200" cy="6262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Cold War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7" y="800100"/>
            <a:ext cx="8355724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/>
              <a:t>The Cold War </a:t>
            </a:r>
            <a:r>
              <a:rPr lang="en-US" sz="2400" dirty="0"/>
              <a:t>– Tensions between the United States and the Soviet Union over the 2</a:t>
            </a:r>
            <a:r>
              <a:rPr lang="en-US" sz="2400" baseline="30000" dirty="0"/>
              <a:t>nd</a:t>
            </a:r>
            <a:r>
              <a:rPr lang="en-US" sz="2400" dirty="0"/>
              <a:t> half of the 20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Century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Differences in ideologies: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The U.S. economic system – </a:t>
            </a:r>
            <a:r>
              <a:rPr lang="en-US" sz="2400" b="1" u="sng" dirty="0"/>
              <a:t>Capitalism</a:t>
            </a:r>
            <a:r>
              <a:rPr lang="en-US" sz="2400" dirty="0"/>
              <a:t> – Means of production are privately owned an operated and there is free </a:t>
            </a:r>
            <a:r>
              <a:rPr lang="en-US" sz="2400" dirty="0" smtClean="0"/>
              <a:t>trade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The U.S.S.R. economic system – </a:t>
            </a:r>
            <a:r>
              <a:rPr lang="en-US" sz="2400" b="1" u="sng" dirty="0"/>
              <a:t>Communism</a:t>
            </a:r>
            <a:r>
              <a:rPr lang="en-US" sz="2400" dirty="0"/>
              <a:t> – Means of production are controlled by the government, and there is no private property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  <p:pic>
        <p:nvPicPr>
          <p:cNvPr id="5124" name="Picture 5" descr="6617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920358"/>
            <a:ext cx="4514850" cy="113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4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266147" y="86204"/>
            <a:ext cx="7273800" cy="51444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Post WWII Germany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3563007" y="178676"/>
            <a:ext cx="5390077" cy="48452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Yalta </a:t>
            </a:r>
            <a:r>
              <a:rPr lang="en-US" dirty="0" smtClean="0"/>
              <a:t>Conference 1945</a:t>
            </a:r>
            <a:endParaRPr lang="en-US" dirty="0"/>
          </a:p>
          <a:p>
            <a:pPr marL="546100" lvl="1" indent="0">
              <a:buNone/>
            </a:pPr>
            <a:r>
              <a:rPr lang="en-US" dirty="0"/>
              <a:t>In closing months of WWII… Big 3 </a:t>
            </a:r>
            <a:r>
              <a:rPr lang="en-US" dirty="0" smtClean="0"/>
              <a:t>meet</a:t>
            </a:r>
          </a:p>
          <a:p>
            <a:pPr lvl="2"/>
            <a:r>
              <a:rPr lang="en-US" dirty="0" smtClean="0"/>
              <a:t>Brits and US feel USSR still threat</a:t>
            </a:r>
          </a:p>
          <a:p>
            <a:pPr lvl="3"/>
            <a:r>
              <a:rPr lang="en-US" dirty="0" smtClean="0"/>
              <a:t>Make </a:t>
            </a:r>
            <a:r>
              <a:rPr lang="en-US" dirty="0"/>
              <a:t>a deal w/ Stalin</a:t>
            </a:r>
          </a:p>
          <a:p>
            <a:endParaRPr lang="en-US" dirty="0" smtClean="0"/>
          </a:p>
          <a:p>
            <a:r>
              <a:rPr lang="en-US" dirty="0" smtClean="0"/>
              <a:t>USSR </a:t>
            </a:r>
            <a:r>
              <a:rPr lang="en-US" dirty="0"/>
              <a:t>would help in Pacific Theatre in exchange for…</a:t>
            </a:r>
          </a:p>
          <a:p>
            <a:pPr lvl="1"/>
            <a:r>
              <a:rPr lang="en-US" dirty="0" smtClean="0"/>
              <a:t>Division </a:t>
            </a:r>
            <a:r>
              <a:rPr lang="en-US" dirty="0"/>
              <a:t>of Germany into “4 Zones”</a:t>
            </a:r>
          </a:p>
          <a:p>
            <a:pPr lvl="2"/>
            <a:r>
              <a:rPr lang="en-US" dirty="0"/>
              <a:t>France, Great Britain, US, &amp; USSR each control a quarter</a:t>
            </a:r>
          </a:p>
          <a:p>
            <a:pPr lvl="2"/>
            <a:r>
              <a:rPr lang="en-US" dirty="0"/>
              <a:t>Supposed to be temporary</a:t>
            </a:r>
          </a:p>
          <a:p>
            <a:pPr lvl="3"/>
            <a:r>
              <a:rPr lang="en-US" dirty="0"/>
              <a:t>Until “Democratic” elections occur and new German Gov’t can decide down future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7" y="647651"/>
            <a:ext cx="3300248" cy="401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073" y="126006"/>
            <a:ext cx="6172200" cy="4607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 War Goals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9401" y="662383"/>
            <a:ext cx="4069802" cy="1943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/>
              <a:t>American Goals</a:t>
            </a:r>
          </a:p>
          <a:p>
            <a:pPr eaLnBrk="1" hangingPunct="1">
              <a:defRPr/>
            </a:pPr>
            <a:r>
              <a:rPr lang="en-US" sz="2400" dirty="0"/>
              <a:t>Encourage Democracy</a:t>
            </a:r>
          </a:p>
          <a:p>
            <a:pPr eaLnBrk="1" hangingPunct="1">
              <a:defRPr/>
            </a:pPr>
            <a:r>
              <a:rPr lang="en-US" sz="2400" dirty="0"/>
              <a:t>Gain access to raw materials and new markets</a:t>
            </a:r>
          </a:p>
          <a:p>
            <a:pPr eaLnBrk="1" hangingPunct="1">
              <a:defRPr/>
            </a:pPr>
            <a:r>
              <a:rPr lang="en-US" sz="2400" dirty="0"/>
              <a:t>Establish the Marshall Plan</a:t>
            </a: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03531" y="548083"/>
            <a:ext cx="4214648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/>
              <a:t>Soviet Goals</a:t>
            </a:r>
          </a:p>
          <a:p>
            <a:pPr eaLnBrk="1" hangingPunct="1">
              <a:defRPr/>
            </a:pPr>
            <a:r>
              <a:rPr lang="en-US" sz="2400" dirty="0"/>
              <a:t>Spread Communism in other European countries</a:t>
            </a:r>
          </a:p>
          <a:p>
            <a:pPr eaLnBrk="1" hangingPunct="1">
              <a:defRPr/>
            </a:pPr>
            <a:r>
              <a:rPr lang="en-US" sz="2400" dirty="0"/>
              <a:t>Using Eastern Europe for industry, new raw materials, and markets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417094" y="3056335"/>
            <a:ext cx="429815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819807" y="2605483"/>
            <a:ext cx="7797853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500" dirty="0"/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500" dirty="0" smtClean="0"/>
              <a:t>After </a:t>
            </a:r>
            <a:r>
              <a:rPr lang="en-US" altLang="en-US" sz="1500" dirty="0"/>
              <a:t>WWII, the U.S. was the richest and most powerful country in the world and only lost 400,000 people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500" dirty="0"/>
              <a:t>The USSR had to rebuild – There was a lot of fighting done on their territory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419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91" y="73572"/>
            <a:ext cx="6172200" cy="5780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everyone rushes to gain “Control” of territory in Europe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166" y="651641"/>
            <a:ext cx="8660524" cy="4361793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Stalin breaks Yalta promises for free elections</a:t>
            </a:r>
          </a:p>
          <a:p>
            <a:pPr lvl="1"/>
            <a:r>
              <a:rPr lang="en-US" sz="4200" dirty="0" smtClean="0"/>
              <a:t>Takes Eastern Germany, Poland, Czech, Hungary, Romania, Yugoslavia, Bulgaria, &amp; Albania</a:t>
            </a:r>
          </a:p>
          <a:p>
            <a:pPr lvl="2"/>
            <a:r>
              <a:rPr lang="en-US" sz="4200" dirty="0" smtClean="0"/>
              <a:t>Forces them under Soviet Control</a:t>
            </a:r>
          </a:p>
          <a:p>
            <a:pPr lvl="2"/>
            <a:r>
              <a:rPr lang="en-US" sz="4200" dirty="0" smtClean="0"/>
              <a:t>Est. Communist </a:t>
            </a:r>
            <a:r>
              <a:rPr lang="en-US" sz="4200" dirty="0" err="1" smtClean="0"/>
              <a:t>gov’ts</a:t>
            </a:r>
            <a:r>
              <a:rPr lang="en-US" sz="4200" dirty="0" smtClean="0"/>
              <a:t> in each</a:t>
            </a:r>
          </a:p>
          <a:p>
            <a:pPr lvl="1"/>
            <a:endParaRPr lang="en-US" sz="4200" dirty="0" smtClean="0"/>
          </a:p>
          <a:p>
            <a:pPr lvl="1"/>
            <a:r>
              <a:rPr lang="en-US" sz="4200" dirty="0" smtClean="0"/>
              <a:t>Creates an </a:t>
            </a:r>
            <a:r>
              <a:rPr lang="en-US" sz="4200" b="1" i="1" dirty="0" smtClean="0"/>
              <a:t>‘Iron Curtain’</a:t>
            </a:r>
            <a:r>
              <a:rPr lang="en-US" sz="4200" dirty="0" smtClean="0"/>
              <a:t> separating Eastern and Western Europe</a:t>
            </a:r>
          </a:p>
          <a:p>
            <a:pPr lvl="1"/>
            <a:r>
              <a:rPr lang="en-US" sz="4200" dirty="0" smtClean="0"/>
              <a:t>Goal was to…</a:t>
            </a:r>
          </a:p>
          <a:p>
            <a:pPr lvl="2"/>
            <a:r>
              <a:rPr lang="en-US" sz="4200" dirty="0" smtClean="0"/>
              <a:t>Intimidate the other nations into submission</a:t>
            </a:r>
          </a:p>
          <a:p>
            <a:endParaRPr lang="en-US" sz="4200" dirty="0" smtClean="0"/>
          </a:p>
          <a:p>
            <a:r>
              <a:rPr lang="en-US" sz="4200" dirty="0" smtClean="0"/>
              <a:t>Birth of the United Nations</a:t>
            </a:r>
          </a:p>
          <a:p>
            <a:pPr lvl="1"/>
            <a:r>
              <a:rPr lang="en-US" sz="4200" dirty="0" smtClean="0"/>
              <a:t>Based on…</a:t>
            </a:r>
          </a:p>
          <a:p>
            <a:pPr lvl="2"/>
            <a:r>
              <a:rPr lang="en-US" sz="4200" dirty="0" smtClean="0"/>
              <a:t>Wilson’s “League of Nations”</a:t>
            </a:r>
          </a:p>
          <a:p>
            <a:pPr lvl="1"/>
            <a:r>
              <a:rPr lang="en-US" sz="4200" dirty="0" smtClean="0"/>
              <a:t>World governing body; a congress if you will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5723" y="32599"/>
            <a:ext cx="2676197" cy="56057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Iron Curtain</a:t>
            </a:r>
          </a:p>
        </p:txBody>
      </p:sp>
      <p:pic>
        <p:nvPicPr>
          <p:cNvPr id="8195" name="Picture 4" descr="cold_war_europe_military_alliances_map_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2510" y="178676"/>
            <a:ext cx="4361793" cy="4768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15311" y="725036"/>
            <a:ext cx="418311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b="1" u="sng" dirty="0">
                <a:solidFill>
                  <a:srgbClr val="FF0000"/>
                </a:solidFill>
              </a:rPr>
              <a:t>The Iron Curtain</a:t>
            </a:r>
            <a:r>
              <a:rPr lang="en-US" altLang="en-US" sz="2000" b="1" dirty="0">
                <a:solidFill>
                  <a:srgbClr val="FF0000"/>
                </a:solidFill>
              </a:rPr>
              <a:t> – </a:t>
            </a:r>
            <a:r>
              <a:rPr lang="en-US" altLang="en-US" sz="2000" dirty="0">
                <a:solidFill>
                  <a:srgbClr val="FF0000"/>
                </a:solidFill>
              </a:rPr>
              <a:t>The division of Western Europe (Democratic) and Eastern Europe (Communist)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/>
              <a:t>This phrase was coined by Winston Churchill in a 1946 speech</a:t>
            </a:r>
            <a:endParaRPr lang="en-US" altLang="en-US" sz="2000" b="1" u="sng" dirty="0"/>
          </a:p>
        </p:txBody>
      </p:sp>
      <p:pic>
        <p:nvPicPr>
          <p:cNvPr id="6" name="Picture 4" descr="http://www.johndclare.net/images/Soviet_take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29" y="2510140"/>
            <a:ext cx="4141074" cy="2436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8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3569" y="98534"/>
            <a:ext cx="2970486" cy="473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American Policy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151" y="683419"/>
            <a:ext cx="5751787" cy="41618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President Truman adopted the policy of </a:t>
            </a:r>
            <a:r>
              <a:rPr lang="en-US" sz="2400" b="1" u="sng" dirty="0">
                <a:solidFill>
                  <a:srgbClr val="FF0000"/>
                </a:solidFill>
              </a:rPr>
              <a:t>Containment</a:t>
            </a:r>
            <a:r>
              <a:rPr lang="en-US" sz="2400" dirty="0">
                <a:solidFill>
                  <a:srgbClr val="FF0000"/>
                </a:solidFill>
              </a:rPr>
              <a:t> – Block USSR influence and stop the spread of </a:t>
            </a:r>
            <a:r>
              <a:rPr lang="en-US" sz="2400" dirty="0" smtClean="0">
                <a:solidFill>
                  <a:srgbClr val="FF0000"/>
                </a:solidFill>
              </a:rPr>
              <a:t>communism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1947 – </a:t>
            </a:r>
            <a:r>
              <a:rPr lang="en-US" sz="2400" b="1" u="sng" dirty="0">
                <a:solidFill>
                  <a:srgbClr val="FF0000"/>
                </a:solidFill>
              </a:rPr>
              <a:t>Truman Doctrine</a:t>
            </a:r>
            <a:r>
              <a:rPr lang="en-US" sz="2400" dirty="0">
                <a:solidFill>
                  <a:srgbClr val="FF0000"/>
                </a:solidFill>
              </a:rPr>
              <a:t> – Supported countries that rejected communism – Provided $400 Million of aid to Turkey and </a:t>
            </a:r>
            <a:r>
              <a:rPr lang="en-US" sz="2400" dirty="0" smtClean="0">
                <a:solidFill>
                  <a:srgbClr val="FF0000"/>
                </a:solidFill>
              </a:rPr>
              <a:t>Greece</a:t>
            </a:r>
          </a:p>
          <a:p>
            <a:pPr eaLnBrk="1" hangingPunct="1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1948 – </a:t>
            </a:r>
            <a:r>
              <a:rPr lang="en-US" sz="2400" b="1" u="sng" dirty="0">
                <a:solidFill>
                  <a:srgbClr val="FF0000"/>
                </a:solidFill>
              </a:rPr>
              <a:t>Marshall Plan</a:t>
            </a:r>
            <a:r>
              <a:rPr lang="en-US" sz="2400" dirty="0">
                <a:solidFill>
                  <a:srgbClr val="FF0000"/>
                </a:solidFill>
              </a:rPr>
              <a:t> – $12.5 Billion program to rebuild countries of Western Countries – Aimed to promote democracy</a:t>
            </a:r>
          </a:p>
        </p:txBody>
      </p:sp>
      <p:pic>
        <p:nvPicPr>
          <p:cNvPr id="9220" name="Picture 5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64" y="2667780"/>
            <a:ext cx="2571750" cy="23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99" y="98534"/>
            <a:ext cx="2571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3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6172200" cy="628650"/>
          </a:xfrm>
        </p:spPr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1131" y="857250"/>
            <a:ext cx="8166537" cy="1657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“ I believe that it must be the policy of the United States to support free peoples who are resisting attempted subjugation by armed minorities or outside pressures.”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~US President Harry S. Truman-</a:t>
            </a:r>
          </a:p>
          <a:p>
            <a:pPr algn="r">
              <a:buNone/>
            </a:pPr>
            <a:r>
              <a:rPr lang="en-US" sz="2400" dirty="0" smtClean="0"/>
              <a:t>Speaking to Congress in March 1947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6634" y="2571750"/>
            <a:ext cx="4614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Truman </a:t>
            </a:r>
            <a:r>
              <a:rPr lang="en-US" sz="2000" dirty="0" smtClean="0">
                <a:solidFill>
                  <a:srgbClr val="FF0000"/>
                </a:solidFill>
              </a:rPr>
              <a:t>Doctrine was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 commitment made by the United States to…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STOP the spread of Communism in any country that does not want </a:t>
            </a:r>
            <a:r>
              <a:rPr lang="en-US" sz="2000" dirty="0" smtClean="0">
                <a:solidFill>
                  <a:srgbClr val="FF0000"/>
                </a:solidFill>
              </a:rPr>
              <a:t>it.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 USSR was imposing its’ Communist ideas on smaller, weaker nations</a:t>
            </a:r>
          </a:p>
        </p:txBody>
      </p:sp>
      <p:pic>
        <p:nvPicPr>
          <p:cNvPr id="10" name="Picture 2" descr="http://bookstore.gpo.gov/sites/default/files/images/Landing-Pages/33-Harry-Tr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740" y="3600450"/>
            <a:ext cx="3673928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40" y="255892"/>
            <a:ext cx="3685742" cy="595446"/>
          </a:xfrm>
        </p:spPr>
        <p:txBody>
          <a:bodyPr/>
          <a:lstStyle/>
          <a:p>
            <a:r>
              <a:rPr lang="en-US" dirty="0" smtClean="0"/>
              <a:t>Alliances are made one again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9959" y="255892"/>
            <a:ext cx="4351281" cy="46734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NATO-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North Atlantic Treaty Organization</a:t>
            </a:r>
          </a:p>
          <a:p>
            <a:pPr lvl="2"/>
            <a:r>
              <a:rPr lang="en-US" sz="2400" dirty="0" smtClean="0"/>
              <a:t>“an armed attack against one or more of the member nations shall be considered an attack against all.”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 Warsaw Pact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Soviet answer to NATO…</a:t>
            </a:r>
          </a:p>
          <a:p>
            <a:pPr lvl="1"/>
            <a:r>
              <a:rPr lang="en-US" sz="2400" dirty="0" smtClean="0"/>
              <a:t>Same thing as NATO, </a:t>
            </a:r>
          </a:p>
          <a:p>
            <a:pPr lvl="2"/>
            <a:r>
              <a:rPr lang="en-US" sz="2400" dirty="0" smtClean="0"/>
              <a:t>but a Communist version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Communist Alliance System</a:t>
            </a:r>
          </a:p>
          <a:p>
            <a:endParaRPr lang="en-US" dirty="0"/>
          </a:p>
        </p:txBody>
      </p:sp>
      <p:pic>
        <p:nvPicPr>
          <p:cNvPr id="3074" name="Picture 2" descr="http://archiv.ethlife.ethz.ch/images/nato_WarP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40" y="970894"/>
            <a:ext cx="3342289" cy="2898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6636" y="3913689"/>
            <a:ext cx="4687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United States and Russia are now clearly the two superpowers of the World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620</Words>
  <Application>Microsoft Office PowerPoint</Application>
  <PresentationFormat>On-screen Show (16:9)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Caveat</vt:lpstr>
      <vt:lpstr>Wingdings</vt:lpstr>
      <vt:lpstr>arial</vt:lpstr>
      <vt:lpstr>Amatic SC</vt:lpstr>
      <vt:lpstr>Kate template</vt:lpstr>
      <vt:lpstr>The Cold  War  1945 – 1980’s (ish)              </vt:lpstr>
      <vt:lpstr>The Cold War</vt:lpstr>
      <vt:lpstr>Post WWII Germany</vt:lpstr>
      <vt:lpstr>Post War Goals</vt:lpstr>
      <vt:lpstr>Now everyone rushes to gain “Control” of territory in Europe</vt:lpstr>
      <vt:lpstr>The Iron Curtain</vt:lpstr>
      <vt:lpstr>American Policy</vt:lpstr>
      <vt:lpstr>Truman Doctrine</vt:lpstr>
      <vt:lpstr>Alliances are made one again</vt:lpstr>
      <vt:lpstr>The Berlin Wall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 War  1945 – 1980’s (ish)</dc:title>
  <dc:creator>McClintock, Shane</dc:creator>
  <cp:lastModifiedBy>McClintock, Shane</cp:lastModifiedBy>
  <cp:revision>10</cp:revision>
  <dcterms:modified xsi:type="dcterms:W3CDTF">2019-03-11T12:45:40Z</dcterms:modified>
</cp:coreProperties>
</file>