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1"/>
  </p:sldMasterIdLst>
  <p:notesMasterIdLst>
    <p:notesMasterId r:id="rId24"/>
  </p:notesMasterIdLst>
  <p:sldIdLst>
    <p:sldId id="256" r:id="rId2"/>
    <p:sldId id="284" r:id="rId3"/>
    <p:sldId id="285" r:id="rId4"/>
    <p:sldId id="257" r:id="rId5"/>
    <p:sldId id="286" r:id="rId6"/>
    <p:sldId id="288" r:id="rId7"/>
    <p:sldId id="289" r:id="rId8"/>
    <p:sldId id="290" r:id="rId9"/>
    <p:sldId id="291" r:id="rId10"/>
    <p:sldId id="292" r:id="rId11"/>
    <p:sldId id="287" r:id="rId12"/>
    <p:sldId id="293" r:id="rId13"/>
    <p:sldId id="295" r:id="rId14"/>
    <p:sldId id="294" r:id="rId15"/>
    <p:sldId id="296" r:id="rId16"/>
    <p:sldId id="297" r:id="rId17"/>
    <p:sldId id="298" r:id="rId18"/>
    <p:sldId id="300" r:id="rId19"/>
    <p:sldId id="299" r:id="rId20"/>
    <p:sldId id="301" r:id="rId21"/>
    <p:sldId id="302" r:id="rId22"/>
    <p:sldId id="303" r:id="rId23"/>
  </p:sldIdLst>
  <p:sldSz cx="9144000" cy="6858000" type="screen4x3"/>
  <p:notesSz cx="6858000" cy="9144000"/>
  <p:embeddedFontLst>
    <p:embeddedFont>
      <p:font typeface="Cousine" panose="020B0604020202020204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CB2C34E-ED4A-4FE6-814F-16020306CE8F}">
  <a:tblStyle styleId="{ACB2C34E-ED4A-4FE6-814F-16020306CE8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152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F4BB7F-EAF6-4EA9-96C1-3DAA28F32A13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287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87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18933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914400" y="4279286"/>
            <a:ext cx="7212600" cy="1546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5000"/>
              <a:buNone/>
              <a:defRPr sz="5000" b="1"/>
            </a:lvl1pPr>
            <a:lvl2pPr lvl="1">
              <a:spcBef>
                <a:spcPts val="0"/>
              </a:spcBef>
              <a:spcAft>
                <a:spcPts val="0"/>
              </a:spcAft>
              <a:buSzPts val="5000"/>
              <a:buNone/>
              <a:defRPr sz="5000" b="1"/>
            </a:lvl2pPr>
            <a:lvl3pPr lvl="2">
              <a:spcBef>
                <a:spcPts val="0"/>
              </a:spcBef>
              <a:spcAft>
                <a:spcPts val="0"/>
              </a:spcAft>
              <a:buSzPts val="5000"/>
              <a:buNone/>
              <a:defRPr sz="5000" b="1"/>
            </a:lvl3pPr>
            <a:lvl4pPr lvl="3">
              <a:spcBef>
                <a:spcPts val="0"/>
              </a:spcBef>
              <a:spcAft>
                <a:spcPts val="0"/>
              </a:spcAft>
              <a:buSzPts val="5000"/>
              <a:buNone/>
              <a:defRPr sz="5000" b="1"/>
            </a:lvl4pPr>
            <a:lvl5pPr lvl="4">
              <a:spcBef>
                <a:spcPts val="0"/>
              </a:spcBef>
              <a:spcAft>
                <a:spcPts val="0"/>
              </a:spcAft>
              <a:buSzPts val="5000"/>
              <a:buNone/>
              <a:defRPr sz="5000" b="1"/>
            </a:lvl5pPr>
            <a:lvl6pPr lvl="5">
              <a:spcBef>
                <a:spcPts val="0"/>
              </a:spcBef>
              <a:spcAft>
                <a:spcPts val="0"/>
              </a:spcAft>
              <a:buSzPts val="5000"/>
              <a:buNone/>
              <a:defRPr sz="5000" b="1"/>
            </a:lvl6pPr>
            <a:lvl7pPr lvl="6">
              <a:spcBef>
                <a:spcPts val="0"/>
              </a:spcBef>
              <a:spcAft>
                <a:spcPts val="0"/>
              </a:spcAft>
              <a:buSzPts val="5000"/>
              <a:buNone/>
              <a:defRPr sz="5000" b="1"/>
            </a:lvl7pPr>
            <a:lvl8pPr lvl="7">
              <a:spcBef>
                <a:spcPts val="0"/>
              </a:spcBef>
              <a:spcAft>
                <a:spcPts val="0"/>
              </a:spcAft>
              <a:buSzPts val="5000"/>
              <a:buNone/>
              <a:defRPr sz="5000" b="1"/>
            </a:lvl8pPr>
            <a:lvl9pPr lvl="8">
              <a:spcBef>
                <a:spcPts val="0"/>
              </a:spcBef>
              <a:spcAft>
                <a:spcPts val="0"/>
              </a:spcAft>
              <a:buSzPts val="5000"/>
              <a:buNone/>
              <a:defRPr sz="5000" b="1"/>
            </a:lvl9pPr>
          </a:lstStyle>
          <a:p>
            <a:endParaRPr/>
          </a:p>
        </p:txBody>
      </p:sp>
      <p:sp>
        <p:nvSpPr>
          <p:cNvPr id="13" name="Google Shape;13;p2"/>
          <p:cNvSpPr/>
          <p:nvPr/>
        </p:nvSpPr>
        <p:spPr>
          <a:xfrm rot="5400000">
            <a:off x="4511746" y="2218169"/>
            <a:ext cx="123450" cy="7106862"/>
          </a:xfrm>
          <a:custGeom>
            <a:avLst/>
            <a:gdLst/>
            <a:ahLst/>
            <a:cxnLst/>
            <a:rect l="l" t="t" r="r" b="b"/>
            <a:pathLst>
              <a:path w="4938" h="91029" extrusionOk="0">
                <a:moveTo>
                  <a:pt x="0" y="0"/>
                </a:moveTo>
                <a:lnTo>
                  <a:pt x="4938" y="0"/>
                </a:lnTo>
                <a:lnTo>
                  <a:pt x="4938" y="91029"/>
                </a:lnTo>
                <a:lnTo>
                  <a:pt x="0" y="91029"/>
                </a:lnTo>
              </a:path>
            </a:pathLst>
          </a:custGeom>
          <a:noFill/>
          <a:ln w="9525" cap="flat" cmpd="sng">
            <a:solidFill>
              <a:srgbClr val="FFFFFF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14" name="Google Shape;14;p2"/>
          <p:cNvSpPr/>
          <p:nvPr/>
        </p:nvSpPr>
        <p:spPr>
          <a:xfrm rot="10800000">
            <a:off x="671075" y="4860025"/>
            <a:ext cx="1326900" cy="1326900"/>
          </a:xfrm>
          <a:prstGeom prst="arc">
            <a:avLst>
              <a:gd name="adj1" fmla="val 16200000"/>
              <a:gd name="adj2" fmla="val 0"/>
            </a:avLst>
          </a:prstGeom>
          <a:noFill/>
          <a:ln w="9525" cap="flat" cmpd="sng">
            <a:solidFill>
              <a:srgbClr val="FFFFFF"/>
            </a:solidFill>
            <a:prstDash val="dash"/>
            <a:round/>
            <a:headEnd type="triangle" w="sm" len="sm"/>
            <a:tailEnd type="triangl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5" name="Google Shape;15;p2"/>
          <p:cNvCxnSpPr/>
          <p:nvPr/>
        </p:nvCxnSpPr>
        <p:spPr>
          <a:xfrm>
            <a:off x="8365300" y="3066475"/>
            <a:ext cx="0" cy="27669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triangle" w="sm" len="sm"/>
            <a:tailEnd type="triangle" w="sm" len="sm"/>
          </a:ln>
        </p:spPr>
      </p:cxnSp>
      <p:sp>
        <p:nvSpPr>
          <p:cNvPr id="16" name="Google Shape;16;p2"/>
          <p:cNvSpPr/>
          <p:nvPr/>
        </p:nvSpPr>
        <p:spPr>
          <a:xfrm rot="-5400000">
            <a:off x="4510271" y="-439081"/>
            <a:ext cx="123450" cy="7106862"/>
          </a:xfrm>
          <a:custGeom>
            <a:avLst/>
            <a:gdLst/>
            <a:ahLst/>
            <a:cxnLst/>
            <a:rect l="l" t="t" r="r" b="b"/>
            <a:pathLst>
              <a:path w="4938" h="91029" extrusionOk="0">
                <a:moveTo>
                  <a:pt x="0" y="0"/>
                </a:moveTo>
                <a:lnTo>
                  <a:pt x="4938" y="0"/>
                </a:lnTo>
                <a:lnTo>
                  <a:pt x="4938" y="91029"/>
                </a:lnTo>
                <a:lnTo>
                  <a:pt x="0" y="91029"/>
                </a:lnTo>
              </a:path>
            </a:pathLst>
          </a:custGeom>
          <a:noFill/>
          <a:ln w="9525" cap="flat" cmpd="sng">
            <a:solidFill>
              <a:srgbClr val="FFFFFF"/>
            </a:solidFill>
            <a:prstDash val="dashDot"/>
            <a:miter lim="8000"/>
            <a:headEnd type="none" w="med" len="med"/>
            <a:tailEnd type="none" w="med" len="med"/>
          </a:ln>
        </p:spPr>
      </p:sp>
      <p:sp>
        <p:nvSpPr>
          <p:cNvPr id="17" name="Google Shape;17;p2"/>
          <p:cNvSpPr/>
          <p:nvPr/>
        </p:nvSpPr>
        <p:spPr>
          <a:xfrm>
            <a:off x="7039675" y="2497866"/>
            <a:ext cx="1714200" cy="1714200"/>
          </a:xfrm>
          <a:prstGeom prst="arc">
            <a:avLst>
              <a:gd name="adj1" fmla="val 16200000"/>
              <a:gd name="adj2" fmla="val 0"/>
            </a:avLst>
          </a:prstGeom>
          <a:noFill/>
          <a:ln w="9525" cap="flat" cmpd="sng">
            <a:solidFill>
              <a:srgbClr val="FFFFFF"/>
            </a:solidFill>
            <a:prstDash val="dash"/>
            <a:round/>
            <a:headEnd type="triangle" w="sm" len="sm"/>
            <a:tailEnd type="triangl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>
            <a:spLocks noGrp="1"/>
          </p:cNvSpPr>
          <p:nvPr>
            <p:ph type="title"/>
          </p:nvPr>
        </p:nvSpPr>
        <p:spPr>
          <a:xfrm>
            <a:off x="404330" y="658442"/>
            <a:ext cx="8229600" cy="551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body" idx="1"/>
          </p:nvPr>
        </p:nvSpPr>
        <p:spPr>
          <a:xfrm>
            <a:off x="343225" y="1500000"/>
            <a:ext cx="8290800" cy="4851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SzPts val="3000"/>
              <a:buChar char="▪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sldNum" idx="12"/>
          </p:nvPr>
        </p:nvSpPr>
        <p:spPr>
          <a:xfrm>
            <a:off x="8523157" y="6391956"/>
            <a:ext cx="461100" cy="38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"/>
          <p:cNvSpPr txBox="1">
            <a:spLocks noGrp="1"/>
          </p:cNvSpPr>
          <p:nvPr>
            <p:ph type="title"/>
          </p:nvPr>
        </p:nvSpPr>
        <p:spPr>
          <a:xfrm>
            <a:off x="404330" y="658442"/>
            <a:ext cx="8229600" cy="551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1"/>
          </p:nvPr>
        </p:nvSpPr>
        <p:spPr>
          <a:xfrm>
            <a:off x="420778" y="1653070"/>
            <a:ext cx="3994500" cy="4967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2"/>
          </p:nvPr>
        </p:nvSpPr>
        <p:spPr>
          <a:xfrm>
            <a:off x="4731381" y="1653070"/>
            <a:ext cx="3994500" cy="4967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sldNum" idx="12"/>
          </p:nvPr>
        </p:nvSpPr>
        <p:spPr>
          <a:xfrm>
            <a:off x="8523157" y="6391956"/>
            <a:ext cx="461100" cy="38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523157" y="6391956"/>
            <a:ext cx="461100" cy="38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3D85C6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 descr="blueprint.png"/>
          <p:cNvPicPr preferRelativeResize="0"/>
          <p:nvPr/>
        </p:nvPicPr>
        <p:blipFill rotWithShape="1">
          <a:blip r:embed="rId6">
            <a:alphaModFix/>
          </a:blip>
          <a:srcRect r="3297" b="3297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/>
          <p:nvPr/>
        </p:nvSpPr>
        <p:spPr>
          <a:xfrm>
            <a:off x="128400" y="128397"/>
            <a:ext cx="8889600" cy="65937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title"/>
          </p:nvPr>
        </p:nvSpPr>
        <p:spPr>
          <a:xfrm>
            <a:off x="404330" y="658442"/>
            <a:ext cx="8229600" cy="55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Cousine"/>
              <a:buNone/>
              <a:defRPr sz="2200">
                <a:solidFill>
                  <a:srgbClr val="FFFFFF"/>
                </a:solidFill>
                <a:latin typeface="Cousine"/>
                <a:ea typeface="Cousine"/>
                <a:cs typeface="Cousine"/>
                <a:sym typeface="Cousi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Cousine"/>
              <a:buNone/>
              <a:defRPr sz="2200">
                <a:solidFill>
                  <a:srgbClr val="FFFFFF"/>
                </a:solidFill>
                <a:latin typeface="Cousine"/>
                <a:ea typeface="Cousine"/>
                <a:cs typeface="Cousine"/>
                <a:sym typeface="Cousi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Cousine"/>
              <a:buNone/>
              <a:defRPr sz="2200">
                <a:solidFill>
                  <a:srgbClr val="FFFFFF"/>
                </a:solidFill>
                <a:latin typeface="Cousine"/>
                <a:ea typeface="Cousine"/>
                <a:cs typeface="Cousine"/>
                <a:sym typeface="Cousi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Cousine"/>
              <a:buNone/>
              <a:defRPr sz="2200">
                <a:solidFill>
                  <a:srgbClr val="FFFFFF"/>
                </a:solidFill>
                <a:latin typeface="Cousine"/>
                <a:ea typeface="Cousine"/>
                <a:cs typeface="Cousine"/>
                <a:sym typeface="Cousi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Cousine"/>
              <a:buNone/>
              <a:defRPr sz="2200">
                <a:solidFill>
                  <a:srgbClr val="FFFFFF"/>
                </a:solidFill>
                <a:latin typeface="Cousine"/>
                <a:ea typeface="Cousine"/>
                <a:cs typeface="Cousine"/>
                <a:sym typeface="Cousi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Cousine"/>
              <a:buNone/>
              <a:defRPr sz="2200">
                <a:solidFill>
                  <a:srgbClr val="FFFFFF"/>
                </a:solidFill>
                <a:latin typeface="Cousine"/>
                <a:ea typeface="Cousine"/>
                <a:cs typeface="Cousine"/>
                <a:sym typeface="Cousi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Cousine"/>
              <a:buNone/>
              <a:defRPr sz="2200">
                <a:solidFill>
                  <a:srgbClr val="FFFFFF"/>
                </a:solidFill>
                <a:latin typeface="Cousine"/>
                <a:ea typeface="Cousine"/>
                <a:cs typeface="Cousine"/>
                <a:sym typeface="Cousi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Cousine"/>
              <a:buNone/>
              <a:defRPr sz="2200">
                <a:solidFill>
                  <a:srgbClr val="FFFFFF"/>
                </a:solidFill>
                <a:latin typeface="Cousine"/>
                <a:ea typeface="Cousine"/>
                <a:cs typeface="Cousine"/>
                <a:sym typeface="Cousi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Cousine"/>
              <a:buNone/>
              <a:defRPr sz="2200">
                <a:solidFill>
                  <a:srgbClr val="FFFFFF"/>
                </a:solidFill>
                <a:latin typeface="Cousine"/>
                <a:ea typeface="Cousine"/>
                <a:cs typeface="Cousine"/>
                <a:sym typeface="Cousine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body" idx="1"/>
          </p:nvPr>
        </p:nvSpPr>
        <p:spPr>
          <a:xfrm>
            <a:off x="457200" y="1500000"/>
            <a:ext cx="8229600" cy="485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Cousine"/>
              <a:buChar char="▪"/>
              <a:defRPr sz="3000">
                <a:solidFill>
                  <a:srgbClr val="FFFFFF"/>
                </a:solidFill>
                <a:latin typeface="Cousine"/>
                <a:ea typeface="Cousine"/>
                <a:cs typeface="Cousine"/>
                <a:sym typeface="Cousine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ousine"/>
              <a:buChar char="▫"/>
              <a:defRPr sz="2400">
                <a:solidFill>
                  <a:srgbClr val="FFFFFF"/>
                </a:solidFill>
                <a:latin typeface="Cousine"/>
                <a:ea typeface="Cousine"/>
                <a:cs typeface="Cousine"/>
                <a:sym typeface="Cousine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ousine"/>
              <a:buChar char="■"/>
              <a:defRPr sz="2400">
                <a:solidFill>
                  <a:srgbClr val="FFFFFF"/>
                </a:solidFill>
                <a:latin typeface="Cousine"/>
                <a:ea typeface="Cousine"/>
                <a:cs typeface="Cousine"/>
                <a:sym typeface="Cousine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ousine"/>
              <a:buChar char="●"/>
              <a:defRPr sz="1800">
                <a:solidFill>
                  <a:srgbClr val="FFFFFF"/>
                </a:solidFill>
                <a:latin typeface="Cousine"/>
                <a:ea typeface="Cousine"/>
                <a:cs typeface="Cousine"/>
                <a:sym typeface="Cousine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ousine"/>
              <a:buChar char="○"/>
              <a:defRPr sz="1800">
                <a:solidFill>
                  <a:srgbClr val="FFFFFF"/>
                </a:solidFill>
                <a:latin typeface="Cousine"/>
                <a:ea typeface="Cousine"/>
                <a:cs typeface="Cousine"/>
                <a:sym typeface="Cousine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ousine"/>
              <a:buChar char="■"/>
              <a:defRPr sz="1800">
                <a:solidFill>
                  <a:srgbClr val="FFFFFF"/>
                </a:solidFill>
                <a:latin typeface="Cousine"/>
                <a:ea typeface="Cousine"/>
                <a:cs typeface="Cousine"/>
                <a:sym typeface="Cousine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ousine"/>
              <a:buChar char="●"/>
              <a:defRPr sz="1800">
                <a:solidFill>
                  <a:srgbClr val="FFFFFF"/>
                </a:solidFill>
                <a:latin typeface="Cousine"/>
                <a:ea typeface="Cousine"/>
                <a:cs typeface="Cousine"/>
                <a:sym typeface="Cousine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ousine"/>
              <a:buChar char="○"/>
              <a:defRPr sz="1800">
                <a:solidFill>
                  <a:srgbClr val="FFFFFF"/>
                </a:solidFill>
                <a:latin typeface="Cousine"/>
                <a:ea typeface="Cousine"/>
                <a:cs typeface="Cousine"/>
                <a:sym typeface="Cousine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ousine"/>
              <a:buChar char="■"/>
              <a:defRPr sz="1800">
                <a:solidFill>
                  <a:srgbClr val="FFFFFF"/>
                </a:solidFill>
                <a:latin typeface="Cousine"/>
                <a:ea typeface="Cousine"/>
                <a:cs typeface="Cousine"/>
                <a:sym typeface="Cousine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523157" y="6391956"/>
            <a:ext cx="461100" cy="38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000">
                <a:solidFill>
                  <a:srgbClr val="FFFFFF"/>
                </a:solidFill>
                <a:latin typeface="Cousine"/>
                <a:ea typeface="Cousine"/>
                <a:cs typeface="Cousine"/>
                <a:sym typeface="Cousine"/>
              </a:defRPr>
            </a:lvl1pPr>
            <a:lvl2pPr lvl="1" algn="r">
              <a:buNone/>
              <a:defRPr sz="1000">
                <a:solidFill>
                  <a:srgbClr val="FFFFFF"/>
                </a:solidFill>
                <a:latin typeface="Cousine"/>
                <a:ea typeface="Cousine"/>
                <a:cs typeface="Cousine"/>
                <a:sym typeface="Cousine"/>
              </a:defRPr>
            </a:lvl2pPr>
            <a:lvl3pPr lvl="2" algn="r">
              <a:buNone/>
              <a:defRPr sz="1000">
                <a:solidFill>
                  <a:srgbClr val="FFFFFF"/>
                </a:solidFill>
                <a:latin typeface="Cousine"/>
                <a:ea typeface="Cousine"/>
                <a:cs typeface="Cousine"/>
                <a:sym typeface="Cousine"/>
              </a:defRPr>
            </a:lvl3pPr>
            <a:lvl4pPr lvl="3" algn="r">
              <a:buNone/>
              <a:defRPr sz="1000">
                <a:solidFill>
                  <a:srgbClr val="FFFFFF"/>
                </a:solidFill>
                <a:latin typeface="Cousine"/>
                <a:ea typeface="Cousine"/>
                <a:cs typeface="Cousine"/>
                <a:sym typeface="Cousine"/>
              </a:defRPr>
            </a:lvl4pPr>
            <a:lvl5pPr lvl="4" algn="r">
              <a:buNone/>
              <a:defRPr sz="1000">
                <a:solidFill>
                  <a:srgbClr val="FFFFFF"/>
                </a:solidFill>
                <a:latin typeface="Cousine"/>
                <a:ea typeface="Cousine"/>
                <a:cs typeface="Cousine"/>
                <a:sym typeface="Cousine"/>
              </a:defRPr>
            </a:lvl5pPr>
            <a:lvl6pPr lvl="5" algn="r">
              <a:buNone/>
              <a:defRPr sz="1000">
                <a:solidFill>
                  <a:srgbClr val="FFFFFF"/>
                </a:solidFill>
                <a:latin typeface="Cousine"/>
                <a:ea typeface="Cousine"/>
                <a:cs typeface="Cousine"/>
                <a:sym typeface="Cousine"/>
              </a:defRPr>
            </a:lvl6pPr>
            <a:lvl7pPr lvl="6" algn="r">
              <a:buNone/>
              <a:defRPr sz="1000">
                <a:solidFill>
                  <a:srgbClr val="FFFFFF"/>
                </a:solidFill>
                <a:latin typeface="Cousine"/>
                <a:ea typeface="Cousine"/>
                <a:cs typeface="Cousine"/>
                <a:sym typeface="Cousine"/>
              </a:defRPr>
            </a:lvl7pPr>
            <a:lvl8pPr lvl="7" algn="r">
              <a:buNone/>
              <a:defRPr sz="1000">
                <a:solidFill>
                  <a:srgbClr val="FFFFFF"/>
                </a:solidFill>
                <a:latin typeface="Cousine"/>
                <a:ea typeface="Cousine"/>
                <a:cs typeface="Cousine"/>
                <a:sym typeface="Cousine"/>
              </a:defRPr>
            </a:lvl8pPr>
            <a:lvl9pPr lvl="8" algn="r">
              <a:buNone/>
              <a:defRPr sz="1000">
                <a:solidFill>
                  <a:srgbClr val="FFFFFF"/>
                </a:solidFill>
                <a:latin typeface="Cousine"/>
                <a:ea typeface="Cousine"/>
                <a:cs typeface="Cousine"/>
                <a:sym typeface="Cousin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6" r:id="rId4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2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youtube.com/watch?v=qjL1E3R9dF4" TargetMode="External"/><Relationship Id="rId5" Type="http://schemas.openxmlformats.org/officeDocument/2006/relationships/image" Target="../media/image31.jpeg"/><Relationship Id="rId4" Type="http://schemas.openxmlformats.org/officeDocument/2006/relationships/hyperlink" Target="https://www.youtube.com/watch?v=0wDU-oYQN04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1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hyperlink" Target="https://www.youtube.com/watch?v=O0TuBG_rSG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youtube.com/watch?v=TTGHLdr-iak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1"/>
          <p:cNvSpPr txBox="1">
            <a:spLocks noGrp="1"/>
          </p:cNvSpPr>
          <p:nvPr>
            <p:ph type="ctrTitle"/>
          </p:nvPr>
        </p:nvSpPr>
        <p:spPr>
          <a:xfrm>
            <a:off x="290946" y="484909"/>
            <a:ext cx="8603672" cy="90742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 smtClean="0">
                <a:solidFill>
                  <a:srgbClr val="FF0000"/>
                </a:solidFill>
              </a:rPr>
              <a:t>The Civil Rights Movement</a:t>
            </a:r>
            <a:br>
              <a:rPr lang="en" sz="3600" dirty="0" smtClean="0">
                <a:solidFill>
                  <a:srgbClr val="FF0000"/>
                </a:solidFill>
              </a:rPr>
            </a:br>
            <a:r>
              <a:rPr lang="en" sz="3600" dirty="0" smtClean="0">
                <a:solidFill>
                  <a:srgbClr val="FF0000"/>
                </a:solidFill>
              </a:rPr>
              <a:t>1950’s and 1960’s</a:t>
            </a:r>
            <a:endParaRPr sz="36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Image result for civil rights moveme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947" y="1511154"/>
            <a:ext cx="8409708" cy="5139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  <p:pic>
        <p:nvPicPr>
          <p:cNvPr id="3" name="Picture 5" descr="littler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130" y="180110"/>
            <a:ext cx="5798127" cy="3529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mage result for little rock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884" y="3797172"/>
            <a:ext cx="5019188" cy="2825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little rock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13" y="180110"/>
            <a:ext cx="4853670" cy="3262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little rock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365" y="3442855"/>
            <a:ext cx="3377334" cy="337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3108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2357" y="917750"/>
            <a:ext cx="8290800" cy="4851900"/>
          </a:xfrm>
        </p:spPr>
        <p:txBody>
          <a:bodyPr/>
          <a:lstStyle/>
          <a:p>
            <a:pPr lvl="0">
              <a:buClr>
                <a:srgbClr val="B80E0F"/>
              </a:buClr>
            </a:pPr>
            <a:r>
              <a:rPr lang="en-US" sz="2000" dirty="0">
                <a:solidFill>
                  <a:srgbClr val="FF0000"/>
                </a:solidFill>
              </a:rPr>
              <a:t>University of Mississippi (1962)</a:t>
            </a:r>
          </a:p>
          <a:p>
            <a:pPr lvl="1">
              <a:buClr>
                <a:srgbClr val="B80E0F"/>
              </a:buClr>
            </a:pPr>
            <a:r>
              <a:rPr lang="en-US" sz="2000" dirty="0">
                <a:solidFill>
                  <a:schemeClr val="bg1"/>
                </a:solidFill>
              </a:rPr>
              <a:t>Federal court orders Mississippi to integrate </a:t>
            </a:r>
          </a:p>
          <a:p>
            <a:pPr lvl="1">
              <a:buClr>
                <a:srgbClr val="B80E0F"/>
              </a:buClr>
            </a:pPr>
            <a:r>
              <a:rPr lang="en-US" sz="2000" dirty="0" err="1" smtClean="0">
                <a:solidFill>
                  <a:srgbClr val="FF0000"/>
                </a:solidFill>
              </a:rPr>
              <a:t>Gov</a:t>
            </a:r>
            <a:r>
              <a:rPr lang="en-US" sz="2000" dirty="0" smtClean="0">
                <a:solidFill>
                  <a:srgbClr val="FF0000"/>
                </a:solidFill>
              </a:rPr>
              <a:t> and police </a:t>
            </a:r>
            <a:r>
              <a:rPr lang="en-US" sz="2000" dirty="0">
                <a:solidFill>
                  <a:srgbClr val="FF0000"/>
                </a:solidFill>
              </a:rPr>
              <a:t>stop James </a:t>
            </a:r>
            <a:r>
              <a:rPr lang="en-US" sz="2000" dirty="0" smtClean="0">
                <a:solidFill>
                  <a:srgbClr val="FF0000"/>
                </a:solidFill>
              </a:rPr>
              <a:t>Meredith</a:t>
            </a:r>
            <a:endParaRPr lang="en-US" sz="2000" dirty="0">
              <a:solidFill>
                <a:srgbClr val="FF0000"/>
              </a:solidFill>
            </a:endParaRPr>
          </a:p>
          <a:p>
            <a:pPr lvl="2">
              <a:buClr>
                <a:srgbClr val="B80E0F"/>
              </a:buClr>
            </a:pPr>
            <a:r>
              <a:rPr lang="en-US" sz="2000" dirty="0">
                <a:solidFill>
                  <a:schemeClr val="bg1"/>
                </a:solidFill>
              </a:rPr>
              <a:t>Feds send troops and riots erupt… </a:t>
            </a:r>
            <a:r>
              <a:rPr lang="en-US" sz="2000" dirty="0" smtClean="0">
                <a:solidFill>
                  <a:schemeClr val="bg1"/>
                </a:solidFill>
              </a:rPr>
              <a:t>2 </a:t>
            </a:r>
            <a:r>
              <a:rPr lang="en-US" sz="2000" dirty="0">
                <a:solidFill>
                  <a:schemeClr val="bg1"/>
                </a:solidFill>
              </a:rPr>
              <a:t>killed </a:t>
            </a:r>
          </a:p>
          <a:p>
            <a:pPr lvl="2">
              <a:buClr>
                <a:srgbClr val="B80E0F"/>
              </a:buClr>
            </a:pPr>
            <a:r>
              <a:rPr lang="en-US" sz="2000" dirty="0">
                <a:solidFill>
                  <a:srgbClr val="FF0000"/>
                </a:solidFill>
              </a:rPr>
              <a:t>Meredith allowed to attend but troops need to protect him until he graduates</a:t>
            </a:r>
            <a:r>
              <a:rPr lang="en-US" sz="2000" dirty="0" smtClean="0">
                <a:solidFill>
                  <a:srgbClr val="FF0000"/>
                </a:solidFill>
              </a:rPr>
              <a:t>.</a:t>
            </a:r>
          </a:p>
          <a:p>
            <a:pPr marL="990600" lvl="2" indent="0">
              <a:buClr>
                <a:srgbClr val="B80E0F"/>
              </a:buClr>
              <a:buNone/>
            </a:pPr>
            <a:endParaRPr lang="en-US" sz="2000" dirty="0">
              <a:solidFill>
                <a:schemeClr val="bg1"/>
              </a:solidFill>
            </a:endParaRPr>
          </a:p>
          <a:p>
            <a:pPr lvl="0">
              <a:buClr>
                <a:srgbClr val="B80E0F"/>
              </a:buClr>
            </a:pPr>
            <a:r>
              <a:rPr lang="en-US" sz="2000" dirty="0">
                <a:solidFill>
                  <a:srgbClr val="FF0000"/>
                </a:solidFill>
              </a:rPr>
              <a:t>University of Alabama  (June 1963)</a:t>
            </a:r>
          </a:p>
          <a:p>
            <a:pPr lvl="1">
              <a:buClr>
                <a:srgbClr val="B80E0F"/>
              </a:buClr>
            </a:pPr>
            <a:r>
              <a:rPr lang="en-US" sz="2000" dirty="0">
                <a:solidFill>
                  <a:srgbClr val="FF0000"/>
                </a:solidFill>
              </a:rPr>
              <a:t>Gov. George Wallace vows “I will stand in the schoolhouse door” to stop integration</a:t>
            </a:r>
          </a:p>
          <a:p>
            <a:pPr lvl="2">
              <a:buClr>
                <a:srgbClr val="B80E0F"/>
              </a:buClr>
            </a:pPr>
            <a:r>
              <a:rPr lang="en-US" sz="2000" dirty="0" smtClean="0">
                <a:solidFill>
                  <a:schemeClr val="bg1"/>
                </a:solidFill>
              </a:rPr>
              <a:t>Feds </a:t>
            </a:r>
            <a:r>
              <a:rPr lang="en-US" sz="2000" dirty="0">
                <a:solidFill>
                  <a:schemeClr val="bg1"/>
                </a:solidFill>
              </a:rPr>
              <a:t>send troops… Wallace </a:t>
            </a:r>
            <a:r>
              <a:rPr lang="en-US" sz="2000" dirty="0" smtClean="0">
                <a:solidFill>
                  <a:schemeClr val="bg1"/>
                </a:solidFill>
              </a:rPr>
              <a:t>backs down</a:t>
            </a:r>
          </a:p>
          <a:p>
            <a:pPr lvl="2">
              <a:buClr>
                <a:srgbClr val="B80E0F"/>
              </a:buClr>
            </a:pPr>
            <a:endParaRPr lang="en-US" sz="2000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  <p:sp>
        <p:nvSpPr>
          <p:cNvPr id="5" name="TextBox 4"/>
          <p:cNvSpPr txBox="1"/>
          <p:nvPr/>
        </p:nvSpPr>
        <p:spPr>
          <a:xfrm>
            <a:off x="643821" y="372479"/>
            <a:ext cx="83404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Colleges and Universities fight against desegregation as well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7172" name="Picture 4" descr="Image result for george wallace schoolhouse do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66" y="4584718"/>
            <a:ext cx="5206134" cy="2196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Image result for james meredit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7056" y="4584718"/>
            <a:ext cx="2417202" cy="2196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444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825" y="395205"/>
            <a:ext cx="8229600" cy="5514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Civil Rights Movement reaches a boiling point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3225" y="946605"/>
            <a:ext cx="8290800" cy="5405295"/>
          </a:xfrm>
        </p:spPr>
        <p:txBody>
          <a:bodyPr/>
          <a:lstStyle/>
          <a:p>
            <a:pPr lvl="2">
              <a:buClr>
                <a:srgbClr val="B80E0F"/>
              </a:buClr>
            </a:pPr>
            <a:r>
              <a:rPr lang="en-US" sz="2000" dirty="0">
                <a:solidFill>
                  <a:srgbClr val="FF0000"/>
                </a:solidFill>
              </a:rPr>
              <a:t>Birmingham, Alabama (Spring </a:t>
            </a:r>
            <a:r>
              <a:rPr lang="en-US" sz="2000" dirty="0" smtClean="0">
                <a:solidFill>
                  <a:srgbClr val="FF0000"/>
                </a:solidFill>
              </a:rPr>
              <a:t>1963).  </a:t>
            </a:r>
            <a:r>
              <a:rPr lang="en-US" sz="2000" dirty="0" err="1" smtClean="0">
                <a:solidFill>
                  <a:srgbClr val="FF0000"/>
                </a:solidFill>
              </a:rPr>
              <a:t>Mlk</a:t>
            </a:r>
            <a:r>
              <a:rPr lang="en-US" sz="2000" dirty="0" smtClean="0">
                <a:solidFill>
                  <a:srgbClr val="FF0000"/>
                </a:solidFill>
              </a:rPr>
              <a:t> targets Birmingham for next desegregation protests.</a:t>
            </a:r>
          </a:p>
          <a:p>
            <a:pPr marL="533400" lvl="1" indent="0">
              <a:buClr>
                <a:srgbClr val="B80E0F"/>
              </a:buClr>
              <a:buNone/>
            </a:pPr>
            <a:endParaRPr lang="en-US" sz="2000" dirty="0">
              <a:solidFill>
                <a:schemeClr val="bg1"/>
              </a:solidFill>
            </a:endParaRPr>
          </a:p>
          <a:p>
            <a:pPr lvl="2">
              <a:buClr>
                <a:srgbClr val="B80E0F"/>
              </a:buClr>
            </a:pPr>
            <a:r>
              <a:rPr lang="en-US" sz="2000" dirty="0">
                <a:solidFill>
                  <a:schemeClr val="bg1"/>
                </a:solidFill>
              </a:rPr>
              <a:t>100’s arrested… including </a:t>
            </a:r>
            <a:r>
              <a:rPr lang="en-US" sz="2000" dirty="0" smtClean="0">
                <a:solidFill>
                  <a:schemeClr val="bg1"/>
                </a:solidFill>
              </a:rPr>
              <a:t>king.  As expected</a:t>
            </a:r>
            <a:r>
              <a:rPr lang="en-US" sz="2000" dirty="0">
                <a:solidFill>
                  <a:schemeClr val="bg1"/>
                </a:solidFill>
              </a:rPr>
              <a:t>….Protests turn </a:t>
            </a:r>
            <a:r>
              <a:rPr lang="en-US" sz="2000" dirty="0" smtClean="0">
                <a:solidFill>
                  <a:schemeClr val="bg1"/>
                </a:solidFill>
              </a:rPr>
              <a:t>violent and it was All </a:t>
            </a:r>
            <a:r>
              <a:rPr lang="en-US" sz="2000" dirty="0">
                <a:solidFill>
                  <a:schemeClr val="bg1"/>
                </a:solidFill>
              </a:rPr>
              <a:t>caught on </a:t>
            </a:r>
            <a:r>
              <a:rPr lang="en-US" sz="2000" dirty="0" err="1">
                <a:solidFill>
                  <a:schemeClr val="bg1"/>
                </a:solidFill>
              </a:rPr>
              <a:t>t.v</a:t>
            </a:r>
            <a:r>
              <a:rPr lang="en-US" sz="2000" dirty="0">
                <a:solidFill>
                  <a:schemeClr val="bg1"/>
                </a:solidFill>
              </a:rPr>
              <a:t> cameras</a:t>
            </a:r>
            <a:r>
              <a:rPr lang="en-US" sz="2000" dirty="0" smtClean="0">
                <a:solidFill>
                  <a:schemeClr val="bg1"/>
                </a:solidFill>
              </a:rPr>
              <a:t>…</a:t>
            </a:r>
          </a:p>
          <a:p>
            <a:pPr marL="533400" lvl="1" indent="0">
              <a:buClr>
                <a:srgbClr val="B80E0F"/>
              </a:buClr>
              <a:buNone/>
            </a:pPr>
            <a:endParaRPr lang="en-US" sz="2000" dirty="0">
              <a:solidFill>
                <a:schemeClr val="bg1"/>
              </a:solidFill>
            </a:endParaRPr>
          </a:p>
          <a:p>
            <a:pPr lvl="2">
              <a:buClr>
                <a:srgbClr val="B80E0F"/>
              </a:buClr>
            </a:pPr>
            <a:r>
              <a:rPr lang="en-US" sz="2000" dirty="0">
                <a:solidFill>
                  <a:srgbClr val="FF0000"/>
                </a:solidFill>
              </a:rPr>
              <a:t>Police dogs attacking peaceful protests</a:t>
            </a:r>
          </a:p>
          <a:p>
            <a:pPr lvl="2">
              <a:buClr>
                <a:srgbClr val="B80E0F"/>
              </a:buClr>
            </a:pPr>
            <a:r>
              <a:rPr lang="en-US" sz="2000" dirty="0">
                <a:solidFill>
                  <a:srgbClr val="FF0000"/>
                </a:solidFill>
              </a:rPr>
              <a:t>Fire hoses used to knock protestors </a:t>
            </a:r>
            <a:r>
              <a:rPr lang="en-US" sz="2000" dirty="0" smtClean="0">
                <a:solidFill>
                  <a:srgbClr val="FF0000"/>
                </a:solidFill>
              </a:rPr>
              <a:t>down Then </a:t>
            </a:r>
            <a:r>
              <a:rPr lang="en-US" sz="2000" dirty="0">
                <a:solidFill>
                  <a:srgbClr val="FF0000"/>
                </a:solidFill>
              </a:rPr>
              <a:t>the NAACP field secretary murdered</a:t>
            </a:r>
            <a:r>
              <a:rPr lang="en-US" sz="2000" dirty="0" smtClean="0">
                <a:solidFill>
                  <a:srgbClr val="FF0000"/>
                </a:solidFill>
              </a:rPr>
              <a:t>…</a:t>
            </a:r>
          </a:p>
          <a:p>
            <a:pPr marL="990600" lvl="2" indent="0">
              <a:buClr>
                <a:srgbClr val="B80E0F"/>
              </a:buClr>
              <a:buNone/>
            </a:pPr>
            <a:endParaRPr lang="en-US" sz="2000" dirty="0">
              <a:solidFill>
                <a:schemeClr val="bg1"/>
              </a:solidFill>
            </a:endParaRPr>
          </a:p>
          <a:p>
            <a:pPr lvl="2">
              <a:buClr>
                <a:srgbClr val="B80E0F"/>
              </a:buClr>
            </a:pPr>
            <a:r>
              <a:rPr lang="en-US" sz="2000" dirty="0">
                <a:solidFill>
                  <a:srgbClr val="FF0000"/>
                </a:solidFill>
              </a:rPr>
              <a:t>Forces JFK. TO MAKE A CALL</a:t>
            </a:r>
          </a:p>
          <a:p>
            <a:pPr lvl="2">
              <a:buClr>
                <a:srgbClr val="B80E0F"/>
              </a:buClr>
            </a:pPr>
            <a:r>
              <a:rPr lang="en-US" sz="2000" dirty="0">
                <a:solidFill>
                  <a:srgbClr val="FF0000"/>
                </a:solidFill>
              </a:rPr>
              <a:t>Declares all Americans must be served in all public places  and no discrimination </a:t>
            </a:r>
            <a:r>
              <a:rPr lang="en-US" sz="2000" dirty="0" smtClean="0">
                <a:solidFill>
                  <a:srgbClr val="FF0000"/>
                </a:solidFill>
              </a:rPr>
              <a:t>in jobs</a:t>
            </a:r>
          </a:p>
          <a:p>
            <a:pPr lvl="2">
              <a:buClr>
                <a:srgbClr val="B80E0F"/>
              </a:buClr>
            </a:pPr>
            <a:endParaRPr lang="en-US" sz="2000" dirty="0">
              <a:solidFill>
                <a:schemeClr val="bg1"/>
              </a:solidFill>
            </a:endParaRPr>
          </a:p>
          <a:p>
            <a:pPr lvl="2">
              <a:buClr>
                <a:srgbClr val="B80E0F"/>
              </a:buClr>
            </a:pPr>
            <a:r>
              <a:rPr lang="en-US" altLang="en-US" sz="2000" dirty="0"/>
              <a:t>White America” saw 500 kids get arrested and attacked with </a:t>
            </a:r>
            <a:r>
              <a:rPr lang="en-US" altLang="en-US" sz="2000" dirty="0" smtClean="0"/>
              <a:t>dogs.  </a:t>
            </a:r>
            <a:endParaRPr lang="en-US" sz="2000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181852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9563" y="0"/>
            <a:ext cx="3811587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 descr="bifi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" y="0"/>
            <a:ext cx="5389418" cy="3540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boy faces attacker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296"/>
          <a:stretch>
            <a:fillRect/>
          </a:stretch>
        </p:blipFill>
        <p:spPr>
          <a:xfrm>
            <a:off x="145473" y="3331274"/>
            <a:ext cx="4227555" cy="344978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4" descr="birmin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6691" y="3851564"/>
            <a:ext cx="4287566" cy="2943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482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425" y="312078"/>
            <a:ext cx="8229600" cy="5514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Sit ins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3225" y="863477"/>
            <a:ext cx="8290800" cy="5703577"/>
          </a:xfrm>
        </p:spPr>
        <p:txBody>
          <a:bodyPr/>
          <a:lstStyle/>
          <a:p>
            <a:r>
              <a:rPr lang="en-US" altLang="en-US" sz="2400" dirty="0">
                <a:solidFill>
                  <a:srgbClr val="FF0000"/>
                </a:solidFill>
              </a:rPr>
              <a:t>They were led </a:t>
            </a:r>
            <a:r>
              <a:rPr lang="en-US" altLang="en-US" sz="2400" dirty="0" smtClean="0">
                <a:solidFill>
                  <a:srgbClr val="FF0000"/>
                </a:solidFill>
              </a:rPr>
              <a:t>by </a:t>
            </a:r>
            <a:r>
              <a:rPr lang="en-US" altLang="en-US" sz="2400" dirty="0">
                <a:solidFill>
                  <a:srgbClr val="FF0000"/>
                </a:solidFill>
              </a:rPr>
              <a:t>college </a:t>
            </a:r>
            <a:r>
              <a:rPr lang="en-US" altLang="en-US" sz="2400" dirty="0" smtClean="0">
                <a:solidFill>
                  <a:srgbClr val="FF0000"/>
                </a:solidFill>
              </a:rPr>
              <a:t>students</a:t>
            </a:r>
          </a:p>
          <a:p>
            <a:r>
              <a:rPr lang="en-US" altLang="en-US" sz="2400" dirty="0">
                <a:solidFill>
                  <a:srgbClr val="FF0000"/>
                </a:solidFill>
              </a:rPr>
              <a:t>Dress in your Sunday best.</a:t>
            </a:r>
          </a:p>
          <a:p>
            <a:r>
              <a:rPr lang="en-US" altLang="en-US" sz="2400" dirty="0">
                <a:solidFill>
                  <a:srgbClr val="FF0000"/>
                </a:solidFill>
              </a:rPr>
              <a:t>Be respectful to employees and police.</a:t>
            </a:r>
          </a:p>
          <a:p>
            <a:pPr>
              <a:lnSpc>
                <a:spcPct val="90000"/>
              </a:lnSpc>
            </a:pPr>
            <a:r>
              <a:rPr lang="en-US" altLang="en-US" sz="2400" dirty="0">
                <a:solidFill>
                  <a:srgbClr val="FF0000"/>
                </a:solidFill>
              </a:rPr>
              <a:t>Do not resist </a:t>
            </a:r>
            <a:r>
              <a:rPr lang="en-US" altLang="en-US" sz="2400" dirty="0" smtClean="0">
                <a:solidFill>
                  <a:srgbClr val="FF0000"/>
                </a:solidFill>
              </a:rPr>
              <a:t>arrest, Do </a:t>
            </a:r>
            <a:r>
              <a:rPr lang="en-US" altLang="en-US" sz="2400" dirty="0">
                <a:solidFill>
                  <a:srgbClr val="FF0000"/>
                </a:solidFill>
              </a:rPr>
              <a:t>not fight back!</a:t>
            </a:r>
          </a:p>
          <a:p>
            <a:pPr>
              <a:lnSpc>
                <a:spcPct val="90000"/>
              </a:lnSpc>
            </a:pPr>
            <a:r>
              <a:rPr lang="en-US" altLang="en-US" sz="2400" dirty="0" smtClean="0">
                <a:solidFill>
                  <a:srgbClr val="FF0000"/>
                </a:solidFill>
              </a:rPr>
              <a:t>Remember journalists </a:t>
            </a:r>
            <a:r>
              <a:rPr lang="en-US" altLang="en-US" sz="2400" dirty="0">
                <a:solidFill>
                  <a:srgbClr val="FF0000"/>
                </a:solidFill>
              </a:rPr>
              <a:t>are everywhere</a:t>
            </a:r>
            <a:r>
              <a:rPr lang="en-US" altLang="en-US" sz="2000" dirty="0" smtClean="0">
                <a:solidFill>
                  <a:srgbClr val="FF0000"/>
                </a:solidFill>
              </a:rPr>
              <a:t>!</a:t>
            </a:r>
          </a:p>
          <a:p>
            <a:pPr>
              <a:lnSpc>
                <a:spcPct val="90000"/>
              </a:lnSpc>
            </a:pPr>
            <a:r>
              <a:rPr lang="en-US" altLang="en-US" sz="2400" b="1" dirty="0">
                <a:solidFill>
                  <a:srgbClr val="FF0000"/>
                </a:solidFill>
                <a:latin typeface="Cousine" panose="020B0604020202020204" charset="0"/>
                <a:cs typeface="Cousine" panose="020B0604020202020204" charset="0"/>
              </a:rPr>
              <a:t>Other students were ready to take your place if you had a class to attend</a:t>
            </a:r>
            <a:r>
              <a:rPr lang="en-US" altLang="en-US" sz="2400" b="1" dirty="0">
                <a:solidFill>
                  <a:srgbClr val="FF0000"/>
                </a:solidFill>
                <a:latin typeface="American Typewriter" pitchFamily="84" charset="0"/>
              </a:rPr>
              <a:t>.</a:t>
            </a:r>
            <a:endParaRPr lang="en-US" altLang="en-US" sz="2400" dirty="0">
              <a:solidFill>
                <a:srgbClr val="FF0000"/>
              </a:solidFill>
            </a:endParaRPr>
          </a:p>
          <a:p>
            <a:endParaRPr lang="en-US" altLang="en-US" sz="2400" dirty="0" smtClean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14</a:t>
            </a:fld>
            <a:endParaRPr lang="en"/>
          </a:p>
        </p:txBody>
      </p:sp>
      <p:pic>
        <p:nvPicPr>
          <p:cNvPr id="5" name="Picture 3" descr="sit-ins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16183" y="3774034"/>
            <a:ext cx="6012872" cy="30839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15659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15</a:t>
            </a:fld>
            <a:endParaRPr lang="en"/>
          </a:p>
        </p:txBody>
      </p:sp>
      <p:pic>
        <p:nvPicPr>
          <p:cNvPr id="3" name="Picture 3" descr="sit i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6528" y="0"/>
            <a:ext cx="4397721" cy="3338945"/>
          </a:xfrm>
          <a:prstGeom prst="rect">
            <a:avLst/>
          </a:prstGeom>
        </p:spPr>
      </p:pic>
      <p:pic>
        <p:nvPicPr>
          <p:cNvPr id="4" name="Picture 4" descr="nashvillesit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2543" y="103909"/>
            <a:ext cx="4181713" cy="3235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savannahsitin6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6528" y="3538506"/>
            <a:ext cx="4850627" cy="3048000"/>
          </a:xfrm>
          <a:prstGeom prst="rect">
            <a:avLst/>
          </a:prstGeom>
        </p:spPr>
      </p:pic>
      <p:pic>
        <p:nvPicPr>
          <p:cNvPr id="6" name="Picture 4" descr="civil%20rights%20photo%20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4673" y="3538506"/>
            <a:ext cx="3679908" cy="2978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24778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825" y="284369"/>
            <a:ext cx="8229600" cy="5514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March on Washington –  August 1963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3225" y="942109"/>
            <a:ext cx="8641032" cy="5409791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dirty="0">
                <a:solidFill>
                  <a:srgbClr val="FF0000"/>
                </a:solidFill>
              </a:rPr>
              <a:t>President Kennedy </a:t>
            </a:r>
            <a:r>
              <a:rPr lang="en-US" altLang="en-US" sz="2400" dirty="0" smtClean="0">
                <a:solidFill>
                  <a:srgbClr val="FF0000"/>
                </a:solidFill>
              </a:rPr>
              <a:t>wanted </a:t>
            </a:r>
            <a:r>
              <a:rPr lang="en-US" altLang="en-US" sz="2400" dirty="0">
                <a:solidFill>
                  <a:srgbClr val="FF0000"/>
                </a:solidFill>
              </a:rPr>
              <a:t>civil rights bill</a:t>
            </a:r>
            <a:r>
              <a:rPr lang="en-US" altLang="en-US" sz="2400" dirty="0" smtClean="0">
                <a:solidFill>
                  <a:srgbClr val="FF0000"/>
                </a:solidFill>
              </a:rPr>
              <a:t>.</a:t>
            </a:r>
          </a:p>
          <a:p>
            <a:pPr>
              <a:lnSpc>
                <a:spcPct val="90000"/>
              </a:lnSpc>
            </a:pPr>
            <a:endParaRPr lang="en-US" altLang="en-US" sz="2400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en-US" sz="2400" dirty="0" smtClean="0">
                <a:solidFill>
                  <a:srgbClr val="FF0000"/>
                </a:solidFill>
                <a:latin typeface="American Typewriter" pitchFamily="84" charset="0"/>
              </a:rPr>
              <a:t>The </a:t>
            </a:r>
            <a:r>
              <a:rPr lang="en-US" altLang="en-US" sz="2400" dirty="0">
                <a:solidFill>
                  <a:srgbClr val="FF0000"/>
                </a:solidFill>
                <a:latin typeface="American Typewriter" pitchFamily="84" charset="0"/>
              </a:rPr>
              <a:t>event was highlighted by King's "I Have a Dream" speech in front of the Lincoln Memorial. August 28, </a:t>
            </a:r>
            <a:r>
              <a:rPr lang="en-US" altLang="en-US" sz="2400" dirty="0" smtClean="0">
                <a:solidFill>
                  <a:srgbClr val="FF0000"/>
                </a:solidFill>
                <a:latin typeface="American Typewriter" pitchFamily="84" charset="0"/>
              </a:rPr>
              <a:t>1963</a:t>
            </a:r>
          </a:p>
          <a:p>
            <a:pPr marL="38100" indent="0">
              <a:lnSpc>
                <a:spcPct val="90000"/>
              </a:lnSpc>
              <a:buNone/>
            </a:pPr>
            <a:endParaRPr lang="en-US" altLang="en-US" sz="2400" dirty="0" smtClean="0">
              <a:latin typeface="American Typewriter" pitchFamily="84" charset="0"/>
            </a:endParaRPr>
          </a:p>
          <a:p>
            <a:pPr>
              <a:lnSpc>
                <a:spcPct val="90000"/>
              </a:lnSpc>
            </a:pPr>
            <a:r>
              <a:rPr lang="en-US" sz="2000" dirty="0">
                <a:solidFill>
                  <a:srgbClr val="FF0000"/>
                </a:solidFill>
              </a:rPr>
              <a:t>The March on Washington was a massive protest march that occurred in August 1963, when some 250,000 people gathered in front of the Lincoln </a:t>
            </a:r>
            <a:r>
              <a:rPr lang="en-US" sz="2000" dirty="0" smtClean="0">
                <a:solidFill>
                  <a:srgbClr val="FF0000"/>
                </a:solidFill>
              </a:rPr>
              <a:t>Memorial</a:t>
            </a:r>
          </a:p>
          <a:p>
            <a:pPr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000" dirty="0" smtClean="0"/>
              <a:t>Asking for equal rights, equal pay, etc.</a:t>
            </a:r>
          </a:p>
          <a:p>
            <a:pPr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</a:pPr>
            <a:endParaRPr lang="en-US" altLang="en-US" sz="24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16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8121960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17</a:t>
            </a:fld>
            <a:endParaRPr lang="en"/>
          </a:p>
        </p:txBody>
      </p:sp>
      <p:pic>
        <p:nvPicPr>
          <p:cNvPr id="3" name="Picture 4" descr="march_on_washingt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1619"/>
            <a:ext cx="4919663" cy="3622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mlkmoveme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4057" y="229249"/>
            <a:ext cx="2959100" cy="3636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reenied.wpengine.netdna-cdn.com/wp-content/uploads/2013/08/March-on-Washington-Stamp_t580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680" y="3865418"/>
            <a:ext cx="4123902" cy="272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www.msnbc.com/sites/msnbc/files/2013/08/n_witt_march_130818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273" y="3549269"/>
            <a:ext cx="4211782" cy="3158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3758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825" y="298224"/>
            <a:ext cx="8229600" cy="5514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Freedom Summer and Freedom Riders 1964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849624"/>
            <a:ext cx="8831857" cy="5502276"/>
          </a:xfrm>
        </p:spPr>
        <p:txBody>
          <a:bodyPr/>
          <a:lstStyle/>
          <a:p>
            <a:r>
              <a:rPr lang="en-US" sz="2000" dirty="0">
                <a:solidFill>
                  <a:srgbClr val="FF0000"/>
                </a:solidFill>
              </a:rPr>
              <a:t>Freedom Summer, also known as the </a:t>
            </a:r>
            <a:r>
              <a:rPr lang="en-US" sz="2000" dirty="0" smtClean="0">
                <a:solidFill>
                  <a:srgbClr val="FF0000"/>
                </a:solidFill>
              </a:rPr>
              <a:t>Mississippi </a:t>
            </a:r>
            <a:r>
              <a:rPr lang="en-US" sz="2000" dirty="0">
                <a:solidFill>
                  <a:srgbClr val="FF0000"/>
                </a:solidFill>
              </a:rPr>
              <a:t>Summer </a:t>
            </a:r>
            <a:r>
              <a:rPr lang="en-US" sz="2000" dirty="0" smtClean="0">
                <a:solidFill>
                  <a:srgbClr val="FF0000"/>
                </a:solidFill>
              </a:rPr>
              <a:t>Project </a:t>
            </a:r>
          </a:p>
          <a:p>
            <a:r>
              <a:rPr lang="en-US" sz="2000" dirty="0" smtClean="0"/>
              <a:t>voter </a:t>
            </a:r>
            <a:r>
              <a:rPr lang="en-US" sz="2000" dirty="0"/>
              <a:t>registration drive sponsored by civil rights </a:t>
            </a:r>
            <a:r>
              <a:rPr lang="en-US" sz="2000" dirty="0" smtClean="0"/>
              <a:t>organizations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the </a:t>
            </a:r>
            <a:r>
              <a:rPr lang="en-US" sz="2000" dirty="0">
                <a:solidFill>
                  <a:srgbClr val="FF0000"/>
                </a:solidFill>
              </a:rPr>
              <a:t>Freedom Summer workers included black Mississippians and more than 1,000 out-of-state, predominately white volunteers. </a:t>
            </a:r>
            <a:endParaRPr lang="en-US" sz="2000" dirty="0" smtClean="0">
              <a:solidFill>
                <a:srgbClr val="FF0000"/>
              </a:solidFill>
            </a:endParaRPr>
          </a:p>
          <a:p>
            <a:r>
              <a:rPr lang="en-US" sz="2000" dirty="0" smtClean="0">
                <a:solidFill>
                  <a:srgbClr val="FF0000"/>
                </a:solidFill>
              </a:rPr>
              <a:t>KKK, police, </a:t>
            </a:r>
            <a:r>
              <a:rPr lang="en-US" sz="2000" dirty="0">
                <a:solidFill>
                  <a:srgbClr val="FF0000"/>
                </a:solidFill>
              </a:rPr>
              <a:t>and state and local authorities carried out a series of violent attacks </a:t>
            </a:r>
            <a:r>
              <a:rPr lang="en-US" sz="2000" dirty="0" smtClean="0">
                <a:solidFill>
                  <a:srgbClr val="FF0000"/>
                </a:solidFill>
              </a:rPr>
              <a:t>against </a:t>
            </a:r>
            <a:r>
              <a:rPr lang="en-US" sz="2000" dirty="0">
                <a:solidFill>
                  <a:srgbClr val="FF0000"/>
                </a:solidFill>
              </a:rPr>
              <a:t>the activists, including arson, beatings, false arrest and the murder of at least three people</a:t>
            </a:r>
            <a:r>
              <a:rPr lang="en-US" sz="2000" dirty="0" smtClean="0"/>
              <a:t>.</a:t>
            </a:r>
          </a:p>
          <a:p>
            <a:r>
              <a:rPr lang="en-US" altLang="en-US" sz="2000" dirty="0">
                <a:latin typeface="American Typewriter Condensed" pitchFamily="84" charset="0"/>
              </a:rPr>
              <a:t>CORE volunteers, White and Black, got on buses and sat inter-racially on the bus.</a:t>
            </a:r>
          </a:p>
          <a:p>
            <a:r>
              <a:rPr lang="en-US" altLang="en-US" sz="2000" dirty="0">
                <a:latin typeface="American Typewriter Condensed" pitchFamily="84" charset="0"/>
              </a:rPr>
              <a:t>They went into bus station lunch </a:t>
            </a:r>
            <a:r>
              <a:rPr lang="en-US" altLang="en-US" sz="2000" dirty="0" smtClean="0">
                <a:latin typeface="American Typewriter Condensed" pitchFamily="84" charset="0"/>
              </a:rPr>
              <a:t>counters</a:t>
            </a:r>
          </a:p>
          <a:p>
            <a:endParaRPr lang="en-US" altLang="en-US" sz="20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18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0082543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3" name="Rectangle 3"/>
          <p:cNvSpPr>
            <a:spLocks noChangeArrowheads="1"/>
          </p:cNvSpPr>
          <p:nvPr/>
        </p:nvSpPr>
        <p:spPr bwMode="auto">
          <a:xfrm>
            <a:off x="2286000" y="838200"/>
            <a:ext cx="335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ts val="500"/>
              </a:spcBef>
              <a:spcAft>
                <a:spcPts val="500"/>
              </a:spcAft>
            </a:pPr>
            <a:r>
              <a:rPr lang="en-US" altLang="en-US" sz="3400" dirty="0" smtClean="0">
                <a:latin typeface="American Typewriter" pitchFamily="84" charset="0"/>
              </a:rPr>
              <a:t>.</a:t>
            </a:r>
            <a:endParaRPr lang="en-US" altLang="en-US" sz="4800" dirty="0">
              <a:latin typeface="Times New Roman" panose="02020603050405020304" pitchFamily="18" charset="0"/>
            </a:endParaRPr>
          </a:p>
        </p:txBody>
      </p:sp>
      <p:pic>
        <p:nvPicPr>
          <p:cNvPr id="4" name="Picture 5" descr="burning_bus6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56364" y="152400"/>
            <a:ext cx="4856018" cy="327028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3" descr="Alabama6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96" y="76199"/>
            <a:ext cx="4801397" cy="3422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Image result for freedom summ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96" y="3699772"/>
            <a:ext cx="4476750" cy="274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Image result for freedom summ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328" y="3799784"/>
            <a:ext cx="4105275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5896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330" y="217635"/>
            <a:ext cx="8229600" cy="551400"/>
          </a:xfrm>
        </p:spPr>
        <p:txBody>
          <a:bodyPr/>
          <a:lstStyle/>
          <a:p>
            <a:r>
              <a:rPr lang="en-US" sz="3200" dirty="0" smtClean="0">
                <a:solidFill>
                  <a:srgbClr val="FF0000"/>
                </a:solidFill>
              </a:rPr>
              <a:t>Background: How did we get here?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5527" y="932751"/>
            <a:ext cx="8748729" cy="4851900"/>
          </a:xfrm>
        </p:spPr>
        <p:txBody>
          <a:bodyPr/>
          <a:lstStyle/>
          <a:p>
            <a:r>
              <a:rPr lang="en-US" altLang="en-US" sz="2400" dirty="0">
                <a:latin typeface="American Typewriter" pitchFamily="84" charset="0"/>
              </a:rPr>
              <a:t>The Fourteenth Amendment </a:t>
            </a:r>
            <a:r>
              <a:rPr lang="en-US" altLang="en-US" sz="2400" dirty="0" smtClean="0">
                <a:latin typeface="American Typewriter" pitchFamily="84" charset="0"/>
              </a:rPr>
              <a:t>= </a:t>
            </a:r>
            <a:r>
              <a:rPr lang="en-US" altLang="en-US" sz="2400" dirty="0">
                <a:latin typeface="American Typewriter" pitchFamily="84" charset="0"/>
              </a:rPr>
              <a:t>all citizens </a:t>
            </a:r>
            <a:r>
              <a:rPr lang="en-US" altLang="en-US" sz="2400" dirty="0" smtClean="0">
                <a:latin typeface="American Typewriter" pitchFamily="84" charset="0"/>
              </a:rPr>
              <a:t>equal </a:t>
            </a:r>
            <a:r>
              <a:rPr lang="en-US" altLang="en-US" sz="2400" dirty="0">
                <a:latin typeface="American Typewriter" pitchFamily="84" charset="0"/>
              </a:rPr>
              <a:t>protection under the law.</a:t>
            </a:r>
          </a:p>
          <a:p>
            <a:r>
              <a:rPr lang="en-US" altLang="en-US" sz="2400" dirty="0">
                <a:latin typeface="American Typewriter" pitchFamily="84" charset="0"/>
              </a:rPr>
              <a:t>The Fifteenth Amendment </a:t>
            </a:r>
            <a:r>
              <a:rPr lang="en-US" altLang="en-US" sz="2400" dirty="0" smtClean="0">
                <a:latin typeface="American Typewriter" pitchFamily="84" charset="0"/>
              </a:rPr>
              <a:t>= </a:t>
            </a:r>
            <a:r>
              <a:rPr lang="en-US" altLang="en-US" sz="2400" dirty="0">
                <a:latin typeface="American Typewriter" pitchFamily="84" charset="0"/>
              </a:rPr>
              <a:t>the right to vote shall not be denied on the basis of race</a:t>
            </a:r>
            <a:r>
              <a:rPr lang="en-US" altLang="en-US" sz="2400" dirty="0" smtClean="0">
                <a:latin typeface="American Typewriter" pitchFamily="84" charset="0"/>
              </a:rPr>
              <a:t>.</a:t>
            </a:r>
          </a:p>
          <a:p>
            <a:endParaRPr lang="en-US" altLang="en-US" sz="2400" dirty="0">
              <a:latin typeface="American Typewriter" pitchFamily="84" charset="0"/>
            </a:endParaRPr>
          </a:p>
          <a:p>
            <a:r>
              <a:rPr lang="en-US" altLang="en-US" sz="2400" dirty="0" smtClean="0">
                <a:latin typeface="American Typewriter" pitchFamily="84" charset="0"/>
              </a:rPr>
              <a:t>SO WHAT’S THE PROBLEM?  EVERYONE IS EQUAL RIGHT??</a:t>
            </a:r>
          </a:p>
          <a:p>
            <a:endParaRPr lang="en-US" altLang="en-US" sz="2400" dirty="0">
              <a:latin typeface="American Typewriter" pitchFamily="84" charset="0"/>
            </a:endParaRPr>
          </a:p>
          <a:p>
            <a:r>
              <a:rPr lang="en-US" altLang="en-US" sz="2400" dirty="0" smtClean="0">
                <a:solidFill>
                  <a:srgbClr val="FF0000"/>
                </a:solidFill>
                <a:latin typeface="American Typewriter" pitchFamily="84" charset="0"/>
              </a:rPr>
              <a:t>Well … remember …</a:t>
            </a:r>
          </a:p>
          <a:p>
            <a:r>
              <a:rPr lang="en-US" altLang="en-US" sz="2400" dirty="0" smtClean="0">
                <a:solidFill>
                  <a:srgbClr val="FF0000"/>
                </a:solidFill>
                <a:latin typeface="Big Caslon" pitchFamily="84" charset="0"/>
              </a:rPr>
              <a:t>Plessy </a:t>
            </a:r>
            <a:r>
              <a:rPr lang="en-US" altLang="en-US" sz="2400" dirty="0">
                <a:solidFill>
                  <a:srgbClr val="FF0000"/>
                </a:solidFill>
                <a:latin typeface="Big Caslon" pitchFamily="84" charset="0"/>
              </a:rPr>
              <a:t>vs. Ferguson </a:t>
            </a:r>
            <a:r>
              <a:rPr lang="en-US" altLang="en-US" sz="2400" dirty="0" smtClean="0">
                <a:solidFill>
                  <a:srgbClr val="FF0000"/>
                </a:solidFill>
                <a:latin typeface="Big Caslon" pitchFamily="84" charset="0"/>
              </a:rPr>
              <a:t>said </a:t>
            </a:r>
            <a:r>
              <a:rPr lang="en-US" altLang="en-US" sz="2400" dirty="0">
                <a:solidFill>
                  <a:srgbClr val="FF0000"/>
                </a:solidFill>
                <a:latin typeface="Big Caslon" pitchFamily="84" charset="0"/>
              </a:rPr>
              <a:t>separate institutions are okay if they are equal.</a:t>
            </a:r>
          </a:p>
          <a:p>
            <a:r>
              <a:rPr lang="en-US" altLang="en-US" sz="2400" dirty="0">
                <a:solidFill>
                  <a:srgbClr val="FF0000"/>
                </a:solidFill>
                <a:latin typeface="Big Caslon" pitchFamily="84" charset="0"/>
              </a:rPr>
              <a:t>Jim Crow laws required that Blacks have separate facilities</a:t>
            </a:r>
            <a:r>
              <a:rPr lang="en-US" altLang="en-US" sz="2400" dirty="0" smtClean="0">
                <a:solidFill>
                  <a:srgbClr val="FF0000"/>
                </a:solidFill>
                <a:latin typeface="Big Caslon" pitchFamily="84" charset="0"/>
              </a:rPr>
              <a:t>.</a:t>
            </a:r>
          </a:p>
          <a:p>
            <a:r>
              <a:rPr lang="en-US" altLang="en-US" sz="2400" dirty="0" smtClean="0">
                <a:solidFill>
                  <a:srgbClr val="FF0000"/>
                </a:solidFill>
                <a:latin typeface="Big Caslon" pitchFamily="84" charset="0"/>
              </a:rPr>
              <a:t>Poll taxes, literacy tests, </a:t>
            </a:r>
            <a:r>
              <a:rPr lang="en-US" altLang="en-US" sz="2400" dirty="0" err="1" smtClean="0">
                <a:solidFill>
                  <a:srgbClr val="FF0000"/>
                </a:solidFill>
                <a:latin typeface="Big Caslon" pitchFamily="84" charset="0"/>
              </a:rPr>
              <a:t>etc</a:t>
            </a:r>
            <a:endParaRPr lang="en-US" altLang="en-US" sz="3200" dirty="0">
              <a:solidFill>
                <a:srgbClr val="FF0000"/>
              </a:solidFill>
            </a:endParaRPr>
          </a:p>
          <a:p>
            <a:endParaRPr lang="en-US" altLang="en-US" sz="24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687672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557" y="312078"/>
            <a:ext cx="8229600" cy="5514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The laws finally change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557" y="802626"/>
            <a:ext cx="8690700" cy="597843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dirty="0">
                <a:solidFill>
                  <a:srgbClr val="FF0000"/>
                </a:solidFill>
              </a:rPr>
              <a:t>Civil Rights Act of </a:t>
            </a:r>
            <a:r>
              <a:rPr lang="en-US" altLang="en-US" sz="2400" dirty="0" smtClean="0">
                <a:solidFill>
                  <a:srgbClr val="FF0000"/>
                </a:solidFill>
              </a:rPr>
              <a:t>’64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solidFill>
                  <a:srgbClr val="FF0000"/>
                </a:solidFill>
              </a:rPr>
              <a:t>Banned segregation in public </a:t>
            </a:r>
            <a:r>
              <a:rPr lang="en-US" altLang="en-US" dirty="0" smtClean="0">
                <a:solidFill>
                  <a:srgbClr val="FF0000"/>
                </a:solidFill>
              </a:rPr>
              <a:t>places</a:t>
            </a:r>
          </a:p>
          <a:p>
            <a:pPr lvl="1">
              <a:lnSpc>
                <a:spcPct val="90000"/>
              </a:lnSpc>
            </a:pPr>
            <a:endParaRPr lang="en-US" altLang="en-US" dirty="0" smtClean="0"/>
          </a:p>
          <a:p>
            <a:pPr>
              <a:lnSpc>
                <a:spcPct val="90000"/>
              </a:lnSpc>
            </a:pPr>
            <a:r>
              <a:rPr lang="en-US" altLang="en-US" sz="2400" dirty="0">
                <a:solidFill>
                  <a:srgbClr val="FF0000"/>
                </a:solidFill>
              </a:rPr>
              <a:t>Voting Rights Act of ’65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solidFill>
                  <a:srgbClr val="FF0000"/>
                </a:solidFill>
              </a:rPr>
              <a:t>banned </a:t>
            </a:r>
            <a:r>
              <a:rPr lang="en-US" dirty="0">
                <a:solidFill>
                  <a:srgbClr val="FF0000"/>
                </a:solidFill>
              </a:rPr>
              <a:t>the use of literacy </a:t>
            </a:r>
            <a:r>
              <a:rPr lang="en-US" dirty="0" smtClean="0">
                <a:solidFill>
                  <a:srgbClr val="FF0000"/>
                </a:solidFill>
              </a:rPr>
              <a:t>tests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federal </a:t>
            </a:r>
            <a:r>
              <a:rPr lang="en-US" dirty="0"/>
              <a:t>oversight of voter registration in areas where less than 50 percent of the non-white population had not registered to </a:t>
            </a:r>
            <a:r>
              <a:rPr lang="en-US" dirty="0" smtClean="0"/>
              <a:t>vote.</a:t>
            </a:r>
          </a:p>
          <a:p>
            <a:pPr lvl="1">
              <a:lnSpc>
                <a:spcPct val="90000"/>
              </a:lnSpc>
            </a:pPr>
            <a:endParaRPr lang="en-US" altLang="en-US" dirty="0"/>
          </a:p>
          <a:p>
            <a:pPr lvl="1">
              <a:lnSpc>
                <a:spcPct val="90000"/>
              </a:lnSpc>
            </a:pPr>
            <a:r>
              <a:rPr lang="en-US" altLang="en-US" dirty="0" smtClean="0">
                <a:solidFill>
                  <a:srgbClr val="FF0000"/>
                </a:solidFill>
              </a:rPr>
              <a:t>Civil </a:t>
            </a:r>
            <a:r>
              <a:rPr lang="en-US" altLang="en-US" dirty="0">
                <a:solidFill>
                  <a:srgbClr val="FF0000"/>
                </a:solidFill>
              </a:rPr>
              <a:t>Rights Act of </a:t>
            </a:r>
            <a:r>
              <a:rPr lang="en-US" altLang="en-US" dirty="0" smtClean="0">
                <a:solidFill>
                  <a:srgbClr val="FF0000"/>
                </a:solidFill>
              </a:rPr>
              <a:t>’68</a:t>
            </a:r>
          </a:p>
          <a:p>
            <a:pPr lvl="2">
              <a:lnSpc>
                <a:spcPct val="90000"/>
              </a:lnSpc>
            </a:pPr>
            <a:r>
              <a:rPr lang="en-US" dirty="0">
                <a:solidFill>
                  <a:srgbClr val="FF0000"/>
                </a:solidFill>
              </a:rPr>
              <a:t>prohibited discrimination concerning the </a:t>
            </a:r>
            <a:r>
              <a:rPr lang="en-US" dirty="0" smtClean="0">
                <a:solidFill>
                  <a:srgbClr val="FF0000"/>
                </a:solidFill>
              </a:rPr>
              <a:t>sale, and rental of </a:t>
            </a:r>
            <a:r>
              <a:rPr lang="en-US" dirty="0">
                <a:solidFill>
                  <a:srgbClr val="FF0000"/>
                </a:solidFill>
              </a:rPr>
              <a:t>housing based on race, religion, national origin or sex. </a:t>
            </a:r>
            <a:endParaRPr lang="en-US" dirty="0" smtClean="0">
              <a:solidFill>
                <a:srgbClr val="FF0000"/>
              </a:solidFill>
            </a:endParaRPr>
          </a:p>
          <a:p>
            <a:pPr marL="990600" lvl="2" indent="0">
              <a:lnSpc>
                <a:spcPct val="90000"/>
              </a:lnSpc>
              <a:buNone/>
            </a:pP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sz="2400" dirty="0" smtClean="0">
                <a:solidFill>
                  <a:srgbClr val="FF0000"/>
                </a:solidFill>
              </a:rPr>
              <a:t>24</a:t>
            </a:r>
            <a:r>
              <a:rPr lang="en-US" altLang="en-US" sz="2400" baseline="30000" dirty="0" smtClean="0">
                <a:solidFill>
                  <a:srgbClr val="FF0000"/>
                </a:solidFill>
              </a:rPr>
              <a:t>th</a:t>
            </a:r>
            <a:r>
              <a:rPr lang="en-US" altLang="en-US" sz="2400" dirty="0" smtClean="0">
                <a:solidFill>
                  <a:srgbClr val="FF0000"/>
                </a:solidFill>
              </a:rPr>
              <a:t> </a:t>
            </a:r>
            <a:r>
              <a:rPr lang="en-US" altLang="en-US" sz="2400" dirty="0">
                <a:solidFill>
                  <a:srgbClr val="FF0000"/>
                </a:solidFill>
              </a:rPr>
              <a:t>Amendment </a:t>
            </a:r>
            <a:r>
              <a:rPr lang="en-US" altLang="en-US" sz="2400" dirty="0" smtClean="0">
                <a:solidFill>
                  <a:srgbClr val="FF0000"/>
                </a:solidFill>
              </a:rPr>
              <a:t>bans </a:t>
            </a:r>
            <a:r>
              <a:rPr lang="en-US" altLang="en-US" sz="2400" dirty="0">
                <a:solidFill>
                  <a:srgbClr val="FF0000"/>
                </a:solidFill>
              </a:rPr>
              <a:t>poll taxes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20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6457451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557" y="270515"/>
            <a:ext cx="8229600" cy="5514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MLK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3225" y="821915"/>
            <a:ext cx="8290800" cy="5529985"/>
          </a:xfrm>
        </p:spPr>
        <p:txBody>
          <a:bodyPr/>
          <a:lstStyle/>
          <a:p>
            <a:r>
              <a:rPr lang="en-US" sz="2000" dirty="0" smtClean="0">
                <a:solidFill>
                  <a:srgbClr val="FF0000"/>
                </a:solidFill>
              </a:rPr>
              <a:t>April 4</a:t>
            </a:r>
            <a:r>
              <a:rPr lang="en-US" sz="2000" baseline="30000" dirty="0" smtClean="0">
                <a:solidFill>
                  <a:srgbClr val="FF0000"/>
                </a:solidFill>
              </a:rPr>
              <a:t>th</a:t>
            </a:r>
            <a:r>
              <a:rPr lang="en-US" sz="2000" dirty="0" smtClean="0">
                <a:solidFill>
                  <a:srgbClr val="FF0000"/>
                </a:solidFill>
              </a:rPr>
              <a:t> 1968</a:t>
            </a:r>
            <a:endParaRPr lang="en-US" sz="2000" dirty="0">
              <a:solidFill>
                <a:srgbClr val="FF0000"/>
              </a:solidFill>
            </a:endParaRPr>
          </a:p>
          <a:p>
            <a:pPr lvl="1"/>
            <a:r>
              <a:rPr lang="en-US" sz="2000" dirty="0">
                <a:solidFill>
                  <a:srgbClr val="FF0000"/>
                </a:solidFill>
              </a:rPr>
              <a:t>Racial tension gets </a:t>
            </a:r>
            <a:r>
              <a:rPr lang="en-US" sz="2000" dirty="0" smtClean="0">
                <a:solidFill>
                  <a:srgbClr val="FF0000"/>
                </a:solidFill>
              </a:rPr>
              <a:t>worse in Memphis</a:t>
            </a:r>
            <a:r>
              <a:rPr lang="en-US" sz="2000" dirty="0">
                <a:solidFill>
                  <a:srgbClr val="FF0000"/>
                </a:solidFill>
              </a:rPr>
              <a:t>, TN</a:t>
            </a:r>
          </a:p>
          <a:p>
            <a:r>
              <a:rPr lang="en-US" sz="2000" dirty="0">
                <a:solidFill>
                  <a:srgbClr val="FF0000"/>
                </a:solidFill>
              </a:rPr>
              <a:t>Dr. Martin Luther king </a:t>
            </a:r>
            <a:r>
              <a:rPr lang="en-US" sz="2000" dirty="0" err="1">
                <a:solidFill>
                  <a:srgbClr val="FF0000"/>
                </a:solidFill>
              </a:rPr>
              <a:t>jr.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assassinated</a:t>
            </a:r>
            <a:endParaRPr lang="en-US" sz="2000" dirty="0">
              <a:solidFill>
                <a:srgbClr val="FF0000"/>
              </a:solidFill>
            </a:endParaRPr>
          </a:p>
          <a:p>
            <a:pPr lvl="1"/>
            <a:r>
              <a:rPr lang="en-US" sz="2000" dirty="0">
                <a:solidFill>
                  <a:srgbClr val="FF0000"/>
                </a:solidFill>
              </a:rPr>
              <a:t>Assassin- James Earl Ray</a:t>
            </a:r>
          </a:p>
          <a:p>
            <a:pPr lvl="1"/>
            <a:r>
              <a:rPr lang="en-US" sz="2000" dirty="0">
                <a:solidFill>
                  <a:srgbClr val="FF0000"/>
                </a:solidFill>
              </a:rPr>
              <a:t>Death sets off riots in 100+ </a:t>
            </a:r>
            <a:r>
              <a:rPr lang="en-US" sz="2000" dirty="0" smtClean="0">
                <a:solidFill>
                  <a:srgbClr val="FF0000"/>
                </a:solidFill>
              </a:rPr>
              <a:t>cities</a:t>
            </a:r>
            <a:endParaRPr lang="en-US" sz="2000" dirty="0">
              <a:solidFill>
                <a:srgbClr val="FF0000"/>
              </a:solidFill>
            </a:endParaRPr>
          </a:p>
          <a:p>
            <a:pPr lvl="1"/>
            <a:r>
              <a:rPr lang="en-US" sz="2000" dirty="0">
                <a:solidFill>
                  <a:srgbClr val="FF0000"/>
                </a:solidFill>
              </a:rPr>
              <a:t>1,000’s attend funeral, millions watch on TV</a:t>
            </a:r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Night before </a:t>
            </a:r>
            <a:r>
              <a:rPr lang="en-US" dirty="0"/>
              <a:t>death says</a:t>
            </a:r>
            <a:r>
              <a:rPr lang="en-US" dirty="0" smtClean="0"/>
              <a:t>… </a:t>
            </a:r>
          </a:p>
          <a:p>
            <a:pPr marL="990600" lvl="2" indent="0">
              <a:buNone/>
            </a:pPr>
            <a:endParaRPr lang="en-US" dirty="0" smtClean="0"/>
          </a:p>
          <a:p>
            <a:pPr marL="990600" lvl="2" indent="0">
              <a:buNone/>
            </a:pPr>
            <a:r>
              <a:rPr lang="en-US" dirty="0" smtClean="0"/>
              <a:t>“</a:t>
            </a:r>
            <a:r>
              <a:rPr lang="en-US" dirty="0"/>
              <a:t>God has allowed me to go up to </a:t>
            </a:r>
            <a:r>
              <a:rPr lang="en-US" dirty="0" smtClean="0"/>
              <a:t>the mountain</a:t>
            </a:r>
            <a:r>
              <a:rPr lang="en-US" dirty="0"/>
              <a:t>, and I’ve seen the promised </a:t>
            </a:r>
            <a:r>
              <a:rPr lang="en-US" dirty="0" smtClean="0"/>
              <a:t>land.  I </a:t>
            </a:r>
            <a:r>
              <a:rPr lang="en-US" dirty="0"/>
              <a:t>may not get there with you.  But I want </a:t>
            </a:r>
            <a:r>
              <a:rPr lang="en-US" dirty="0" smtClean="0"/>
              <a:t>you </a:t>
            </a:r>
            <a:r>
              <a:rPr lang="en-US" dirty="0"/>
              <a:t>to know </a:t>
            </a:r>
            <a:r>
              <a:rPr lang="en-US" dirty="0" smtClean="0"/>
              <a:t>tonight, that we, as </a:t>
            </a:r>
            <a:r>
              <a:rPr lang="en-US" dirty="0"/>
              <a:t>a people, </a:t>
            </a:r>
            <a:r>
              <a:rPr lang="en-US" dirty="0" smtClean="0"/>
              <a:t>will </a:t>
            </a:r>
            <a:r>
              <a:rPr lang="en-US" dirty="0"/>
              <a:t>get to the promised land!”</a:t>
            </a:r>
          </a:p>
          <a:p>
            <a:pPr lvl="2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21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5078325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22</a:t>
            </a:fld>
            <a:endParaRPr lang="en"/>
          </a:p>
        </p:txBody>
      </p:sp>
      <p:grpSp>
        <p:nvGrpSpPr>
          <p:cNvPr id="3" name="Group 2"/>
          <p:cNvGrpSpPr/>
          <p:nvPr/>
        </p:nvGrpSpPr>
        <p:grpSpPr>
          <a:xfrm>
            <a:off x="138546" y="193964"/>
            <a:ext cx="4495478" cy="6392542"/>
            <a:chOff x="151427" y="0"/>
            <a:chExt cx="5592295" cy="546452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1428" y="0"/>
              <a:ext cx="3578790" cy="2063396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30218" y="0"/>
              <a:ext cx="2013504" cy="4078514"/>
            </a:xfrm>
            <a:prstGeom prst="rect">
              <a:avLst/>
            </a:prstGeom>
          </p:spPr>
        </p:pic>
        <p:pic>
          <p:nvPicPr>
            <p:cNvPr id="6" name="Picture 2" descr="http://crossfitharlem.com/files/2014/02/1318408692116073.jpg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427" y="2063396"/>
              <a:ext cx="5592295" cy="34011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338" name="Picture 2" descr="Image result for MLK's death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9139" y="193964"/>
            <a:ext cx="4215414" cy="3214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Image result for mlk's funeral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9139" y="3583064"/>
            <a:ext cx="4110469" cy="3003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2393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  <p:pic>
        <p:nvPicPr>
          <p:cNvPr id="3" name="Picture 4" descr="a_jb446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08" y="124692"/>
            <a:ext cx="4613565" cy="3610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a_jd57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8872" y="291993"/>
            <a:ext cx="4105385" cy="3276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restroo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0108" y="3910401"/>
            <a:ext cx="3642236" cy="2337999"/>
          </a:xfrm>
          <a:prstGeom prst="rect">
            <a:avLst/>
          </a:prstGeom>
        </p:spPr>
      </p:pic>
      <p:pic>
        <p:nvPicPr>
          <p:cNvPr id="6" name="Picture 4" descr="coloredwaitinglinedalla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365" y="3735307"/>
            <a:ext cx="4627418" cy="2823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5788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2"/>
          <p:cNvSpPr txBox="1">
            <a:spLocks noGrp="1"/>
          </p:cNvSpPr>
          <p:nvPr>
            <p:ph type="title"/>
          </p:nvPr>
        </p:nvSpPr>
        <p:spPr>
          <a:xfrm>
            <a:off x="457200" y="254088"/>
            <a:ext cx="8229600" cy="55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rgbClr val="FF0000"/>
                </a:solidFill>
              </a:rPr>
              <a:t>Separate IS NOT equal</a:t>
            </a:r>
            <a:r>
              <a:rPr lang="en" dirty="0" smtClean="0"/>
              <a:t>…</a:t>
            </a:r>
            <a:endParaRPr dirty="0"/>
          </a:p>
        </p:txBody>
      </p:sp>
      <p:sp>
        <p:nvSpPr>
          <p:cNvPr id="71" name="Google Shape;71;p12"/>
          <p:cNvSpPr txBox="1"/>
          <p:nvPr/>
        </p:nvSpPr>
        <p:spPr>
          <a:xfrm>
            <a:off x="456280" y="850900"/>
            <a:ext cx="3776700" cy="5080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800" dirty="0" smtClean="0">
                <a:solidFill>
                  <a:srgbClr val="FF0000"/>
                </a:solidFill>
                <a:latin typeface="Cousine"/>
                <a:ea typeface="Cousine"/>
                <a:cs typeface="Cousine"/>
                <a:sym typeface="Cousine"/>
              </a:rPr>
              <a:t>Brown vs Board of Education: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lang="en-US" sz="1600" dirty="0">
              <a:solidFill>
                <a:srgbClr val="FF0000"/>
              </a:solidFill>
              <a:latin typeface="Cousine"/>
              <a:ea typeface="Cousine"/>
              <a:cs typeface="Cousine"/>
              <a:sym typeface="Cousine"/>
            </a:endParaRPr>
          </a:p>
          <a:p>
            <a:pPr marL="342900" lvl="0" indent="-34290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rgbClr val="FF0000"/>
                </a:solidFill>
              </a:rPr>
              <a:t>1954 </a:t>
            </a:r>
            <a:r>
              <a:rPr lang="en-US" sz="2400" dirty="0">
                <a:solidFill>
                  <a:srgbClr val="FF0000"/>
                </a:solidFill>
              </a:rPr>
              <a:t>Supreme Court </a:t>
            </a:r>
            <a:r>
              <a:rPr lang="en-US" sz="2400" dirty="0" smtClean="0">
                <a:solidFill>
                  <a:srgbClr val="FF0000"/>
                </a:solidFill>
              </a:rPr>
              <a:t>case</a:t>
            </a:r>
          </a:p>
          <a:p>
            <a:pPr lvl="0">
              <a:spcBef>
                <a:spcPts val="600"/>
              </a:spcBef>
            </a:pPr>
            <a:endParaRPr lang="en-US" sz="2400" dirty="0" smtClean="0">
              <a:solidFill>
                <a:schemeClr val="bg1"/>
              </a:solidFill>
            </a:endParaRPr>
          </a:p>
          <a:p>
            <a:pPr marL="342900" lvl="0" indent="-34290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rgbClr val="FF0000"/>
                </a:solidFill>
              </a:rPr>
              <a:t>ruled that </a:t>
            </a:r>
            <a:r>
              <a:rPr lang="en-US" sz="2400" dirty="0">
                <a:solidFill>
                  <a:srgbClr val="FF0000"/>
                </a:solidFill>
              </a:rPr>
              <a:t>racial segregation of children in public schools was unconstitutional. </a:t>
            </a:r>
            <a:endParaRPr lang="en-US" sz="2400" dirty="0" smtClean="0">
              <a:solidFill>
                <a:srgbClr val="FF0000"/>
              </a:solidFill>
            </a:endParaRPr>
          </a:p>
          <a:p>
            <a:pPr marL="342900" lvl="0" indent="-342900">
              <a:spcBef>
                <a:spcPts val="600"/>
              </a:spcBef>
              <a:buFont typeface="Courier New" panose="02070309020205020404" pitchFamily="49" charset="0"/>
              <a:buChar char="o"/>
            </a:pPr>
            <a:endParaRPr lang="en-US" sz="2400" i="1" dirty="0">
              <a:solidFill>
                <a:schemeClr val="bg1"/>
              </a:solidFill>
            </a:endParaRPr>
          </a:p>
          <a:p>
            <a:pPr marL="342900" lvl="0" indent="-34290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chemeClr val="bg1"/>
                </a:solidFill>
              </a:rPr>
              <a:t>one </a:t>
            </a:r>
            <a:r>
              <a:rPr lang="en-US" sz="2400" dirty="0">
                <a:solidFill>
                  <a:schemeClr val="bg1"/>
                </a:solidFill>
              </a:rPr>
              <a:t>of the cornerstones of the civil rights </a:t>
            </a:r>
            <a:r>
              <a:rPr lang="en-US" sz="2400" dirty="0" smtClean="0">
                <a:solidFill>
                  <a:schemeClr val="bg1"/>
                </a:solidFill>
              </a:rPr>
              <a:t>movement.   </a:t>
            </a:r>
            <a:endParaRPr sz="2400" dirty="0">
              <a:solidFill>
                <a:schemeClr val="bg1"/>
              </a:solidFill>
              <a:latin typeface="Cousine"/>
              <a:ea typeface="Cousine"/>
              <a:cs typeface="Cousine"/>
              <a:sym typeface="Cousine"/>
            </a:endParaRPr>
          </a:p>
        </p:txBody>
      </p:sp>
      <p:sp>
        <p:nvSpPr>
          <p:cNvPr id="74" name="Google Shape;74;p12"/>
          <p:cNvSpPr txBox="1">
            <a:spLocks noGrp="1"/>
          </p:cNvSpPr>
          <p:nvPr>
            <p:ph type="sldNum" idx="12"/>
          </p:nvPr>
        </p:nvSpPr>
        <p:spPr>
          <a:xfrm>
            <a:off x="8523157" y="6391956"/>
            <a:ext cx="461100" cy="38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pic>
        <p:nvPicPr>
          <p:cNvPr id="7" name="Picture 4" descr="Gir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900" y="299500"/>
            <a:ext cx="4758440" cy="4197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350328" y="4626620"/>
            <a:ext cx="4516581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helped establish the precedent that “separate-but-equal” education and other services were not, in fact, equal at all.</a:t>
            </a:r>
            <a:endParaRPr lang="en-US" sz="2400" dirty="0">
              <a:solidFill>
                <a:srgbClr val="FF0000"/>
              </a:solidFill>
              <a:latin typeface="Cousine"/>
              <a:ea typeface="Cousine"/>
              <a:cs typeface="Cousine"/>
              <a:sym typeface="Cousine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  <p:pic>
        <p:nvPicPr>
          <p:cNvPr id="5" name="Picture 2" descr="http://blog.genealogybank.com/wp-content/uploads/2014/05/advocate-newspaper-0518-1954-supreme-court-segregation-ruling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23" y="-124691"/>
            <a:ext cx="9313029" cy="6982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5105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107" y="367496"/>
            <a:ext cx="8229600" cy="5514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The story of Emmett Till … the tide is turning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9370" y="918896"/>
            <a:ext cx="8290800" cy="48519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000" dirty="0">
                <a:solidFill>
                  <a:srgbClr val="FF0000"/>
                </a:solidFill>
              </a:rPr>
              <a:t>In 1955, 13-year-old Emmett Till of Chicago was visiting his cousins in Mississippi. </a:t>
            </a:r>
            <a:endParaRPr lang="en-US" altLang="en-US" sz="2000" dirty="0" smtClean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</a:pPr>
            <a:endParaRPr lang="en-US" altLang="en-US" sz="2000" dirty="0"/>
          </a:p>
          <a:p>
            <a:pPr>
              <a:lnSpc>
                <a:spcPct val="80000"/>
              </a:lnSpc>
            </a:pPr>
            <a:r>
              <a:rPr lang="en-US" altLang="en-US" sz="2000" dirty="0" smtClean="0">
                <a:solidFill>
                  <a:srgbClr val="FF0000"/>
                </a:solidFill>
              </a:rPr>
              <a:t>Allegedly </a:t>
            </a:r>
            <a:r>
              <a:rPr lang="en-US" altLang="en-US" sz="2000" dirty="0">
                <a:solidFill>
                  <a:srgbClr val="FF0000"/>
                </a:solidFill>
              </a:rPr>
              <a:t>at a store he whistled at a white woman. That night, the woman's husband and his brother kidnapped Emmett, tortured him, shot him, and dumped him in the river. </a:t>
            </a:r>
            <a:endParaRPr lang="en-US" altLang="en-US" sz="2000" dirty="0" smtClean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</a:pPr>
            <a:endParaRPr lang="en-US" altLang="en-US" sz="2000" dirty="0"/>
          </a:p>
          <a:p>
            <a:pPr>
              <a:lnSpc>
                <a:spcPct val="80000"/>
              </a:lnSpc>
            </a:pPr>
            <a:r>
              <a:rPr lang="en-US" altLang="en-US" sz="2000" dirty="0" smtClean="0"/>
              <a:t>His </a:t>
            </a:r>
            <a:r>
              <a:rPr lang="en-US" altLang="en-US" sz="2000" dirty="0"/>
              <a:t>body was so disfigured that his mom only recognized him from a ring on his finger</a:t>
            </a:r>
            <a:r>
              <a:rPr lang="en-US" altLang="en-US" sz="2000" dirty="0" smtClean="0"/>
              <a:t>.</a:t>
            </a:r>
          </a:p>
          <a:p>
            <a:pPr>
              <a:lnSpc>
                <a:spcPct val="80000"/>
              </a:lnSpc>
            </a:pPr>
            <a:endParaRPr lang="en-US" altLang="en-US" sz="2000" dirty="0"/>
          </a:p>
          <a:p>
            <a:pPr>
              <a:lnSpc>
                <a:spcPct val="80000"/>
              </a:lnSpc>
            </a:pPr>
            <a:r>
              <a:rPr lang="en-US" altLang="en-US" sz="2000" dirty="0"/>
              <a:t>His mom decided to have an open casket to show the world the racism that was going on. </a:t>
            </a:r>
            <a:endParaRPr lang="en-US" altLang="en-US" sz="2000" dirty="0" smtClean="0"/>
          </a:p>
          <a:p>
            <a:pPr>
              <a:lnSpc>
                <a:spcPct val="80000"/>
              </a:lnSpc>
            </a:pPr>
            <a:endParaRPr lang="en-US" altLang="en-US" sz="2000" dirty="0"/>
          </a:p>
          <a:p>
            <a:pPr>
              <a:lnSpc>
                <a:spcPct val="80000"/>
              </a:lnSpc>
            </a:pPr>
            <a:r>
              <a:rPr lang="en-US" altLang="en-US" sz="2000" dirty="0" smtClean="0">
                <a:solidFill>
                  <a:srgbClr val="FF0000"/>
                </a:solidFill>
              </a:rPr>
              <a:t>Emmett's </a:t>
            </a:r>
            <a:r>
              <a:rPr lang="en-US" altLang="en-US" sz="2000" dirty="0">
                <a:solidFill>
                  <a:srgbClr val="FF0000"/>
                </a:solidFill>
              </a:rPr>
              <a:t>death was one of the main motivations for the Civil Rights Movement. Many people who before were able to turn a blind eye to the discrimination and gruesome violence taking place in the South could no longer do it.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032195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225" y="298223"/>
            <a:ext cx="8229600" cy="5514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Meanwhile in Alabama 1955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3225" y="849623"/>
            <a:ext cx="8290800" cy="4851900"/>
          </a:xfrm>
        </p:spPr>
        <p:txBody>
          <a:bodyPr/>
          <a:lstStyle/>
          <a:p>
            <a:r>
              <a:rPr lang="en-US" altLang="en-US" sz="2400" dirty="0" smtClean="0"/>
              <a:t>A few months after Emmett Till, </a:t>
            </a:r>
            <a:r>
              <a:rPr lang="en-US" altLang="en-US" sz="2400" dirty="0" smtClean="0">
                <a:solidFill>
                  <a:srgbClr val="FF0000"/>
                </a:solidFill>
              </a:rPr>
              <a:t>Rosa Parks was arrested in Alabama for refusing to move her seat on the bus. It was a violation of segregation laws</a:t>
            </a:r>
          </a:p>
          <a:p>
            <a:endParaRPr lang="en-US" altLang="en-US" sz="2400" dirty="0"/>
          </a:p>
          <a:p>
            <a:r>
              <a:rPr lang="en-US" altLang="en-US" sz="2400" dirty="0" smtClean="0"/>
              <a:t>Following </a:t>
            </a:r>
            <a:r>
              <a:rPr lang="en-US" altLang="en-US" sz="2400" dirty="0"/>
              <a:t>the arrest, </a:t>
            </a:r>
            <a:r>
              <a:rPr lang="en-US" altLang="en-US" sz="2400" dirty="0">
                <a:solidFill>
                  <a:srgbClr val="FF0000"/>
                </a:solidFill>
              </a:rPr>
              <a:t>she and other women from her church asked Martin Luther King, Jr., a relatively unknown pastor, to lead a bus boycott. </a:t>
            </a:r>
            <a:endParaRPr lang="en-US" altLang="en-US" sz="2400" dirty="0" smtClean="0">
              <a:solidFill>
                <a:srgbClr val="FF0000"/>
              </a:solidFill>
            </a:endParaRPr>
          </a:p>
          <a:p>
            <a:endParaRPr lang="en-US" altLang="en-US" sz="2400" dirty="0"/>
          </a:p>
          <a:p>
            <a:r>
              <a:rPr lang="en-US" altLang="en-US" sz="2400" dirty="0" smtClean="0">
                <a:solidFill>
                  <a:schemeClr val="bg1"/>
                </a:solidFill>
              </a:rPr>
              <a:t>So </a:t>
            </a:r>
            <a:r>
              <a:rPr lang="en-US" altLang="en-US" sz="2400" dirty="0">
                <a:solidFill>
                  <a:schemeClr val="bg1"/>
                </a:solidFill>
              </a:rPr>
              <a:t>many blacks refused to ride the bus that the system almost went bankrupt</a:t>
            </a:r>
            <a:r>
              <a:rPr lang="en-US" altLang="en-US" sz="2400" dirty="0">
                <a:solidFill>
                  <a:srgbClr val="FF0000"/>
                </a:solidFill>
              </a:rPr>
              <a:t>. Months later, buses were finally integrated.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190518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  <p:pic>
        <p:nvPicPr>
          <p:cNvPr id="3" name="Picture 5" descr="rosa_parks_b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8162" y="4044198"/>
            <a:ext cx="4525561" cy="2542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152" y="3089564"/>
            <a:ext cx="2627576" cy="3496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rosa_parks_bus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152" y="284019"/>
            <a:ext cx="3916048" cy="3098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Rosa%20Park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1900" y="88726"/>
            <a:ext cx="3851265" cy="3858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3165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425" y="367496"/>
            <a:ext cx="8229600" cy="5514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Little Rock - 1957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3825" y="918896"/>
            <a:ext cx="8290800" cy="5473060"/>
          </a:xfrm>
        </p:spPr>
        <p:txBody>
          <a:bodyPr/>
          <a:lstStyle/>
          <a:p>
            <a:r>
              <a:rPr lang="en-US" sz="2000" dirty="0">
                <a:solidFill>
                  <a:srgbClr val="FF0000"/>
                </a:solidFill>
              </a:rPr>
              <a:t>The Little Rock Nine were a group of nine black students who enrolled at </a:t>
            </a:r>
            <a:r>
              <a:rPr lang="en-US" sz="2000" dirty="0" smtClean="0">
                <a:solidFill>
                  <a:srgbClr val="FF0000"/>
                </a:solidFill>
              </a:rPr>
              <a:t>all-white </a:t>
            </a:r>
            <a:r>
              <a:rPr lang="en-US" sz="2000" dirty="0">
                <a:solidFill>
                  <a:srgbClr val="FF0000"/>
                </a:solidFill>
              </a:rPr>
              <a:t>Central High School in Little Rock, </a:t>
            </a:r>
            <a:r>
              <a:rPr lang="en-US" sz="2000" dirty="0" smtClean="0">
                <a:solidFill>
                  <a:srgbClr val="FF0000"/>
                </a:solidFill>
              </a:rPr>
              <a:t>Arkansas</a:t>
            </a:r>
            <a:r>
              <a:rPr lang="en-US" sz="2000" dirty="0" smtClean="0"/>
              <a:t>. </a:t>
            </a:r>
          </a:p>
          <a:p>
            <a:endParaRPr lang="en-US" sz="2000" dirty="0"/>
          </a:p>
          <a:p>
            <a:r>
              <a:rPr lang="en-US" sz="2000" dirty="0" smtClean="0"/>
              <a:t>This was </a:t>
            </a:r>
            <a:r>
              <a:rPr lang="en-US" sz="2000" dirty="0"/>
              <a:t>a test of </a:t>
            </a:r>
            <a:r>
              <a:rPr lang="en-US" sz="2000" i="1" dirty="0"/>
              <a:t>Brown v. Board of </a:t>
            </a:r>
            <a:r>
              <a:rPr lang="en-US" sz="2000" i="1" dirty="0" smtClean="0"/>
              <a:t>Education</a:t>
            </a:r>
            <a:r>
              <a:rPr lang="en-US" sz="2000" dirty="0" smtClean="0"/>
              <a:t>.</a:t>
            </a:r>
          </a:p>
          <a:p>
            <a:endParaRPr lang="en-US" sz="2000" dirty="0"/>
          </a:p>
          <a:p>
            <a:r>
              <a:rPr lang="en-US" sz="2000" dirty="0" smtClean="0"/>
              <a:t> </a:t>
            </a:r>
            <a:r>
              <a:rPr lang="en-US" sz="2000" dirty="0">
                <a:solidFill>
                  <a:srgbClr val="FF0000"/>
                </a:solidFill>
              </a:rPr>
              <a:t>On September 4, 1957, the first day of classes at Central High, Governor </a:t>
            </a:r>
            <a:r>
              <a:rPr lang="en-US" sz="2000" dirty="0" err="1">
                <a:solidFill>
                  <a:srgbClr val="FF0000"/>
                </a:solidFill>
              </a:rPr>
              <a:t>Orval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Faubus</a:t>
            </a:r>
            <a:r>
              <a:rPr lang="en-US" sz="2000" dirty="0">
                <a:solidFill>
                  <a:srgbClr val="FF0000"/>
                </a:solidFill>
              </a:rPr>
              <a:t> called in the Arkansas National Guard to block the black students’ entry into the high school</a:t>
            </a:r>
            <a:r>
              <a:rPr lang="en-US" sz="2000" dirty="0" smtClean="0">
                <a:solidFill>
                  <a:srgbClr val="FF0000"/>
                </a:solidFill>
              </a:rPr>
              <a:t>.</a:t>
            </a:r>
          </a:p>
          <a:p>
            <a:endParaRPr lang="en-US" sz="2000" dirty="0"/>
          </a:p>
          <a:p>
            <a:r>
              <a:rPr lang="en-US" sz="2000" dirty="0" smtClean="0"/>
              <a:t> </a:t>
            </a:r>
            <a:r>
              <a:rPr lang="en-US" sz="2000" dirty="0"/>
              <a:t>Later that month, President Dwight D. Eisenhower sent in federal troops to escort the Little Rock Nine into the school.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  <p:pic>
        <p:nvPicPr>
          <p:cNvPr id="5" name="Picture 5" descr="Central High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44370" y="164579"/>
            <a:ext cx="1480071" cy="95723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5896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lentine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1863</TotalTime>
  <Words>992</Words>
  <Application>Microsoft Office PowerPoint</Application>
  <PresentationFormat>On-screen Show (4:3)</PresentationFormat>
  <Paragraphs>134</Paragraphs>
  <Slides>22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Cousine</vt:lpstr>
      <vt:lpstr>Big Caslon</vt:lpstr>
      <vt:lpstr>American Typewriter Condensed</vt:lpstr>
      <vt:lpstr>Arial</vt:lpstr>
      <vt:lpstr>Times New Roman</vt:lpstr>
      <vt:lpstr>American Typewriter</vt:lpstr>
      <vt:lpstr>Courier New</vt:lpstr>
      <vt:lpstr>Valentine template</vt:lpstr>
      <vt:lpstr>The Civil Rights Movement 1950’s and 1960’s</vt:lpstr>
      <vt:lpstr>Background: How did we get here?</vt:lpstr>
      <vt:lpstr>PowerPoint Presentation</vt:lpstr>
      <vt:lpstr>Separate IS NOT equal…</vt:lpstr>
      <vt:lpstr>PowerPoint Presentation</vt:lpstr>
      <vt:lpstr>The story of Emmett Till … the tide is turning</vt:lpstr>
      <vt:lpstr>Meanwhile in Alabama 1955 </vt:lpstr>
      <vt:lpstr>PowerPoint Presentation</vt:lpstr>
      <vt:lpstr>Little Rock - 1957</vt:lpstr>
      <vt:lpstr>PowerPoint Presentation</vt:lpstr>
      <vt:lpstr>PowerPoint Presentation</vt:lpstr>
      <vt:lpstr>Civil Rights Movement reaches a boiling point</vt:lpstr>
      <vt:lpstr>PowerPoint Presentation</vt:lpstr>
      <vt:lpstr>Sit ins</vt:lpstr>
      <vt:lpstr>PowerPoint Presentation</vt:lpstr>
      <vt:lpstr>March on Washington –  August 1963</vt:lpstr>
      <vt:lpstr>PowerPoint Presentation</vt:lpstr>
      <vt:lpstr>Freedom Summer and Freedom Riders 1964</vt:lpstr>
      <vt:lpstr>PowerPoint Presentation</vt:lpstr>
      <vt:lpstr>The laws finally change</vt:lpstr>
      <vt:lpstr>MLK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Civil Rights Movement 1950’s and 1960’s</dc:title>
  <dc:creator>McClintock, Shane</dc:creator>
  <cp:lastModifiedBy>McClintock, Shane</cp:lastModifiedBy>
  <cp:revision>23</cp:revision>
  <dcterms:modified xsi:type="dcterms:W3CDTF">2019-03-21T15:01:46Z</dcterms:modified>
</cp:coreProperties>
</file>