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6"/>
  </p:notesMasterIdLst>
  <p:sldIdLst>
    <p:sldId id="342" r:id="rId2"/>
    <p:sldId id="343" r:id="rId3"/>
    <p:sldId id="267" r:id="rId4"/>
    <p:sldId id="296" r:id="rId5"/>
    <p:sldId id="266" r:id="rId6"/>
    <p:sldId id="297" r:id="rId7"/>
    <p:sldId id="270" r:id="rId8"/>
    <p:sldId id="299" r:id="rId9"/>
    <p:sldId id="275" r:id="rId10"/>
    <p:sldId id="271" r:id="rId11"/>
    <p:sldId id="272" r:id="rId12"/>
    <p:sldId id="274" r:id="rId13"/>
    <p:sldId id="278" r:id="rId14"/>
    <p:sldId id="300" r:id="rId15"/>
    <p:sldId id="344" r:id="rId16"/>
    <p:sldId id="302" r:id="rId17"/>
    <p:sldId id="304" r:id="rId18"/>
    <p:sldId id="305" r:id="rId19"/>
    <p:sldId id="309" r:id="rId20"/>
    <p:sldId id="308" r:id="rId21"/>
    <p:sldId id="281" r:id="rId22"/>
    <p:sldId id="286" r:id="rId23"/>
    <p:sldId id="288" r:id="rId24"/>
    <p:sldId id="292" r:id="rId25"/>
    <p:sldId id="289" r:id="rId26"/>
    <p:sldId id="314" r:id="rId27"/>
    <p:sldId id="316" r:id="rId28"/>
    <p:sldId id="315" r:id="rId29"/>
    <p:sldId id="295" r:id="rId30"/>
    <p:sldId id="317" r:id="rId31"/>
    <p:sldId id="318" r:id="rId32"/>
    <p:sldId id="313" r:id="rId33"/>
    <p:sldId id="345" r:id="rId34"/>
    <p:sldId id="293" r:id="rId35"/>
    <p:sldId id="279" r:id="rId36"/>
    <p:sldId id="303" r:id="rId37"/>
    <p:sldId id="311" r:id="rId38"/>
    <p:sldId id="312" r:id="rId39"/>
    <p:sldId id="294" r:id="rId40"/>
    <p:sldId id="346" r:id="rId41"/>
    <p:sldId id="319" r:id="rId42"/>
    <p:sldId id="320" r:id="rId43"/>
    <p:sldId id="321" r:id="rId44"/>
    <p:sldId id="322" r:id="rId45"/>
    <p:sldId id="324" r:id="rId46"/>
    <p:sldId id="326" r:id="rId47"/>
    <p:sldId id="327" r:id="rId48"/>
    <p:sldId id="325" r:id="rId49"/>
    <p:sldId id="298" r:id="rId50"/>
    <p:sldId id="323" r:id="rId51"/>
    <p:sldId id="328" r:id="rId52"/>
    <p:sldId id="329" r:id="rId53"/>
    <p:sldId id="330" r:id="rId54"/>
    <p:sldId id="331" r:id="rId55"/>
    <p:sldId id="332" r:id="rId56"/>
    <p:sldId id="333" r:id="rId57"/>
    <p:sldId id="334" r:id="rId58"/>
    <p:sldId id="335" r:id="rId59"/>
    <p:sldId id="336" r:id="rId60"/>
    <p:sldId id="337" r:id="rId61"/>
    <p:sldId id="338" r:id="rId62"/>
    <p:sldId id="339" r:id="rId63"/>
    <p:sldId id="340" r:id="rId64"/>
    <p:sldId id="341" r:id="rId65"/>
  </p:sldIdLst>
  <p:sldSz cx="9144000" cy="5143500" type="screen16x9"/>
  <p:notesSz cx="6858000" cy="9144000"/>
  <p:embeddedFontLst>
    <p:embeddedFont>
      <p:font typeface="Happy Monkey" panose="020B0604020202020204" charset="0"/>
      <p:regular r:id="rId67"/>
    </p:embeddedFont>
    <p:embeddedFont>
      <p:font typeface="Architects Daughter" panose="020B0604020202020204" charset="0"/>
      <p:regular r:id="rId68"/>
    </p:embeddedFont>
    <p:embeddedFont>
      <p:font typeface="Cherry Cream Soda" panose="020B0604020202020204" charset="0"/>
      <p:regular r:id="rId69"/>
    </p:embeddedFont>
    <p:embeddedFont>
      <p:font typeface="Oxygen" panose="020B0604020202020204" charset="0"/>
      <p:bold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20" d="100"/>
          <a:sy n="120" d="100"/>
        </p:scale>
        <p:origin x="56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0649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544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6065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61310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24660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5" r:id="rId6"/>
    <p:sldLayoutId id="2147483656" r:id="rId7"/>
    <p:sldLayoutId id="2147483657" r:id="rId8"/>
    <p:sldLayoutId id="2147483660" r:id="rId9"/>
    <p:sldLayoutId id="214748366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9.gi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9.gif"/><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9.gif"/><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79265"/>
            <a:ext cx="3139166" cy="397813"/>
          </a:xfrm>
        </p:spPr>
        <p:txBody>
          <a:bodyPr/>
          <a:lstStyle/>
          <a:p>
            <a:r>
              <a:rPr lang="en-US" dirty="0" smtClean="0"/>
              <a:t>Warmup #1  8/28</a:t>
            </a:r>
            <a:endParaRPr lang="en-US" dirty="0"/>
          </a:p>
        </p:txBody>
      </p:sp>
      <p:pic>
        <p:nvPicPr>
          <p:cNvPr id="6" name="Picture 5"/>
          <p:cNvPicPr>
            <a:picLocks noChangeAspect="1"/>
          </p:cNvPicPr>
          <p:nvPr/>
        </p:nvPicPr>
        <p:blipFill>
          <a:blip r:embed="rId2"/>
          <a:stretch>
            <a:fillRect/>
          </a:stretch>
        </p:blipFill>
        <p:spPr>
          <a:xfrm>
            <a:off x="311700" y="1152474"/>
            <a:ext cx="8577857" cy="3912507"/>
          </a:xfrm>
          <a:prstGeom prst="rect">
            <a:avLst/>
          </a:prstGeom>
        </p:spPr>
      </p:pic>
      <p:sp>
        <p:nvSpPr>
          <p:cNvPr id="3" name="Text Placeholder 2"/>
          <p:cNvSpPr>
            <a:spLocks noGrp="1"/>
          </p:cNvSpPr>
          <p:nvPr>
            <p:ph type="body" idx="1"/>
          </p:nvPr>
        </p:nvSpPr>
        <p:spPr/>
        <p:txBody>
          <a:bodyPr/>
          <a:lstStyle/>
          <a:p>
            <a:endParaRPr lang="en-US" dirty="0"/>
          </a:p>
        </p:txBody>
      </p:sp>
      <p:sp>
        <p:nvSpPr>
          <p:cNvPr id="7" name="TextBox 6"/>
          <p:cNvSpPr txBox="1"/>
          <p:nvPr/>
        </p:nvSpPr>
        <p:spPr>
          <a:xfrm>
            <a:off x="3760967" y="135172"/>
            <a:ext cx="5128590" cy="923330"/>
          </a:xfrm>
          <a:prstGeom prst="rect">
            <a:avLst/>
          </a:prstGeom>
          <a:noFill/>
        </p:spPr>
        <p:txBody>
          <a:bodyPr wrap="square" rtlCol="0">
            <a:spAutoFit/>
          </a:bodyPr>
          <a:lstStyle/>
          <a:p>
            <a:r>
              <a:rPr lang="en-US" sz="1800" b="1" dirty="0" smtClean="0">
                <a:solidFill>
                  <a:srgbClr val="FF0000"/>
                </a:solidFill>
              </a:rPr>
              <a:t>Pick 3 of the below topics that we discussed yesterday and tell me what you know about those three topics.</a:t>
            </a:r>
            <a:endParaRPr lang="en-US" sz="1800" b="1" dirty="0">
              <a:solidFill>
                <a:srgbClr val="FF0000"/>
              </a:solidFill>
            </a:endParaRPr>
          </a:p>
        </p:txBody>
      </p:sp>
    </p:spTree>
    <p:extLst>
      <p:ext uri="{BB962C8B-B14F-4D97-AF65-F5344CB8AC3E}">
        <p14:creationId xmlns:p14="http://schemas.microsoft.com/office/powerpoint/2010/main" val="984402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5688500" y="184925"/>
            <a:ext cx="3081299" cy="572699"/>
          </a:xfrm>
          <a:prstGeom prst="rect">
            <a:avLst/>
          </a:prstGeom>
          <a:solidFill>
            <a:srgbClr val="FFFF00"/>
          </a:solidFill>
        </p:spPr>
        <p:txBody>
          <a:bodyPr wrap="square" lIns="91425" tIns="91425" rIns="91425" bIns="91425" anchor="t" anchorCtr="0">
            <a:noAutofit/>
          </a:bodyPr>
          <a:lstStyle/>
          <a:p>
            <a:pPr lvl="0" algn="ctr">
              <a:spcBef>
                <a:spcPts val="0"/>
              </a:spcBef>
              <a:buNone/>
            </a:pPr>
            <a:r>
              <a:rPr lang="en" dirty="0">
                <a:latin typeface="Cherry Cream Soda"/>
                <a:ea typeface="Cherry Cream Soda"/>
                <a:cs typeface="Cherry Cream Soda"/>
                <a:sym typeface="Cherry Cream Soda"/>
              </a:rPr>
              <a:t>WU </a:t>
            </a:r>
            <a:r>
              <a:rPr lang="en" dirty="0" smtClean="0">
                <a:latin typeface="Cherry Cream Soda"/>
                <a:ea typeface="Cherry Cream Soda"/>
                <a:cs typeface="Cherry Cream Soda"/>
                <a:sym typeface="Cherry Cream Soda"/>
              </a:rPr>
              <a:t>#10   9/19/19</a:t>
            </a:r>
            <a:br>
              <a:rPr lang="en" dirty="0" smtClean="0">
                <a:latin typeface="Cherry Cream Soda"/>
                <a:ea typeface="Cherry Cream Soda"/>
                <a:cs typeface="Cherry Cream Soda"/>
                <a:sym typeface="Cherry Cream Soda"/>
              </a:rPr>
            </a:br>
            <a:endParaRPr lang="en" dirty="0">
              <a:latin typeface="Cherry Cream Soda"/>
              <a:ea typeface="Cherry Cream Soda"/>
              <a:cs typeface="Cherry Cream Soda"/>
              <a:sym typeface="Cherry Cream Soda"/>
            </a:endParaRPr>
          </a:p>
        </p:txBody>
      </p:sp>
      <p:sp>
        <p:nvSpPr>
          <p:cNvPr id="63" name="Shape 63"/>
          <p:cNvSpPr txBox="1">
            <a:spLocks noGrp="1"/>
          </p:cNvSpPr>
          <p:nvPr>
            <p:ph type="body" idx="1"/>
          </p:nvPr>
        </p:nvSpPr>
        <p:spPr>
          <a:xfrm>
            <a:off x="5688500" y="1041600"/>
            <a:ext cx="3341400" cy="4101900"/>
          </a:xfrm>
          <a:prstGeom prst="rect">
            <a:avLst/>
          </a:prstGeom>
        </p:spPr>
        <p:txBody>
          <a:bodyPr wrap="square" lIns="91425" tIns="91425" rIns="91425" bIns="91425" anchor="t" anchorCtr="0">
            <a:noAutofit/>
          </a:bodyPr>
          <a:lstStyle/>
          <a:p>
            <a:pPr lvl="0" rtl="0">
              <a:spcBef>
                <a:spcPts val="0"/>
              </a:spcBef>
              <a:spcAft>
                <a:spcPts val="0"/>
              </a:spcAft>
              <a:buNone/>
            </a:pPr>
            <a:r>
              <a:rPr lang="en" sz="2400" dirty="0">
                <a:solidFill>
                  <a:srgbClr val="9900FF"/>
                </a:solidFill>
                <a:latin typeface="Happy Monkey"/>
                <a:ea typeface="Happy Monkey"/>
                <a:cs typeface="Happy Monkey"/>
                <a:sym typeface="Happy Monkey"/>
              </a:rPr>
              <a:t>1. </a:t>
            </a:r>
            <a:r>
              <a:rPr lang="en" sz="2400" dirty="0">
                <a:solidFill>
                  <a:schemeClr val="tx1"/>
                </a:solidFill>
                <a:latin typeface="Happy Monkey"/>
                <a:ea typeface="Happy Monkey"/>
                <a:cs typeface="Happy Monkey"/>
                <a:sym typeface="Happy Monkey"/>
              </a:rPr>
              <a:t>Describe the people in the image.</a:t>
            </a:r>
          </a:p>
          <a:p>
            <a:pPr lvl="0" rtl="0">
              <a:spcBef>
                <a:spcPts val="0"/>
              </a:spcBef>
              <a:spcAft>
                <a:spcPts val="0"/>
              </a:spcAft>
              <a:buClr>
                <a:schemeClr val="dk1"/>
              </a:buClr>
              <a:buSzPct val="100000"/>
              <a:buFont typeface="Arial"/>
              <a:buNone/>
            </a:pPr>
            <a:endParaRPr sz="1100" dirty="0">
              <a:solidFill>
                <a:schemeClr val="tx1"/>
              </a:solidFill>
              <a:latin typeface="Happy Monkey"/>
              <a:ea typeface="Happy Monkey"/>
              <a:cs typeface="Happy Monkey"/>
              <a:sym typeface="Happy Monkey"/>
            </a:endParaRPr>
          </a:p>
          <a:p>
            <a:pPr lvl="0" rtl="0">
              <a:spcBef>
                <a:spcPts val="0"/>
              </a:spcBef>
              <a:spcAft>
                <a:spcPts val="0"/>
              </a:spcAft>
              <a:buClr>
                <a:schemeClr val="dk1"/>
              </a:buClr>
              <a:buSzPct val="45833"/>
              <a:buFont typeface="Arial"/>
              <a:buNone/>
            </a:pPr>
            <a:r>
              <a:rPr lang="en" sz="2400" dirty="0">
                <a:solidFill>
                  <a:schemeClr val="tx1"/>
                </a:solidFill>
                <a:latin typeface="Happy Monkey"/>
                <a:ea typeface="Happy Monkey"/>
                <a:cs typeface="Happy Monkey"/>
                <a:sym typeface="Happy Monkey"/>
              </a:rPr>
              <a:t>2. List three activities happening.</a:t>
            </a:r>
          </a:p>
          <a:p>
            <a:pPr lvl="0" rtl="0">
              <a:spcBef>
                <a:spcPts val="0"/>
              </a:spcBef>
              <a:spcAft>
                <a:spcPts val="0"/>
              </a:spcAft>
              <a:buNone/>
            </a:pPr>
            <a:endParaRPr sz="1100" dirty="0">
              <a:solidFill>
                <a:schemeClr val="tx1"/>
              </a:solidFill>
              <a:latin typeface="Happy Monkey"/>
              <a:ea typeface="Happy Monkey"/>
              <a:cs typeface="Happy Monkey"/>
              <a:sym typeface="Happy Monkey"/>
            </a:endParaRPr>
          </a:p>
          <a:p>
            <a:pPr lvl="0" rtl="0">
              <a:spcBef>
                <a:spcPts val="0"/>
              </a:spcBef>
              <a:spcAft>
                <a:spcPts val="0"/>
              </a:spcAft>
              <a:buClr>
                <a:schemeClr val="dk1"/>
              </a:buClr>
              <a:buSzPct val="45833"/>
              <a:buFont typeface="Arial"/>
              <a:buNone/>
            </a:pPr>
            <a:r>
              <a:rPr lang="en" sz="2400" dirty="0">
                <a:solidFill>
                  <a:schemeClr val="tx1"/>
                </a:solidFill>
                <a:latin typeface="Happy Monkey"/>
                <a:ea typeface="Happy Monkey"/>
                <a:cs typeface="Happy Monkey"/>
                <a:sym typeface="Happy Monkey"/>
              </a:rPr>
              <a:t>3. Write a generalization statement about the image.</a:t>
            </a:r>
          </a:p>
          <a:p>
            <a:pPr lvl="0">
              <a:spcBef>
                <a:spcPts val="0"/>
              </a:spcBef>
              <a:buNone/>
            </a:pPr>
            <a:endParaRPr dirty="0"/>
          </a:p>
        </p:txBody>
      </p:sp>
      <p:pic>
        <p:nvPicPr>
          <p:cNvPr id="64" name="Shape 64"/>
          <p:cNvPicPr preferRelativeResize="0"/>
          <p:nvPr/>
        </p:nvPicPr>
        <p:blipFill>
          <a:blip r:embed="rId3">
            <a:alphaModFix/>
          </a:blip>
          <a:stretch>
            <a:fillRect/>
          </a:stretch>
        </p:blipFill>
        <p:spPr>
          <a:xfrm>
            <a:off x="0" y="0"/>
            <a:ext cx="5488400" cy="5143500"/>
          </a:xfrm>
          <a:prstGeom prst="rect">
            <a:avLst/>
          </a:prstGeom>
          <a:noFill/>
          <a:ln>
            <a:noFill/>
          </a:ln>
        </p:spPr>
      </p:pic>
    </p:spTree>
    <p:extLst>
      <p:ext uri="{BB962C8B-B14F-4D97-AF65-F5344CB8AC3E}">
        <p14:creationId xmlns:p14="http://schemas.microsoft.com/office/powerpoint/2010/main" val="2690876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Shape 83" descr="https://drabicksworldhistory.files.wordpress.com/2011/10/mercant.png"/>
          <p:cNvPicPr preferRelativeResize="0"/>
          <p:nvPr/>
        </p:nvPicPr>
        <p:blipFill>
          <a:blip r:embed="rId3">
            <a:alphaModFix/>
          </a:blip>
          <a:stretch>
            <a:fillRect/>
          </a:stretch>
        </p:blipFill>
        <p:spPr>
          <a:xfrm>
            <a:off x="0" y="440525"/>
            <a:ext cx="6778305" cy="4664279"/>
          </a:xfrm>
          <a:prstGeom prst="rect">
            <a:avLst/>
          </a:prstGeom>
          <a:noFill/>
          <a:ln>
            <a:noFill/>
          </a:ln>
        </p:spPr>
      </p:pic>
      <p:sp>
        <p:nvSpPr>
          <p:cNvPr id="84" name="Shape 84"/>
          <p:cNvSpPr txBox="1"/>
          <p:nvPr/>
        </p:nvSpPr>
        <p:spPr>
          <a:xfrm>
            <a:off x="6917525" y="440525"/>
            <a:ext cx="1999972" cy="4429200"/>
          </a:xfrm>
          <a:prstGeom prst="rect">
            <a:avLst/>
          </a:prstGeom>
          <a:noFill/>
          <a:ln w="28575" cap="flat" cmpd="sng">
            <a:solidFill>
              <a:srgbClr val="FFFF00"/>
            </a:solidFill>
            <a:prstDash val="solid"/>
            <a:round/>
            <a:headEnd type="none" w="med" len="med"/>
            <a:tailEnd type="none" w="med" len="med"/>
          </a:ln>
        </p:spPr>
        <p:txBody>
          <a:bodyPr wrap="square" lIns="91425" tIns="91425" rIns="91425" bIns="91425" anchor="t" anchorCtr="0">
            <a:noAutofit/>
          </a:bodyPr>
          <a:lstStyle/>
          <a:p>
            <a:r>
              <a:rPr lang="en" sz="1800" b="1" i="1" dirty="0">
                <a:solidFill>
                  <a:schemeClr val="tx1"/>
                </a:solidFill>
                <a:latin typeface="Oxygen"/>
                <a:ea typeface="Oxygen"/>
                <a:cs typeface="Oxygen"/>
                <a:sym typeface="Oxygen"/>
              </a:rPr>
              <a:t>Warmup #</a:t>
            </a:r>
            <a:r>
              <a:rPr lang="en" sz="1800" b="1" i="1" dirty="0" smtClean="0">
                <a:solidFill>
                  <a:schemeClr val="tx1"/>
                </a:solidFill>
                <a:latin typeface="Oxygen"/>
                <a:ea typeface="Oxygen"/>
                <a:cs typeface="Oxygen"/>
                <a:sym typeface="Oxygen"/>
              </a:rPr>
              <a:t>7</a:t>
            </a:r>
          </a:p>
          <a:p>
            <a:pPr lvl="0" rtl="0">
              <a:spcBef>
                <a:spcPts val="0"/>
              </a:spcBef>
              <a:buNone/>
            </a:pPr>
            <a:r>
              <a:rPr lang="en" sz="1800" b="1" i="1" dirty="0" smtClean="0">
                <a:solidFill>
                  <a:schemeClr val="tx1"/>
                </a:solidFill>
                <a:latin typeface="Oxygen"/>
                <a:ea typeface="Oxygen"/>
                <a:cs typeface="Oxygen"/>
                <a:sym typeface="Oxygen"/>
              </a:rPr>
              <a:t>Thursday</a:t>
            </a:r>
          </a:p>
          <a:p>
            <a:pPr lvl="0" rtl="0">
              <a:spcBef>
                <a:spcPts val="0"/>
              </a:spcBef>
              <a:buNone/>
            </a:pPr>
            <a:r>
              <a:rPr lang="en" sz="1800" b="1" i="1" dirty="0" smtClean="0">
                <a:solidFill>
                  <a:schemeClr val="tx1"/>
                </a:solidFill>
                <a:latin typeface="Oxygen"/>
                <a:ea typeface="Oxygen"/>
                <a:cs typeface="Oxygen"/>
                <a:sym typeface="Oxygen"/>
              </a:rPr>
              <a:t>9/18/18</a:t>
            </a:r>
          </a:p>
          <a:p>
            <a:pPr lvl="0" rtl="0">
              <a:spcBef>
                <a:spcPts val="0"/>
              </a:spcBef>
              <a:buNone/>
            </a:pPr>
            <a:endParaRPr lang="en" sz="1800" b="1" dirty="0" smtClean="0">
              <a:solidFill>
                <a:srgbClr val="9900FF"/>
              </a:solidFill>
              <a:latin typeface="Oxygen"/>
              <a:ea typeface="Oxygen"/>
              <a:cs typeface="Oxygen"/>
              <a:sym typeface="Oxygen"/>
            </a:endParaRPr>
          </a:p>
          <a:p>
            <a:pPr lvl="0" rtl="0">
              <a:spcBef>
                <a:spcPts val="0"/>
              </a:spcBef>
              <a:buNone/>
            </a:pPr>
            <a:r>
              <a:rPr lang="en" sz="1600" b="1" dirty="0" smtClean="0">
                <a:solidFill>
                  <a:schemeClr val="tx1"/>
                </a:solidFill>
                <a:latin typeface="Oxygen"/>
                <a:ea typeface="Oxygen"/>
                <a:cs typeface="Oxygen"/>
                <a:sym typeface="Oxygen"/>
              </a:rPr>
              <a:t>What </a:t>
            </a:r>
            <a:r>
              <a:rPr lang="en" sz="1600" b="1" dirty="0">
                <a:solidFill>
                  <a:schemeClr val="tx1"/>
                </a:solidFill>
                <a:latin typeface="Oxygen"/>
                <a:ea typeface="Oxygen"/>
                <a:cs typeface="Oxygen"/>
                <a:sym typeface="Oxygen"/>
              </a:rPr>
              <a:t>words do you see in the cartoon?</a:t>
            </a:r>
          </a:p>
          <a:p>
            <a:pPr lvl="0" rtl="0">
              <a:spcBef>
                <a:spcPts val="0"/>
              </a:spcBef>
              <a:buNone/>
            </a:pPr>
            <a:endParaRPr sz="1600" b="1" dirty="0">
              <a:solidFill>
                <a:schemeClr val="tx1"/>
              </a:solidFill>
              <a:latin typeface="Oxygen"/>
              <a:ea typeface="Oxygen"/>
              <a:cs typeface="Oxygen"/>
              <a:sym typeface="Oxygen"/>
            </a:endParaRPr>
          </a:p>
          <a:p>
            <a:pPr lvl="0" rtl="0">
              <a:spcBef>
                <a:spcPts val="0"/>
              </a:spcBef>
              <a:buNone/>
            </a:pPr>
            <a:r>
              <a:rPr lang="en" sz="1600" b="1" dirty="0">
                <a:solidFill>
                  <a:schemeClr val="tx1"/>
                </a:solidFill>
                <a:latin typeface="Oxygen"/>
                <a:ea typeface="Oxygen"/>
                <a:cs typeface="Oxygen"/>
                <a:sym typeface="Oxygen"/>
              </a:rPr>
              <a:t>-What people do you see?</a:t>
            </a:r>
          </a:p>
          <a:p>
            <a:pPr lvl="0" rtl="0">
              <a:spcBef>
                <a:spcPts val="0"/>
              </a:spcBef>
              <a:buNone/>
            </a:pPr>
            <a:endParaRPr sz="1600" b="1" dirty="0">
              <a:solidFill>
                <a:schemeClr val="tx1"/>
              </a:solidFill>
              <a:latin typeface="Oxygen"/>
              <a:ea typeface="Oxygen"/>
              <a:cs typeface="Oxygen"/>
              <a:sym typeface="Oxygen"/>
            </a:endParaRPr>
          </a:p>
          <a:p>
            <a:pPr lvl="0" rtl="0">
              <a:spcBef>
                <a:spcPts val="0"/>
              </a:spcBef>
              <a:buNone/>
            </a:pPr>
            <a:r>
              <a:rPr lang="en" sz="1600" b="1" dirty="0">
                <a:solidFill>
                  <a:schemeClr val="tx1"/>
                </a:solidFill>
                <a:latin typeface="Oxygen"/>
                <a:ea typeface="Oxygen"/>
                <a:cs typeface="Oxygen"/>
                <a:sym typeface="Oxygen"/>
              </a:rPr>
              <a:t>-How would you describe the people?</a:t>
            </a:r>
          </a:p>
          <a:p>
            <a:pPr lvl="0" rtl="0">
              <a:spcBef>
                <a:spcPts val="0"/>
              </a:spcBef>
              <a:buNone/>
            </a:pPr>
            <a:endParaRPr sz="1600" b="1" dirty="0">
              <a:solidFill>
                <a:schemeClr val="tx1"/>
              </a:solidFill>
              <a:latin typeface="Oxygen"/>
              <a:ea typeface="Oxygen"/>
              <a:cs typeface="Oxygen"/>
              <a:sym typeface="Oxygen"/>
            </a:endParaRPr>
          </a:p>
          <a:p>
            <a:pPr lvl="0">
              <a:spcBef>
                <a:spcPts val="0"/>
              </a:spcBef>
              <a:buNone/>
            </a:pPr>
            <a:r>
              <a:rPr lang="en" sz="1600" b="1" dirty="0">
                <a:solidFill>
                  <a:schemeClr val="tx1"/>
                </a:solidFill>
                <a:latin typeface="Oxygen"/>
                <a:ea typeface="Oxygen"/>
                <a:cs typeface="Oxygen"/>
                <a:sym typeface="Oxygen"/>
              </a:rPr>
              <a:t>-What is the main idea of this cartoon?</a:t>
            </a:r>
          </a:p>
        </p:txBody>
      </p:sp>
      <p:sp>
        <p:nvSpPr>
          <p:cNvPr id="2" name="Rectangle 1"/>
          <p:cNvSpPr/>
          <p:nvPr/>
        </p:nvSpPr>
        <p:spPr>
          <a:xfrm>
            <a:off x="4454820" y="2417862"/>
            <a:ext cx="234360" cy="307777"/>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722535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riangle tr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96" y="569723"/>
            <a:ext cx="3980198" cy="32489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50360" y="1192891"/>
            <a:ext cx="4572000" cy="2893100"/>
          </a:xfrm>
          <a:prstGeom prst="rect">
            <a:avLst/>
          </a:prstGeom>
        </p:spPr>
        <p:txBody>
          <a:bodyPr>
            <a:spAutoFit/>
          </a:bodyPr>
          <a:lstStyle/>
          <a:p>
            <a:r>
              <a:rPr lang="en-US" dirty="0">
                <a:solidFill>
                  <a:schemeClr val="tx1"/>
                </a:solidFill>
                <a:latin typeface="Arial" panose="020B0604020202020204" pitchFamily="34" charset="0"/>
              </a:rPr>
              <a:t>Leg 1: Ships from England would go to Africa carrying iron products, cloth, trinkets and beads, guns and ammunition. The ships traded these goods for slaves, gold and spices (pepper</a:t>
            </a:r>
            <a:r>
              <a:rPr lang="en-US" dirty="0" smtClean="0">
                <a:solidFill>
                  <a:schemeClr val="tx1"/>
                </a:solidFill>
                <a:latin typeface="Arial" panose="020B0604020202020204" pitchFamily="34" charset="0"/>
              </a:rPr>
              <a:t>)</a:t>
            </a:r>
          </a:p>
          <a:p>
            <a:endParaRPr lang="en-US" dirty="0">
              <a:solidFill>
                <a:schemeClr val="tx1"/>
              </a:solidFill>
              <a:latin typeface="Times New Roman" panose="02020603050405020304" pitchFamily="18" charset="0"/>
            </a:endParaRPr>
          </a:p>
          <a:p>
            <a:r>
              <a:rPr lang="en-US" dirty="0">
                <a:solidFill>
                  <a:schemeClr val="tx1"/>
                </a:solidFill>
                <a:latin typeface="Arial" panose="020B0604020202020204" pitchFamily="34" charset="0"/>
              </a:rPr>
              <a:t>Leg 2: Ships from Africa would go to the American Colonies via the route known as the 'Middle Passage'. The slaves were exchanged for goods from the Americas, destined for the Slave </a:t>
            </a:r>
            <a:r>
              <a:rPr lang="en-US" dirty="0" smtClean="0">
                <a:solidFill>
                  <a:schemeClr val="tx1"/>
                </a:solidFill>
                <a:latin typeface="Arial" panose="020B0604020202020204" pitchFamily="34" charset="0"/>
              </a:rPr>
              <a:t>Plantations</a:t>
            </a:r>
          </a:p>
          <a:p>
            <a:endParaRPr lang="en-US" dirty="0">
              <a:solidFill>
                <a:schemeClr val="tx1"/>
              </a:solidFill>
              <a:latin typeface="Times New Roman" panose="02020603050405020304" pitchFamily="18" charset="0"/>
            </a:endParaRPr>
          </a:p>
          <a:p>
            <a:r>
              <a:rPr lang="en-US" dirty="0">
                <a:solidFill>
                  <a:schemeClr val="tx1"/>
                </a:solidFill>
                <a:latin typeface="Arial" panose="020B0604020202020204" pitchFamily="34" charset="0"/>
              </a:rPr>
              <a:t>Leg 3: Ships from the Americas would then take raw materials back to England. The English would use the raw materials to make 'finished goods'</a:t>
            </a:r>
            <a:endParaRPr lang="en-US" dirty="0">
              <a:solidFill>
                <a:schemeClr val="tx1"/>
              </a:solidFill>
              <a:latin typeface="Times New Roman" panose="02020603050405020304" pitchFamily="18" charset="0"/>
            </a:endParaRPr>
          </a:p>
        </p:txBody>
      </p:sp>
      <p:sp>
        <p:nvSpPr>
          <p:cNvPr id="3" name="Rectangle 2"/>
          <p:cNvSpPr/>
          <p:nvPr/>
        </p:nvSpPr>
        <p:spPr>
          <a:xfrm>
            <a:off x="572077" y="169613"/>
            <a:ext cx="8018250" cy="400110"/>
          </a:xfrm>
          <a:prstGeom prst="rect">
            <a:avLst/>
          </a:prstGeom>
        </p:spPr>
        <p:txBody>
          <a:bodyPr wrap="square">
            <a:spAutoFit/>
          </a:bodyPr>
          <a:lstStyle/>
          <a:p>
            <a:pPr algn="ctr"/>
            <a:r>
              <a:rPr lang="en-US" sz="2000" dirty="0"/>
              <a:t>WARMUP </a:t>
            </a:r>
            <a:r>
              <a:rPr lang="en-US" sz="2000" dirty="0" smtClean="0"/>
              <a:t>#11  9/25/18</a:t>
            </a:r>
            <a:endParaRPr lang="en-US" sz="2000" dirty="0"/>
          </a:p>
        </p:txBody>
      </p:sp>
      <p:sp>
        <p:nvSpPr>
          <p:cNvPr id="4" name="TextBox 3"/>
          <p:cNvSpPr txBox="1"/>
          <p:nvPr/>
        </p:nvSpPr>
        <p:spPr>
          <a:xfrm>
            <a:off x="5763238" y="696641"/>
            <a:ext cx="1677798" cy="369332"/>
          </a:xfrm>
          <a:prstGeom prst="rect">
            <a:avLst/>
          </a:prstGeom>
          <a:noFill/>
        </p:spPr>
        <p:txBody>
          <a:bodyPr wrap="square" rtlCol="0">
            <a:spAutoFit/>
          </a:bodyPr>
          <a:lstStyle/>
          <a:p>
            <a:r>
              <a:rPr lang="en-US" sz="1800" dirty="0" smtClean="0"/>
              <a:t>Triangle Trade </a:t>
            </a:r>
            <a:endParaRPr lang="en-US" sz="1800" dirty="0"/>
          </a:p>
        </p:txBody>
      </p:sp>
      <p:sp>
        <p:nvSpPr>
          <p:cNvPr id="5" name="TextBox 4"/>
          <p:cNvSpPr txBox="1"/>
          <p:nvPr/>
        </p:nvSpPr>
        <p:spPr>
          <a:xfrm>
            <a:off x="310393" y="4085991"/>
            <a:ext cx="8388990" cy="1138773"/>
          </a:xfrm>
          <a:prstGeom prst="rect">
            <a:avLst/>
          </a:prstGeom>
          <a:noFill/>
        </p:spPr>
        <p:txBody>
          <a:bodyPr wrap="square" rtlCol="0">
            <a:spAutoFit/>
          </a:bodyPr>
          <a:lstStyle/>
          <a:p>
            <a:pPr marL="342900" indent="-342900">
              <a:buAutoNum type="arabicPeriod"/>
            </a:pPr>
            <a:r>
              <a:rPr lang="en-US" sz="1800" b="1" dirty="0" smtClean="0">
                <a:solidFill>
                  <a:srgbClr val="FF0000"/>
                </a:solidFill>
              </a:rPr>
              <a:t>Who </a:t>
            </a:r>
            <a:r>
              <a:rPr lang="en-US" sz="1800" b="1" dirty="0">
                <a:solidFill>
                  <a:srgbClr val="FF0000"/>
                </a:solidFill>
              </a:rPr>
              <a:t>benefited from the transatlantic slave trade? </a:t>
            </a:r>
            <a:endParaRPr lang="en-US" sz="1800" b="1" dirty="0" smtClean="0">
              <a:solidFill>
                <a:srgbClr val="FF0000"/>
              </a:solidFill>
            </a:endParaRPr>
          </a:p>
          <a:p>
            <a:pPr marL="342900" indent="-342900">
              <a:buFontTx/>
              <a:buAutoNum type="arabicPeriod"/>
            </a:pPr>
            <a:r>
              <a:rPr lang="en-US" sz="1800" b="1" dirty="0">
                <a:solidFill>
                  <a:srgbClr val="FF0000"/>
                </a:solidFill>
              </a:rPr>
              <a:t>Why were slaves so important to the Southern economy? </a:t>
            </a:r>
            <a:endParaRPr lang="en-US" sz="1800" b="1" dirty="0" smtClean="0">
              <a:solidFill>
                <a:srgbClr val="FF0000"/>
              </a:solidFill>
            </a:endParaRPr>
          </a:p>
          <a:p>
            <a:pPr marL="342900" indent="-342900">
              <a:buFontTx/>
              <a:buAutoNum type="arabicPeriod"/>
            </a:pPr>
            <a:r>
              <a:rPr lang="en-US" sz="1800" b="1" dirty="0" smtClean="0">
                <a:solidFill>
                  <a:srgbClr val="FF0000"/>
                </a:solidFill>
              </a:rPr>
              <a:t>What is the difference between an Indentured Servant and a Slave?</a:t>
            </a:r>
            <a:endParaRPr lang="en-US" sz="1800" b="1" dirty="0">
              <a:solidFill>
                <a:srgbClr val="FF0000"/>
              </a:solidFill>
            </a:endParaRPr>
          </a:p>
          <a:p>
            <a:endParaRPr lang="en-US" dirty="0"/>
          </a:p>
        </p:txBody>
      </p:sp>
    </p:spTree>
    <p:extLst>
      <p:ext uri="{BB962C8B-B14F-4D97-AF65-F5344CB8AC3E}">
        <p14:creationId xmlns:p14="http://schemas.microsoft.com/office/powerpoint/2010/main" val="2578914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100" y="185253"/>
            <a:ext cx="4727864" cy="572700"/>
          </a:xfrm>
        </p:spPr>
        <p:txBody>
          <a:bodyPr/>
          <a:lstStyle/>
          <a:p>
            <a:r>
              <a:rPr lang="en-US" sz="2400" dirty="0" smtClean="0"/>
              <a:t>Warmup #12  10/4/18</a:t>
            </a:r>
            <a:endParaRPr lang="en-US" sz="2400"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9" y="185253"/>
            <a:ext cx="4173651" cy="49582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07055" y="750453"/>
            <a:ext cx="4249909" cy="3508653"/>
          </a:xfrm>
          <a:prstGeom prst="rect">
            <a:avLst/>
          </a:prstGeom>
          <a:noFill/>
        </p:spPr>
        <p:txBody>
          <a:bodyPr wrap="square" rtlCol="0">
            <a:spAutoFit/>
          </a:bodyPr>
          <a:lstStyle/>
          <a:p>
            <a:pPr lvl="0"/>
            <a:r>
              <a:rPr lang="en-US" sz="1600" b="1" dirty="0" smtClean="0">
                <a:solidFill>
                  <a:schemeClr val="tx1"/>
                </a:solidFill>
                <a:latin typeface="Oxygen"/>
                <a:ea typeface="Oxygen"/>
                <a:cs typeface="Oxygen"/>
                <a:sym typeface="Oxygen"/>
              </a:rPr>
              <a:t>1. What </a:t>
            </a:r>
            <a:r>
              <a:rPr lang="en-US" sz="1600" b="1" dirty="0">
                <a:solidFill>
                  <a:schemeClr val="tx1"/>
                </a:solidFill>
                <a:latin typeface="Oxygen"/>
                <a:ea typeface="Oxygen"/>
                <a:cs typeface="Oxygen"/>
                <a:sym typeface="Oxygen"/>
              </a:rPr>
              <a:t>words do you see in the cartoon</a:t>
            </a:r>
            <a:r>
              <a:rPr lang="en-US" sz="1600" b="1" dirty="0" smtClean="0">
                <a:solidFill>
                  <a:schemeClr val="tx1"/>
                </a:solidFill>
                <a:latin typeface="Oxygen"/>
                <a:ea typeface="Oxygen"/>
                <a:cs typeface="Oxygen"/>
                <a:sym typeface="Oxygen"/>
              </a:rPr>
              <a:t>?</a:t>
            </a:r>
          </a:p>
          <a:p>
            <a:pPr lvl="0"/>
            <a:endParaRPr lang="en-US" sz="1600" b="1" dirty="0">
              <a:solidFill>
                <a:schemeClr val="tx1"/>
              </a:solidFill>
              <a:latin typeface="Oxygen"/>
              <a:ea typeface="Oxygen"/>
              <a:cs typeface="Oxygen"/>
              <a:sym typeface="Oxygen"/>
            </a:endParaRPr>
          </a:p>
          <a:p>
            <a:pPr lvl="0"/>
            <a:r>
              <a:rPr lang="en-US" sz="1600" b="1" dirty="0" smtClean="0">
                <a:solidFill>
                  <a:schemeClr val="tx1"/>
                </a:solidFill>
                <a:latin typeface="Oxygen"/>
                <a:ea typeface="Oxygen"/>
                <a:cs typeface="Oxygen"/>
                <a:sym typeface="Oxygen"/>
              </a:rPr>
              <a:t>2. What is the historical context of this picture?</a:t>
            </a:r>
            <a:endParaRPr lang="en-US" sz="1600" b="1" dirty="0">
              <a:solidFill>
                <a:schemeClr val="tx1"/>
              </a:solidFill>
              <a:latin typeface="Oxygen"/>
              <a:ea typeface="Oxygen"/>
              <a:cs typeface="Oxygen"/>
              <a:sym typeface="Oxygen"/>
            </a:endParaRPr>
          </a:p>
          <a:p>
            <a:pPr lvl="0"/>
            <a:endParaRPr lang="en-US" sz="1600" b="1" dirty="0">
              <a:solidFill>
                <a:schemeClr val="tx1"/>
              </a:solidFill>
              <a:latin typeface="Oxygen"/>
              <a:ea typeface="Oxygen"/>
              <a:cs typeface="Oxygen"/>
              <a:sym typeface="Oxygen"/>
            </a:endParaRPr>
          </a:p>
          <a:p>
            <a:pPr lvl="0"/>
            <a:r>
              <a:rPr lang="en-US" sz="1600" b="1" dirty="0" smtClean="0">
                <a:solidFill>
                  <a:schemeClr val="tx1"/>
                </a:solidFill>
                <a:latin typeface="Oxygen"/>
                <a:ea typeface="Oxygen"/>
                <a:cs typeface="Oxygen"/>
                <a:sym typeface="Oxygen"/>
              </a:rPr>
              <a:t>3. Who are the people in this cartoon?</a:t>
            </a:r>
            <a:endParaRPr lang="en-US" sz="1600" b="1" dirty="0">
              <a:solidFill>
                <a:schemeClr val="tx1"/>
              </a:solidFill>
              <a:latin typeface="Oxygen"/>
              <a:ea typeface="Oxygen"/>
              <a:cs typeface="Oxygen"/>
              <a:sym typeface="Oxygen"/>
            </a:endParaRPr>
          </a:p>
          <a:p>
            <a:pPr lvl="0"/>
            <a:endParaRPr lang="en-US" sz="1600" b="1" dirty="0">
              <a:solidFill>
                <a:schemeClr val="tx1"/>
              </a:solidFill>
              <a:latin typeface="Oxygen"/>
              <a:ea typeface="Oxygen"/>
              <a:cs typeface="Oxygen"/>
              <a:sym typeface="Oxygen"/>
            </a:endParaRPr>
          </a:p>
          <a:p>
            <a:pPr lvl="0"/>
            <a:r>
              <a:rPr lang="en-US" sz="1600" b="1" dirty="0" smtClean="0">
                <a:solidFill>
                  <a:schemeClr val="tx1"/>
                </a:solidFill>
                <a:latin typeface="Oxygen"/>
                <a:ea typeface="Oxygen"/>
                <a:cs typeface="Oxygen"/>
                <a:sym typeface="Oxygen"/>
              </a:rPr>
              <a:t>4. How </a:t>
            </a:r>
            <a:r>
              <a:rPr lang="en-US" sz="1600" b="1" dirty="0">
                <a:solidFill>
                  <a:schemeClr val="tx1"/>
                </a:solidFill>
                <a:latin typeface="Oxygen"/>
                <a:ea typeface="Oxygen"/>
                <a:cs typeface="Oxygen"/>
                <a:sym typeface="Oxygen"/>
              </a:rPr>
              <a:t>would you describe the people?</a:t>
            </a:r>
          </a:p>
          <a:p>
            <a:pPr lvl="0"/>
            <a:endParaRPr lang="en-US" sz="1600" b="1" dirty="0">
              <a:solidFill>
                <a:schemeClr val="tx1"/>
              </a:solidFill>
              <a:latin typeface="Oxygen"/>
              <a:ea typeface="Oxygen"/>
              <a:cs typeface="Oxygen"/>
              <a:sym typeface="Oxygen"/>
            </a:endParaRPr>
          </a:p>
          <a:p>
            <a:pPr lvl="0"/>
            <a:r>
              <a:rPr lang="en-US" sz="1600" b="1" dirty="0" smtClean="0">
                <a:solidFill>
                  <a:schemeClr val="tx1"/>
                </a:solidFill>
                <a:latin typeface="Oxygen"/>
                <a:ea typeface="Oxygen"/>
                <a:cs typeface="Oxygen"/>
                <a:sym typeface="Oxygen"/>
              </a:rPr>
              <a:t>5. What action/actions are being represented?</a:t>
            </a:r>
          </a:p>
          <a:p>
            <a:pPr lvl="0"/>
            <a:endParaRPr lang="en-US" sz="1600" b="1" dirty="0">
              <a:solidFill>
                <a:schemeClr val="tx1"/>
              </a:solidFill>
              <a:latin typeface="Oxygen"/>
              <a:ea typeface="Oxygen"/>
              <a:cs typeface="Oxygen"/>
              <a:sym typeface="Oxygen"/>
            </a:endParaRPr>
          </a:p>
          <a:p>
            <a:pPr lvl="0"/>
            <a:r>
              <a:rPr lang="en-US" sz="1600" b="1" dirty="0" smtClean="0">
                <a:solidFill>
                  <a:schemeClr val="tx1"/>
                </a:solidFill>
                <a:latin typeface="Oxygen"/>
                <a:ea typeface="Oxygen"/>
                <a:cs typeface="Oxygen"/>
                <a:sym typeface="Oxygen"/>
              </a:rPr>
              <a:t>6. Give this cartoon a title or caption.</a:t>
            </a:r>
            <a:endParaRPr lang="en-US" sz="1600" b="1" dirty="0">
              <a:solidFill>
                <a:schemeClr val="tx1"/>
              </a:solidFill>
              <a:latin typeface="Oxygen"/>
              <a:ea typeface="Oxygen"/>
              <a:cs typeface="Oxygen"/>
              <a:sym typeface="Oxygen"/>
            </a:endParaRPr>
          </a:p>
          <a:p>
            <a:endParaRPr lang="en-US" dirty="0"/>
          </a:p>
        </p:txBody>
      </p:sp>
    </p:spTree>
    <p:extLst>
      <p:ext uri="{BB962C8B-B14F-4D97-AF65-F5344CB8AC3E}">
        <p14:creationId xmlns:p14="http://schemas.microsoft.com/office/powerpoint/2010/main" val="439726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 #</a:t>
            </a:r>
            <a:r>
              <a:rPr lang="en-US" dirty="0" smtClean="0"/>
              <a:t>13  10/5/18</a:t>
            </a:r>
            <a:endParaRPr lang="en-US" dirty="0"/>
          </a:p>
        </p:txBody>
      </p:sp>
      <p:sp>
        <p:nvSpPr>
          <p:cNvPr id="3" name="Text Placeholder 2"/>
          <p:cNvSpPr>
            <a:spLocks noGrp="1"/>
          </p:cNvSpPr>
          <p:nvPr>
            <p:ph type="body" idx="1"/>
          </p:nvPr>
        </p:nvSpPr>
        <p:spPr/>
        <p:txBody>
          <a:bodyPr/>
          <a:lstStyle/>
          <a:p>
            <a:pPr marL="342900" indent="-342900">
              <a:buAutoNum type="arabicPeriod"/>
            </a:pPr>
            <a:r>
              <a:rPr lang="en-US" dirty="0">
                <a:solidFill>
                  <a:schemeClr val="tx1"/>
                </a:solidFill>
              </a:rPr>
              <a:t>List </a:t>
            </a:r>
            <a:r>
              <a:rPr lang="en-US" b="1" i="1" dirty="0">
                <a:solidFill>
                  <a:schemeClr val="tx1"/>
                </a:solidFill>
              </a:rPr>
              <a:t>two</a:t>
            </a:r>
            <a:r>
              <a:rPr lang="en-US" dirty="0">
                <a:solidFill>
                  <a:schemeClr val="tx1"/>
                </a:solidFill>
              </a:rPr>
              <a:t> CAUSES of the American Revolution</a:t>
            </a:r>
          </a:p>
          <a:p>
            <a:pPr marL="342900" indent="-342900">
              <a:buAutoNum type="arabicPeriod"/>
            </a:pPr>
            <a:r>
              <a:rPr lang="en-US" dirty="0">
                <a:solidFill>
                  <a:schemeClr val="tx1"/>
                </a:solidFill>
              </a:rPr>
              <a:t>People who supported the colonists and wanted war were called what?</a:t>
            </a:r>
          </a:p>
          <a:p>
            <a:pPr marL="342900" indent="-342900">
              <a:buAutoNum type="arabicPeriod"/>
            </a:pPr>
            <a:r>
              <a:rPr lang="en-US" dirty="0">
                <a:solidFill>
                  <a:schemeClr val="tx1"/>
                </a:solidFill>
              </a:rPr>
              <a:t>People who supported the British and didn’t want war were called what</a:t>
            </a:r>
            <a:r>
              <a:rPr lang="en-US" dirty="0" smtClean="0">
                <a:solidFill>
                  <a:schemeClr val="tx1"/>
                </a:solidFill>
              </a:rPr>
              <a:t>?</a:t>
            </a:r>
          </a:p>
          <a:p>
            <a:pPr marL="342900" indent="-342900">
              <a:buAutoNum type="arabicPeriod"/>
            </a:pPr>
            <a:r>
              <a:rPr lang="en-US" dirty="0" smtClean="0">
                <a:solidFill>
                  <a:schemeClr val="tx1"/>
                </a:solidFill>
              </a:rPr>
              <a:t>What was the Boston Massacre?</a:t>
            </a:r>
          </a:p>
          <a:p>
            <a:pPr marL="342900" indent="-342900">
              <a:buAutoNum type="arabicPeriod"/>
            </a:pPr>
            <a:r>
              <a:rPr lang="en-US" dirty="0" smtClean="0">
                <a:solidFill>
                  <a:schemeClr val="tx1"/>
                </a:solidFill>
              </a:rPr>
              <a:t>Why is the Boston Massacre considered a major CAUSE of the American Revolution?</a:t>
            </a:r>
            <a:endParaRPr lang="en-US" dirty="0">
              <a:solidFill>
                <a:schemeClr val="tx1"/>
              </a:solidFill>
            </a:endParaRPr>
          </a:p>
          <a:p>
            <a:endParaRPr lang="en-US" dirty="0"/>
          </a:p>
        </p:txBody>
      </p:sp>
    </p:spTree>
    <p:extLst>
      <p:ext uri="{BB962C8B-B14F-4D97-AF65-F5344CB8AC3E}">
        <p14:creationId xmlns:p14="http://schemas.microsoft.com/office/powerpoint/2010/main" val="842106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060" y="132017"/>
            <a:ext cx="5797296" cy="891540"/>
          </a:xfrm>
        </p:spPr>
        <p:txBody>
          <a:bodyPr/>
          <a:lstStyle/>
          <a:p>
            <a:r>
              <a:rPr lang="en-US" dirty="0" smtClean="0"/>
              <a:t>Patrick Henry’s famous speech</a:t>
            </a:r>
            <a:br>
              <a:rPr lang="en-US" dirty="0" smtClean="0"/>
            </a:br>
            <a:r>
              <a:rPr lang="en-US" dirty="0" smtClean="0"/>
              <a:t>March, 1775                            14</a:t>
            </a:r>
            <a:endParaRPr lang="en-US" dirty="0"/>
          </a:p>
        </p:txBody>
      </p:sp>
      <p:sp>
        <p:nvSpPr>
          <p:cNvPr id="3" name="Content Placeholder 2"/>
          <p:cNvSpPr>
            <a:spLocks noGrp="1"/>
          </p:cNvSpPr>
          <p:nvPr>
            <p:ph idx="1"/>
          </p:nvPr>
        </p:nvSpPr>
        <p:spPr>
          <a:xfrm>
            <a:off x="214313" y="1121284"/>
            <a:ext cx="8606790" cy="2326487"/>
          </a:xfrm>
        </p:spPr>
        <p:txBody>
          <a:bodyPr>
            <a:noAutofit/>
          </a:bodyPr>
          <a:lstStyle/>
          <a:p>
            <a:r>
              <a:rPr lang="en-US" sz="2100" dirty="0"/>
              <a:t>Gentlemen may cry, “Peace! Peace!”—but there is no peace. The war is actually begun! The next gale that sweeps from the north will bring to our ears the clash of resounding arms! Our brethren are already in the field! Why stand we here idle? What is it that gentlemen wish? What would they have? Is life so dear, or peace so sweet, as to be purchased at the price of chains and slavery? Forbid it, Almighty God! I know not what course others may take; but as for me, give me liberty, or give me death!</a:t>
            </a:r>
          </a:p>
        </p:txBody>
      </p:sp>
      <p:sp>
        <p:nvSpPr>
          <p:cNvPr id="4" name="TextBox 3"/>
          <p:cNvSpPr txBox="1"/>
          <p:nvPr/>
        </p:nvSpPr>
        <p:spPr>
          <a:xfrm>
            <a:off x="5074920" y="3412257"/>
            <a:ext cx="4003358" cy="1754326"/>
          </a:xfrm>
          <a:prstGeom prst="rect">
            <a:avLst/>
          </a:prstGeom>
          <a:noFill/>
          <a:ln>
            <a:solidFill>
              <a:srgbClr val="00B0F0"/>
            </a:solidFill>
          </a:ln>
        </p:spPr>
        <p:txBody>
          <a:bodyPr wrap="square" rtlCol="0">
            <a:spAutoFit/>
          </a:bodyPr>
          <a:lstStyle/>
          <a:p>
            <a:pPr algn="ctr"/>
            <a:r>
              <a:rPr lang="en-US" sz="2700" b="1" dirty="0">
                <a:solidFill>
                  <a:srgbClr val="FF0000"/>
                </a:solidFill>
              </a:rPr>
              <a:t>What is he saying?</a:t>
            </a:r>
          </a:p>
          <a:p>
            <a:pPr algn="ctr"/>
            <a:r>
              <a:rPr lang="en-US" sz="2700" b="1" dirty="0">
                <a:solidFill>
                  <a:srgbClr val="FF0000"/>
                </a:solidFill>
              </a:rPr>
              <a:t>What is he telling his friends to do?</a:t>
            </a:r>
          </a:p>
          <a:p>
            <a:pPr algn="ctr"/>
            <a:r>
              <a:rPr lang="en-US" sz="2700" b="1" dirty="0">
                <a:solidFill>
                  <a:srgbClr val="FF0000"/>
                </a:solidFill>
              </a:rPr>
              <a:t>What is his mood?</a:t>
            </a:r>
          </a:p>
        </p:txBody>
      </p:sp>
      <p:sp>
        <p:nvSpPr>
          <p:cNvPr id="5" name="TextBox 4"/>
          <p:cNvSpPr txBox="1"/>
          <p:nvPr/>
        </p:nvSpPr>
        <p:spPr>
          <a:xfrm>
            <a:off x="291465" y="3609023"/>
            <a:ext cx="3909060" cy="1477328"/>
          </a:xfrm>
          <a:prstGeom prst="rect">
            <a:avLst/>
          </a:prstGeom>
          <a:noFill/>
          <a:ln>
            <a:solidFill>
              <a:srgbClr val="92D050"/>
            </a:solidFill>
          </a:ln>
        </p:spPr>
        <p:txBody>
          <a:bodyPr wrap="square" rtlCol="0">
            <a:spAutoFit/>
          </a:bodyPr>
          <a:lstStyle/>
          <a:p>
            <a:r>
              <a:rPr lang="en-US" altLang="en-US" sz="1800" b="1" dirty="0">
                <a:solidFill>
                  <a:srgbClr val="00B050"/>
                </a:solidFill>
              </a:rPr>
              <a:t>The distinctions between Virginians, Pennsylvanians, New Yorkers, and New Englanders are no more…I am not a Virginian, but an American”</a:t>
            </a:r>
          </a:p>
        </p:txBody>
      </p:sp>
    </p:spTree>
    <p:extLst>
      <p:ext uri="{BB962C8B-B14F-4D97-AF65-F5344CB8AC3E}">
        <p14:creationId xmlns:p14="http://schemas.microsoft.com/office/powerpoint/2010/main" val="3988051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26243"/>
            <a:ext cx="8520600" cy="572700"/>
          </a:xfrm>
        </p:spPr>
        <p:txBody>
          <a:bodyPr/>
          <a:lstStyle/>
          <a:p>
            <a:r>
              <a:rPr lang="en-US" dirty="0" smtClean="0"/>
              <a:t>Warmup #15:  10/10/19</a:t>
            </a:r>
            <a:endParaRPr lang="en-US" dirty="0"/>
          </a:p>
        </p:txBody>
      </p:sp>
      <p:pic>
        <p:nvPicPr>
          <p:cNvPr id="4" name="Picture 2" descr="Image result for the shot heard around the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659" y="764022"/>
            <a:ext cx="2130804" cy="17777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boston massacre political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738" y="813731"/>
            <a:ext cx="5451537" cy="23424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patrick henry speech carto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09" y="2606802"/>
            <a:ext cx="2490223" cy="2375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6586" y="3333750"/>
            <a:ext cx="3246539" cy="1809750"/>
          </a:xfrm>
          <a:prstGeom prst="rect">
            <a:avLst/>
          </a:prstGeom>
        </p:spPr>
      </p:pic>
      <p:sp>
        <p:nvSpPr>
          <p:cNvPr id="12" name="TextBox 11"/>
          <p:cNvSpPr txBox="1"/>
          <p:nvPr/>
        </p:nvSpPr>
        <p:spPr>
          <a:xfrm>
            <a:off x="3482738" y="815313"/>
            <a:ext cx="3061982" cy="307777"/>
          </a:xfrm>
          <a:prstGeom prst="rect">
            <a:avLst/>
          </a:prstGeom>
          <a:solidFill>
            <a:schemeClr val="tx1"/>
          </a:solidFill>
        </p:spPr>
        <p:txBody>
          <a:bodyPr wrap="square" rtlCol="0">
            <a:spAutoFit/>
          </a:bodyPr>
          <a:lstStyle/>
          <a:p>
            <a:endParaRPr lang="en-US" dirty="0"/>
          </a:p>
        </p:txBody>
      </p:sp>
      <p:sp>
        <p:nvSpPr>
          <p:cNvPr id="13" name="TextBox 12"/>
          <p:cNvSpPr txBox="1"/>
          <p:nvPr/>
        </p:nvSpPr>
        <p:spPr>
          <a:xfrm>
            <a:off x="309466" y="3087148"/>
            <a:ext cx="2130804" cy="307777"/>
          </a:xfrm>
          <a:prstGeom prst="rect">
            <a:avLst/>
          </a:prstGeom>
          <a:solidFill>
            <a:schemeClr val="accent6">
              <a:lumMod val="40000"/>
              <a:lumOff val="60000"/>
            </a:schemeClr>
          </a:solidFill>
        </p:spPr>
        <p:txBody>
          <a:bodyPr wrap="square" rtlCol="0">
            <a:spAutoFit/>
          </a:bodyPr>
          <a:lstStyle/>
          <a:p>
            <a:endParaRPr lang="en-US" dirty="0"/>
          </a:p>
        </p:txBody>
      </p:sp>
      <p:sp>
        <p:nvSpPr>
          <p:cNvPr id="14" name="TextBox 13"/>
          <p:cNvSpPr txBox="1"/>
          <p:nvPr/>
        </p:nvSpPr>
        <p:spPr>
          <a:xfrm>
            <a:off x="2713838" y="1121050"/>
            <a:ext cx="360727" cy="307777"/>
          </a:xfrm>
          <a:prstGeom prst="rect">
            <a:avLst/>
          </a:prstGeom>
          <a:noFill/>
        </p:spPr>
        <p:txBody>
          <a:bodyPr wrap="square" rtlCol="0">
            <a:spAutoFit/>
          </a:bodyPr>
          <a:lstStyle/>
          <a:p>
            <a:r>
              <a:rPr lang="en-US" dirty="0" smtClean="0"/>
              <a:t>1</a:t>
            </a:r>
            <a:endParaRPr lang="en-US" dirty="0"/>
          </a:p>
        </p:txBody>
      </p:sp>
      <p:sp>
        <p:nvSpPr>
          <p:cNvPr id="15" name="TextBox 14"/>
          <p:cNvSpPr txBox="1"/>
          <p:nvPr/>
        </p:nvSpPr>
        <p:spPr>
          <a:xfrm>
            <a:off x="2713838" y="4320330"/>
            <a:ext cx="486561" cy="307777"/>
          </a:xfrm>
          <a:prstGeom prst="rect">
            <a:avLst/>
          </a:prstGeom>
          <a:noFill/>
        </p:spPr>
        <p:txBody>
          <a:bodyPr wrap="square" rtlCol="0">
            <a:spAutoFit/>
          </a:bodyPr>
          <a:lstStyle/>
          <a:p>
            <a:r>
              <a:rPr lang="en-US" dirty="0" smtClean="0"/>
              <a:t>2</a:t>
            </a:r>
            <a:endParaRPr lang="en-US" dirty="0"/>
          </a:p>
        </p:txBody>
      </p:sp>
      <p:sp>
        <p:nvSpPr>
          <p:cNvPr id="16" name="TextBox 15"/>
          <p:cNvSpPr txBox="1"/>
          <p:nvPr/>
        </p:nvSpPr>
        <p:spPr>
          <a:xfrm>
            <a:off x="8203125" y="3486933"/>
            <a:ext cx="629175" cy="307777"/>
          </a:xfrm>
          <a:prstGeom prst="rect">
            <a:avLst/>
          </a:prstGeom>
          <a:noFill/>
        </p:spPr>
        <p:txBody>
          <a:bodyPr wrap="square" rtlCol="0">
            <a:spAutoFit/>
          </a:bodyPr>
          <a:lstStyle/>
          <a:p>
            <a:r>
              <a:rPr lang="en-US" dirty="0" smtClean="0"/>
              <a:t>3</a:t>
            </a:r>
            <a:endParaRPr lang="en-US" dirty="0"/>
          </a:p>
        </p:txBody>
      </p:sp>
      <p:sp>
        <p:nvSpPr>
          <p:cNvPr id="17" name="TextBox 16"/>
          <p:cNvSpPr txBox="1"/>
          <p:nvPr/>
        </p:nvSpPr>
        <p:spPr>
          <a:xfrm>
            <a:off x="7550092" y="412593"/>
            <a:ext cx="1384183" cy="523220"/>
          </a:xfrm>
          <a:prstGeom prst="rect">
            <a:avLst/>
          </a:prstGeom>
          <a:noFill/>
        </p:spPr>
        <p:txBody>
          <a:bodyPr wrap="square" rtlCol="0">
            <a:spAutoFit/>
          </a:bodyPr>
          <a:lstStyle/>
          <a:p>
            <a:r>
              <a:rPr lang="en-US" dirty="0" smtClean="0"/>
              <a:t>4</a:t>
            </a:r>
          </a:p>
          <a:p>
            <a:endParaRPr lang="en-US" dirty="0"/>
          </a:p>
        </p:txBody>
      </p:sp>
      <p:sp>
        <p:nvSpPr>
          <p:cNvPr id="18" name="TextBox 17"/>
          <p:cNvSpPr txBox="1"/>
          <p:nvPr/>
        </p:nvSpPr>
        <p:spPr>
          <a:xfrm>
            <a:off x="3011645" y="3486933"/>
            <a:ext cx="1765883" cy="1200329"/>
          </a:xfrm>
          <a:prstGeom prst="rect">
            <a:avLst/>
          </a:prstGeom>
          <a:noFill/>
        </p:spPr>
        <p:txBody>
          <a:bodyPr wrap="square" rtlCol="0">
            <a:spAutoFit/>
          </a:bodyPr>
          <a:lstStyle/>
          <a:p>
            <a:r>
              <a:rPr lang="en-US" sz="1800" dirty="0" smtClean="0"/>
              <a:t>Identify the events that are associated with these pictures</a:t>
            </a:r>
            <a:endParaRPr lang="en-US" sz="1800" dirty="0"/>
          </a:p>
        </p:txBody>
      </p:sp>
    </p:spTree>
    <p:extLst>
      <p:ext uri="{BB962C8B-B14F-4D97-AF65-F5344CB8AC3E}">
        <p14:creationId xmlns:p14="http://schemas.microsoft.com/office/powerpoint/2010/main" val="4120218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4623" y="117854"/>
            <a:ext cx="3921033" cy="413774"/>
          </a:xfrm>
        </p:spPr>
        <p:txBody>
          <a:bodyPr/>
          <a:lstStyle/>
          <a:p>
            <a:r>
              <a:rPr lang="en-US" sz="2000" dirty="0" smtClean="0"/>
              <a:t>Warmup #17 10/14/19</a:t>
            </a:r>
            <a:endParaRPr lang="en-US" sz="2000" dirty="0"/>
          </a:p>
        </p:txBody>
      </p:sp>
      <p:sp>
        <p:nvSpPr>
          <p:cNvPr id="3" name="Text Placeholder 2"/>
          <p:cNvSpPr>
            <a:spLocks noGrp="1"/>
          </p:cNvSpPr>
          <p:nvPr>
            <p:ph type="body" idx="1"/>
          </p:nvPr>
        </p:nvSpPr>
        <p:spPr>
          <a:xfrm>
            <a:off x="184206" y="435372"/>
            <a:ext cx="8815522" cy="4266813"/>
          </a:xfrm>
        </p:spPr>
        <p:txBody>
          <a:bodyPr/>
          <a:lstStyle/>
          <a:p>
            <a:r>
              <a:rPr lang="en-US" b="1" dirty="0">
                <a:solidFill>
                  <a:schemeClr val="tx1"/>
                </a:solidFill>
              </a:rPr>
              <a:t>FIRST — That the king is not to be trusted without being looked after, or in other words, that a thirst for absolute power is the natural disease of monarchy. </a:t>
            </a:r>
            <a:endParaRPr lang="en-US" b="1" dirty="0" smtClean="0">
              <a:solidFill>
                <a:schemeClr val="tx1"/>
              </a:solidFill>
            </a:endParaRPr>
          </a:p>
          <a:p>
            <a:r>
              <a:rPr lang="en-US" b="1" dirty="0" smtClean="0">
                <a:solidFill>
                  <a:schemeClr val="tx1"/>
                </a:solidFill>
              </a:rPr>
              <a:t>SECONDLY </a:t>
            </a:r>
            <a:r>
              <a:rPr lang="en-US" b="1" dirty="0">
                <a:solidFill>
                  <a:schemeClr val="tx1"/>
                </a:solidFill>
              </a:rPr>
              <a:t>— That the commons, by being appointed for that purpose, are either wiser or more worthy of confidence than the crown. </a:t>
            </a:r>
            <a:endParaRPr lang="en-US" b="1" dirty="0" smtClean="0">
              <a:solidFill>
                <a:schemeClr val="tx1"/>
              </a:solidFill>
            </a:endParaRPr>
          </a:p>
          <a:p>
            <a:r>
              <a:rPr lang="en-US" b="1" dirty="0">
                <a:solidFill>
                  <a:schemeClr val="tx1"/>
                </a:solidFill>
              </a:rPr>
              <a:t>-</a:t>
            </a:r>
            <a:r>
              <a:rPr lang="en-US" b="1" dirty="0" smtClean="0">
                <a:solidFill>
                  <a:schemeClr val="tx1"/>
                </a:solidFill>
              </a:rPr>
              <a:t>Common </a:t>
            </a:r>
            <a:r>
              <a:rPr lang="en-US" b="1" dirty="0">
                <a:solidFill>
                  <a:schemeClr val="tx1"/>
                </a:solidFill>
              </a:rPr>
              <a:t>Sense by Thomas Paine,1776 </a:t>
            </a:r>
            <a:endParaRPr lang="en-US" b="1" dirty="0" smtClean="0">
              <a:solidFill>
                <a:schemeClr val="tx1"/>
              </a:solidFill>
            </a:endParaRPr>
          </a:p>
          <a:p>
            <a:r>
              <a:rPr lang="en-US" sz="1400" b="1" dirty="0" smtClean="0">
                <a:solidFill>
                  <a:schemeClr val="tx1"/>
                </a:solidFill>
              </a:rPr>
              <a:t>What </a:t>
            </a:r>
            <a:r>
              <a:rPr lang="en-US" sz="1400" b="1" dirty="0">
                <a:solidFill>
                  <a:schemeClr val="tx1"/>
                </a:solidFill>
              </a:rPr>
              <a:t>was Thomas Paine’s main point in this excerpt from Common Sense? </a:t>
            </a:r>
            <a:endParaRPr lang="en-US" sz="1400" b="1" dirty="0" smtClean="0">
              <a:solidFill>
                <a:schemeClr val="tx1"/>
              </a:solidFill>
            </a:endParaRPr>
          </a:p>
          <a:p>
            <a:r>
              <a:rPr lang="en-US" sz="1400" b="1" dirty="0" smtClean="0">
                <a:solidFill>
                  <a:schemeClr val="tx1"/>
                </a:solidFill>
              </a:rPr>
              <a:t>A </a:t>
            </a:r>
            <a:r>
              <a:rPr lang="en-US" sz="1400" b="1" dirty="0">
                <a:solidFill>
                  <a:schemeClr val="tx1"/>
                </a:solidFill>
              </a:rPr>
              <a:t>He recommended that Colonists remain loyal to the king. </a:t>
            </a:r>
            <a:endParaRPr lang="en-US" sz="1400" b="1" dirty="0" smtClean="0">
              <a:solidFill>
                <a:schemeClr val="tx1"/>
              </a:solidFill>
            </a:endParaRPr>
          </a:p>
          <a:p>
            <a:r>
              <a:rPr lang="en-US" sz="1400" b="1" dirty="0" smtClean="0">
                <a:solidFill>
                  <a:schemeClr val="tx1"/>
                </a:solidFill>
              </a:rPr>
              <a:t>B </a:t>
            </a:r>
            <a:r>
              <a:rPr lang="en-US" sz="1400" b="1" dirty="0">
                <a:solidFill>
                  <a:schemeClr val="tx1"/>
                </a:solidFill>
              </a:rPr>
              <a:t>He thought the Colonists should rule themselves. </a:t>
            </a:r>
            <a:endParaRPr lang="en-US" sz="1400" b="1" dirty="0" smtClean="0">
              <a:solidFill>
                <a:schemeClr val="tx1"/>
              </a:solidFill>
            </a:endParaRPr>
          </a:p>
          <a:p>
            <a:r>
              <a:rPr lang="en-US" sz="1400" b="1" dirty="0" smtClean="0">
                <a:solidFill>
                  <a:schemeClr val="tx1"/>
                </a:solidFill>
              </a:rPr>
              <a:t>C </a:t>
            </a:r>
            <a:r>
              <a:rPr lang="en-US" sz="1400" b="1" dirty="0">
                <a:solidFill>
                  <a:schemeClr val="tx1"/>
                </a:solidFill>
              </a:rPr>
              <a:t>He believed there should be multiple kings. </a:t>
            </a:r>
            <a:endParaRPr lang="en-US" sz="1400" b="1" dirty="0" smtClean="0">
              <a:solidFill>
                <a:schemeClr val="tx1"/>
              </a:solidFill>
            </a:endParaRPr>
          </a:p>
          <a:p>
            <a:r>
              <a:rPr lang="en-US" sz="1400" b="1" dirty="0" smtClean="0">
                <a:solidFill>
                  <a:schemeClr val="tx1"/>
                </a:solidFill>
              </a:rPr>
              <a:t>D </a:t>
            </a:r>
            <a:r>
              <a:rPr lang="en-US" sz="1400" b="1" dirty="0">
                <a:solidFill>
                  <a:schemeClr val="tx1"/>
                </a:solidFill>
              </a:rPr>
              <a:t>He wanted Colonists to crown a new king</a:t>
            </a:r>
          </a:p>
        </p:txBody>
      </p:sp>
    </p:spTree>
    <p:extLst>
      <p:ext uri="{BB962C8B-B14F-4D97-AF65-F5344CB8AC3E}">
        <p14:creationId xmlns:p14="http://schemas.microsoft.com/office/powerpoint/2010/main" val="1454397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43021"/>
            <a:ext cx="8520600" cy="572700"/>
          </a:xfrm>
        </p:spPr>
        <p:txBody>
          <a:bodyPr/>
          <a:lstStyle/>
          <a:p>
            <a:r>
              <a:rPr lang="en-US" dirty="0"/>
              <a:t>Warmup #</a:t>
            </a:r>
            <a:r>
              <a:rPr lang="en-US" dirty="0" smtClean="0"/>
              <a:t>18 10/15/19</a:t>
            </a:r>
            <a:endParaRPr lang="en-US" dirty="0"/>
          </a:p>
        </p:txBody>
      </p:sp>
      <p:sp>
        <p:nvSpPr>
          <p:cNvPr id="3" name="Text Placeholder 2"/>
          <p:cNvSpPr>
            <a:spLocks noGrp="1"/>
          </p:cNvSpPr>
          <p:nvPr>
            <p:ph type="body" idx="1"/>
          </p:nvPr>
        </p:nvSpPr>
        <p:spPr>
          <a:xfrm>
            <a:off x="311700" y="783359"/>
            <a:ext cx="8520600" cy="3416400"/>
          </a:xfrm>
        </p:spPr>
        <p:txBody>
          <a:bodyPr/>
          <a:lstStyle/>
          <a:p>
            <a:r>
              <a:rPr lang="en-US" dirty="0" smtClean="0"/>
              <a:t>Describe the five main parts of the Declaration of Independence</a:t>
            </a:r>
          </a:p>
          <a:p>
            <a:r>
              <a:rPr lang="en-US" dirty="0"/>
              <a:t>	</a:t>
            </a:r>
            <a:r>
              <a:rPr lang="en-US" dirty="0" smtClean="0"/>
              <a:t>	1. </a:t>
            </a:r>
          </a:p>
          <a:p>
            <a:r>
              <a:rPr lang="en-US" dirty="0"/>
              <a:t>	</a:t>
            </a:r>
            <a:r>
              <a:rPr lang="en-US" dirty="0" smtClean="0"/>
              <a:t>	2</a:t>
            </a:r>
          </a:p>
          <a:p>
            <a:r>
              <a:rPr lang="en-US" dirty="0" smtClean="0"/>
              <a:t>		3.</a:t>
            </a:r>
          </a:p>
          <a:p>
            <a:r>
              <a:rPr lang="en-US" dirty="0"/>
              <a:t>	</a:t>
            </a:r>
            <a:r>
              <a:rPr lang="en-US" dirty="0" smtClean="0"/>
              <a:t>	4.</a:t>
            </a:r>
          </a:p>
          <a:p>
            <a:r>
              <a:rPr lang="en-US" dirty="0"/>
              <a:t>	</a:t>
            </a:r>
            <a:r>
              <a:rPr lang="en-US" dirty="0" smtClean="0"/>
              <a:t>	5.</a:t>
            </a:r>
          </a:p>
          <a:p>
            <a:r>
              <a:rPr lang="en-US" dirty="0" smtClean="0"/>
              <a:t>Who was the main author of the Declaration of Independence?</a:t>
            </a:r>
          </a:p>
          <a:p>
            <a:r>
              <a:rPr lang="en-US" dirty="0" smtClean="0"/>
              <a:t>What date was it signed?</a:t>
            </a:r>
            <a:endParaRPr lang="en-US" dirty="0"/>
          </a:p>
        </p:txBody>
      </p:sp>
    </p:spTree>
    <p:extLst>
      <p:ext uri="{BB962C8B-B14F-4D97-AF65-F5344CB8AC3E}">
        <p14:creationId xmlns:p14="http://schemas.microsoft.com/office/powerpoint/2010/main" val="2981009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333" y="142876"/>
            <a:ext cx="8520600" cy="373959"/>
          </a:xfrm>
        </p:spPr>
        <p:txBody>
          <a:bodyPr/>
          <a:lstStyle/>
          <a:p>
            <a:r>
              <a:rPr lang="en-US" sz="2000" dirty="0" smtClean="0"/>
              <a:t>10/16/18  </a:t>
            </a:r>
            <a:r>
              <a:rPr lang="en-US" sz="2000" dirty="0"/>
              <a:t>Warmup </a:t>
            </a:r>
            <a:r>
              <a:rPr lang="en-US" sz="2000" dirty="0" smtClean="0"/>
              <a:t>#19</a:t>
            </a:r>
            <a:endParaRPr lang="en-US" sz="2000" dirty="0"/>
          </a:p>
        </p:txBody>
      </p:sp>
      <p:sp>
        <p:nvSpPr>
          <p:cNvPr id="3" name="Text Placeholder 2"/>
          <p:cNvSpPr>
            <a:spLocks noGrp="1"/>
          </p:cNvSpPr>
          <p:nvPr>
            <p:ph type="body" idx="1"/>
          </p:nvPr>
        </p:nvSpPr>
        <p:spPr>
          <a:xfrm>
            <a:off x="208333" y="516835"/>
            <a:ext cx="8520600" cy="3416400"/>
          </a:xfrm>
        </p:spPr>
        <p:txBody>
          <a:bodyPr/>
          <a:lstStyle/>
          <a:p>
            <a:r>
              <a:rPr lang="en-US" sz="1600" dirty="0">
                <a:solidFill>
                  <a:schemeClr val="tx1"/>
                </a:solidFill>
              </a:rPr>
              <a:t>And whereas the United States are engaged in a just and necessary war . . . against the King of England . . . and as the most practicable way for the troops of the United States to some of the posts and forts is by passing through the country of the Delaware nation, the [Delaware Indians], on behalf of themselves and their nation, do hereby [guarantee] and agree to give a free passage through their country to the troops aforesaid, . . . affording to said troops such supplies of corn, meat, horses . . . </a:t>
            </a:r>
            <a:r>
              <a:rPr lang="en-US" dirty="0" smtClean="0">
                <a:solidFill>
                  <a:schemeClr val="tx1"/>
                </a:solidFill>
              </a:rPr>
              <a:t>Treaty </a:t>
            </a:r>
            <a:r>
              <a:rPr lang="en-US" dirty="0">
                <a:solidFill>
                  <a:schemeClr val="tx1"/>
                </a:solidFill>
              </a:rPr>
              <a:t>with the </a:t>
            </a:r>
            <a:r>
              <a:rPr lang="en-US" dirty="0" err="1">
                <a:solidFill>
                  <a:schemeClr val="tx1"/>
                </a:solidFill>
              </a:rPr>
              <a:t>Delawares</a:t>
            </a:r>
            <a:r>
              <a:rPr lang="en-US" dirty="0">
                <a:solidFill>
                  <a:schemeClr val="tx1"/>
                </a:solidFill>
              </a:rPr>
              <a:t>, 1778 </a:t>
            </a:r>
            <a:endParaRPr lang="en-US" dirty="0" smtClean="0">
              <a:solidFill>
                <a:schemeClr val="tx1"/>
              </a:solidFill>
            </a:endParaRPr>
          </a:p>
          <a:p>
            <a:r>
              <a:rPr lang="en-US" sz="1600" dirty="0" smtClean="0">
                <a:solidFill>
                  <a:srgbClr val="FF0000"/>
                </a:solidFill>
              </a:rPr>
              <a:t>According </a:t>
            </a:r>
            <a:r>
              <a:rPr lang="en-US" sz="1600" dirty="0">
                <a:solidFill>
                  <a:srgbClr val="FF0000"/>
                </a:solidFill>
              </a:rPr>
              <a:t>to the excerpt, in what way did the Delaware Indians contribute to the military efforts of the Colonists during the American Revolution?</a:t>
            </a:r>
            <a:r>
              <a:rPr lang="en-US" dirty="0">
                <a:solidFill>
                  <a:srgbClr val="FF0000"/>
                </a:solidFill>
              </a:rPr>
              <a:t> </a:t>
            </a:r>
            <a:endParaRPr lang="en-US" dirty="0" smtClean="0">
              <a:solidFill>
                <a:srgbClr val="FF0000"/>
              </a:solidFill>
            </a:endParaRPr>
          </a:p>
          <a:p>
            <a:r>
              <a:rPr lang="en-US" dirty="0" smtClean="0">
                <a:solidFill>
                  <a:srgbClr val="FF0000"/>
                </a:solidFill>
              </a:rPr>
              <a:t>A </a:t>
            </a:r>
            <a:r>
              <a:rPr lang="en-US" sz="1400" dirty="0">
                <a:solidFill>
                  <a:srgbClr val="FF0000"/>
                </a:solidFill>
              </a:rPr>
              <a:t>They allowed colonial troops to pass through their land and gave them aid. </a:t>
            </a:r>
            <a:endParaRPr lang="en-US" sz="1400" dirty="0" smtClean="0">
              <a:solidFill>
                <a:srgbClr val="FF0000"/>
              </a:solidFill>
            </a:endParaRPr>
          </a:p>
          <a:p>
            <a:r>
              <a:rPr lang="en-US" sz="1400" dirty="0" smtClean="0">
                <a:solidFill>
                  <a:srgbClr val="FF0000"/>
                </a:solidFill>
              </a:rPr>
              <a:t>B </a:t>
            </a:r>
            <a:r>
              <a:rPr lang="en-US" sz="1400" dirty="0">
                <a:solidFill>
                  <a:srgbClr val="FF0000"/>
                </a:solidFill>
              </a:rPr>
              <a:t>They manufactured weapons and machinery to sell to the colonial troops. </a:t>
            </a:r>
            <a:endParaRPr lang="en-US" sz="1400" dirty="0" smtClean="0">
              <a:solidFill>
                <a:srgbClr val="FF0000"/>
              </a:solidFill>
            </a:endParaRPr>
          </a:p>
          <a:p>
            <a:r>
              <a:rPr lang="en-US" sz="1400" dirty="0" smtClean="0">
                <a:solidFill>
                  <a:srgbClr val="FF0000"/>
                </a:solidFill>
              </a:rPr>
              <a:t>C </a:t>
            </a:r>
            <a:r>
              <a:rPr lang="en-US" sz="1400" dirty="0">
                <a:solidFill>
                  <a:srgbClr val="FF0000"/>
                </a:solidFill>
              </a:rPr>
              <a:t>They gave land to the Colonists to build military bases to use in the war. </a:t>
            </a:r>
            <a:endParaRPr lang="en-US" sz="1400" dirty="0" smtClean="0">
              <a:solidFill>
                <a:srgbClr val="FF0000"/>
              </a:solidFill>
            </a:endParaRPr>
          </a:p>
          <a:p>
            <a:r>
              <a:rPr lang="en-US" sz="1400" dirty="0" smtClean="0">
                <a:solidFill>
                  <a:srgbClr val="FF0000"/>
                </a:solidFill>
              </a:rPr>
              <a:t>D </a:t>
            </a:r>
            <a:r>
              <a:rPr lang="en-US" sz="1400" dirty="0">
                <a:solidFill>
                  <a:srgbClr val="FF0000"/>
                </a:solidFill>
              </a:rPr>
              <a:t>They allied with the colonial troops and served as soldiers in the war. </a:t>
            </a:r>
          </a:p>
        </p:txBody>
      </p:sp>
    </p:spTree>
    <p:extLst>
      <p:ext uri="{BB962C8B-B14F-4D97-AF65-F5344CB8AC3E}">
        <p14:creationId xmlns:p14="http://schemas.microsoft.com/office/powerpoint/2010/main" val="3303662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01076"/>
            <a:ext cx="8520600" cy="572700"/>
          </a:xfrm>
        </p:spPr>
        <p:txBody>
          <a:bodyPr/>
          <a:lstStyle/>
          <a:p>
            <a:pPr algn="ctr"/>
            <a:r>
              <a:rPr lang="en-US" dirty="0" smtClean="0"/>
              <a:t>WARMUP #2  8/30/19</a:t>
            </a:r>
            <a:endParaRPr lang="en-US" dirty="0"/>
          </a:p>
        </p:txBody>
      </p:sp>
      <p:sp>
        <p:nvSpPr>
          <p:cNvPr id="3" name="Text Placeholder 2"/>
          <p:cNvSpPr>
            <a:spLocks noGrp="1"/>
          </p:cNvSpPr>
          <p:nvPr>
            <p:ph type="body" idx="1"/>
          </p:nvPr>
        </p:nvSpPr>
        <p:spPr>
          <a:xfrm>
            <a:off x="311700" y="673776"/>
            <a:ext cx="8520600" cy="4393173"/>
          </a:xfrm>
        </p:spPr>
        <p:txBody>
          <a:bodyPr/>
          <a:lstStyle/>
          <a:p>
            <a:pPr algn="ctr"/>
            <a:r>
              <a:rPr lang="en-US" b="1" dirty="0" smtClean="0">
                <a:solidFill>
                  <a:schemeClr val="tx1"/>
                </a:solidFill>
              </a:rPr>
              <a:t>Let’s see what you remember</a:t>
            </a:r>
          </a:p>
          <a:p>
            <a:r>
              <a:rPr lang="en-US" b="1" dirty="0" smtClean="0">
                <a:solidFill>
                  <a:schemeClr val="tx1"/>
                </a:solidFill>
              </a:rPr>
              <a:t>1. Can you name all seven continents?</a:t>
            </a:r>
          </a:p>
          <a:p>
            <a:r>
              <a:rPr lang="en-US" b="1" dirty="0" smtClean="0">
                <a:solidFill>
                  <a:schemeClr val="tx1"/>
                </a:solidFill>
              </a:rPr>
              <a:t>2. Can you name the five oceans?</a:t>
            </a:r>
          </a:p>
          <a:p>
            <a:r>
              <a:rPr lang="en-US" b="1" dirty="0" smtClean="0">
                <a:solidFill>
                  <a:schemeClr val="tx1"/>
                </a:solidFill>
              </a:rPr>
              <a:t>3. What are lines of Latitude?</a:t>
            </a:r>
          </a:p>
          <a:p>
            <a:r>
              <a:rPr lang="en-US" b="1" dirty="0" smtClean="0">
                <a:solidFill>
                  <a:schemeClr val="tx1"/>
                </a:solidFill>
              </a:rPr>
              <a:t>4. What are lines of longitude?</a:t>
            </a:r>
          </a:p>
          <a:p>
            <a:r>
              <a:rPr lang="en-US" b="1" dirty="0" smtClean="0">
                <a:solidFill>
                  <a:schemeClr val="tx1"/>
                </a:solidFill>
              </a:rPr>
              <a:t>5. What line runs vertically down the center of the earth?</a:t>
            </a:r>
          </a:p>
          <a:p>
            <a:r>
              <a:rPr lang="en-US" b="1" dirty="0" smtClean="0">
                <a:solidFill>
                  <a:schemeClr val="tx1"/>
                </a:solidFill>
              </a:rPr>
              <a:t>6. What line runs horizontally across the center of the earth?</a:t>
            </a:r>
          </a:p>
          <a:p>
            <a:pPr marL="285750" indent="-285750">
              <a:buFont typeface="Arial" panose="020B0604020202020204" pitchFamily="34" charset="0"/>
              <a:buChar char="•"/>
            </a:pPr>
            <a:endParaRPr lang="en-US" b="1" i="1" dirty="0" smtClean="0"/>
          </a:p>
        </p:txBody>
      </p:sp>
    </p:spTree>
    <p:extLst>
      <p:ext uri="{BB962C8B-B14F-4D97-AF65-F5344CB8AC3E}">
        <p14:creationId xmlns:p14="http://schemas.microsoft.com/office/powerpoint/2010/main" val="147139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423" y="176577"/>
            <a:ext cx="8520600" cy="572700"/>
          </a:xfrm>
        </p:spPr>
        <p:txBody>
          <a:bodyPr/>
          <a:lstStyle/>
          <a:p>
            <a:r>
              <a:rPr lang="en-US" dirty="0" smtClean="0"/>
              <a:t>10/21/19  Warmup #20</a:t>
            </a:r>
            <a:endParaRPr lang="en-US" dirty="0"/>
          </a:p>
        </p:txBody>
      </p:sp>
      <p:sp>
        <p:nvSpPr>
          <p:cNvPr id="3" name="Text Placeholder 2"/>
          <p:cNvSpPr>
            <a:spLocks noGrp="1"/>
          </p:cNvSpPr>
          <p:nvPr>
            <p:ph type="body" idx="1"/>
          </p:nvPr>
        </p:nvSpPr>
        <p:spPr>
          <a:xfrm>
            <a:off x="370423" y="1017725"/>
            <a:ext cx="8520600" cy="3729918"/>
          </a:xfrm>
        </p:spPr>
        <p:txBody>
          <a:bodyPr/>
          <a:lstStyle/>
          <a:p>
            <a:pPr marL="342900" indent="-342900">
              <a:buAutoNum type="arabicPeriod"/>
            </a:pPr>
            <a:r>
              <a:rPr lang="en-US" sz="2400" b="1" dirty="0" smtClean="0">
                <a:solidFill>
                  <a:schemeClr val="tx1"/>
                </a:solidFill>
              </a:rPr>
              <a:t>List two advantages of the British Army</a:t>
            </a:r>
          </a:p>
          <a:p>
            <a:pPr marL="342900" indent="-342900">
              <a:buAutoNum type="arabicPeriod"/>
            </a:pPr>
            <a:r>
              <a:rPr lang="en-US" sz="2400" b="1" dirty="0" smtClean="0">
                <a:solidFill>
                  <a:schemeClr val="tx1"/>
                </a:solidFill>
              </a:rPr>
              <a:t>List two advantages of the Patriots</a:t>
            </a:r>
          </a:p>
          <a:p>
            <a:pPr marL="342900" indent="-342900">
              <a:buAutoNum type="arabicPeriod"/>
            </a:pPr>
            <a:r>
              <a:rPr lang="en-US" sz="2400" b="1" dirty="0" smtClean="0">
                <a:solidFill>
                  <a:schemeClr val="tx1"/>
                </a:solidFill>
              </a:rPr>
              <a:t>What country joined the war to help the patriots</a:t>
            </a:r>
          </a:p>
          <a:p>
            <a:pPr marL="342900" indent="-342900">
              <a:buAutoNum type="arabicPeriod"/>
            </a:pPr>
            <a:r>
              <a:rPr lang="en-US" sz="2400" b="1" dirty="0" smtClean="0">
                <a:solidFill>
                  <a:schemeClr val="tx1"/>
                </a:solidFill>
              </a:rPr>
              <a:t>What battle was the turning point of the war?  Why?</a:t>
            </a:r>
            <a:endParaRPr lang="en-US" sz="2400" b="1" dirty="0">
              <a:solidFill>
                <a:schemeClr val="tx1"/>
              </a:solidFill>
            </a:endParaRPr>
          </a:p>
          <a:p>
            <a:endParaRPr lang="en-US" dirty="0"/>
          </a:p>
        </p:txBody>
      </p:sp>
    </p:spTree>
    <p:extLst>
      <p:ext uri="{BB962C8B-B14F-4D97-AF65-F5344CB8AC3E}">
        <p14:creationId xmlns:p14="http://schemas.microsoft.com/office/powerpoint/2010/main" val="1203386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10/22/19   </a:t>
            </a:r>
            <a:r>
              <a:rPr lang="en-US" dirty="0"/>
              <a:t>Warmup </a:t>
            </a:r>
            <a:r>
              <a:rPr lang="en-US" dirty="0" smtClean="0"/>
              <a:t>#21</a:t>
            </a:r>
            <a:endParaRPr lang="en-US" dirty="0"/>
          </a:p>
        </p:txBody>
      </p:sp>
      <p:sp>
        <p:nvSpPr>
          <p:cNvPr id="3" name="Text Placeholder 2"/>
          <p:cNvSpPr>
            <a:spLocks noGrp="1"/>
          </p:cNvSpPr>
          <p:nvPr>
            <p:ph type="body" idx="1"/>
          </p:nvPr>
        </p:nvSpPr>
        <p:spPr>
          <a:xfrm>
            <a:off x="311700" y="1152474"/>
            <a:ext cx="8520600" cy="3902125"/>
          </a:xfrm>
        </p:spPr>
        <p:txBody>
          <a:bodyPr/>
          <a:lstStyle/>
          <a:p>
            <a:pPr lvl="0">
              <a:spcAft>
                <a:spcPts val="0"/>
              </a:spcAft>
            </a:pPr>
            <a:endParaRPr lang="en-US" sz="1600" b="1" dirty="0">
              <a:solidFill>
                <a:srgbClr val="274E13"/>
              </a:solidFill>
              <a:latin typeface="Architects Daughter"/>
              <a:ea typeface="Architects Daughter"/>
              <a:cs typeface="Architects Daughter"/>
              <a:sym typeface="Architects Daughter"/>
            </a:endParaRPr>
          </a:p>
          <a:p>
            <a:pPr lvl="0">
              <a:spcAft>
                <a:spcPts val="0"/>
              </a:spcAft>
            </a:pPr>
            <a:r>
              <a:rPr lang="en-US" b="1" dirty="0" smtClean="0">
                <a:solidFill>
                  <a:srgbClr val="274E13"/>
                </a:solidFill>
                <a:latin typeface="Architects Daughter"/>
                <a:ea typeface="Architects Daughter"/>
                <a:cs typeface="Architects Daughter"/>
                <a:sym typeface="Architects Daughter"/>
              </a:rPr>
              <a:t>How </a:t>
            </a:r>
            <a:r>
              <a:rPr lang="en-US" b="1" dirty="0">
                <a:solidFill>
                  <a:srgbClr val="274E13"/>
                </a:solidFill>
                <a:latin typeface="Architects Daughter"/>
                <a:ea typeface="Architects Daughter"/>
                <a:cs typeface="Architects Daughter"/>
                <a:sym typeface="Architects Daughter"/>
              </a:rPr>
              <a:t>did conflicts that developed from weaknesses in the Articles of Confederation affect the political development of the United States?</a:t>
            </a:r>
          </a:p>
          <a:p>
            <a:pPr lvl="0" indent="-69850">
              <a:spcAft>
                <a:spcPts val="0"/>
              </a:spcAft>
              <a:buClr>
                <a:schemeClr val="dk1"/>
              </a:buClr>
              <a:buSzPts val="1100"/>
            </a:pPr>
            <a:endParaRPr lang="en-US" b="1" dirty="0">
              <a:solidFill>
                <a:srgbClr val="274E13"/>
              </a:solidFill>
              <a:latin typeface="Architects Daughter"/>
              <a:ea typeface="Architects Daughter"/>
              <a:cs typeface="Architects Daughter"/>
              <a:sym typeface="Architects Daughter"/>
            </a:endParaRPr>
          </a:p>
          <a:p>
            <a:pPr lvl="0" indent="-69850">
              <a:spcAft>
                <a:spcPts val="0"/>
              </a:spcAft>
              <a:buClr>
                <a:schemeClr val="dk1"/>
              </a:buClr>
              <a:buSzPts val="1100"/>
            </a:pPr>
            <a:r>
              <a:rPr lang="en-US" b="1" dirty="0">
                <a:solidFill>
                  <a:srgbClr val="274E13"/>
                </a:solidFill>
                <a:latin typeface="Architects Daughter"/>
                <a:ea typeface="Architects Daughter"/>
                <a:cs typeface="Architects Daughter"/>
                <a:sym typeface="Architects Daughter"/>
              </a:rPr>
              <a:t>A They increased the power of the state governments.</a:t>
            </a:r>
          </a:p>
          <a:p>
            <a:pPr lvl="0" indent="-69850">
              <a:spcAft>
                <a:spcPts val="0"/>
              </a:spcAft>
              <a:buClr>
                <a:schemeClr val="dk1"/>
              </a:buClr>
              <a:buSzPts val="1100"/>
            </a:pPr>
            <a:r>
              <a:rPr lang="en-US" b="1" dirty="0">
                <a:solidFill>
                  <a:srgbClr val="274E13"/>
                </a:solidFill>
                <a:latin typeface="Architects Daughter"/>
                <a:ea typeface="Architects Daughter"/>
                <a:cs typeface="Architects Daughter"/>
                <a:sym typeface="Architects Daughter"/>
              </a:rPr>
              <a:t>B They accelerated the possible development of a monarchy.</a:t>
            </a:r>
          </a:p>
          <a:p>
            <a:pPr lvl="0" indent="-69850">
              <a:spcAft>
                <a:spcPts val="0"/>
              </a:spcAft>
              <a:buClr>
                <a:schemeClr val="dk1"/>
              </a:buClr>
              <a:buSzPts val="1100"/>
            </a:pPr>
            <a:r>
              <a:rPr lang="en-US" b="1" dirty="0">
                <a:solidFill>
                  <a:srgbClr val="274E13"/>
                </a:solidFill>
                <a:latin typeface="Architects Daughter"/>
                <a:ea typeface="Architects Daughter"/>
                <a:cs typeface="Architects Daughter"/>
                <a:sym typeface="Architects Daughter"/>
              </a:rPr>
              <a:t>C They prevented the government from developing a republic.</a:t>
            </a:r>
          </a:p>
          <a:p>
            <a:pPr lvl="0" indent="-69850">
              <a:spcAft>
                <a:spcPts val="0"/>
              </a:spcAft>
              <a:buClr>
                <a:schemeClr val="dk1"/>
              </a:buClr>
              <a:buSzPts val="1100"/>
            </a:pPr>
            <a:r>
              <a:rPr lang="en-US" b="1" dirty="0">
                <a:solidFill>
                  <a:srgbClr val="274E13"/>
                </a:solidFill>
                <a:latin typeface="Architects Daughter"/>
                <a:ea typeface="Architects Daughter"/>
                <a:cs typeface="Architects Daughter"/>
                <a:sym typeface="Architects Daughter"/>
              </a:rPr>
              <a:t>D They required the creation of a stronger national government</a:t>
            </a:r>
            <a:r>
              <a:rPr lang="en-US" b="1" dirty="0" smtClean="0">
                <a:solidFill>
                  <a:srgbClr val="274E13"/>
                </a:solidFill>
                <a:latin typeface="Architects Daughter"/>
                <a:ea typeface="Architects Daughter"/>
                <a:cs typeface="Architects Daughter"/>
                <a:sym typeface="Architects Daughter"/>
              </a:rPr>
              <a:t>.</a:t>
            </a:r>
          </a:p>
          <a:p>
            <a:pPr lvl="0" indent="-69850">
              <a:spcAft>
                <a:spcPts val="0"/>
              </a:spcAft>
              <a:buClr>
                <a:schemeClr val="dk1"/>
              </a:buClr>
              <a:buSzPts val="1100"/>
            </a:pPr>
            <a:endParaRPr lang="en-US" sz="1600" b="1" dirty="0">
              <a:solidFill>
                <a:srgbClr val="274E13"/>
              </a:solidFill>
              <a:latin typeface="Architects Daughter"/>
              <a:ea typeface="Architects Daughter"/>
              <a:cs typeface="Architects Daughter"/>
              <a:sym typeface="Architects Daughter"/>
            </a:endParaRPr>
          </a:p>
          <a:p>
            <a:pPr lvl="0" indent="-69850">
              <a:spcAft>
                <a:spcPts val="0"/>
              </a:spcAft>
              <a:buClr>
                <a:schemeClr val="dk1"/>
              </a:buClr>
              <a:buSzPts val="1100"/>
            </a:pPr>
            <a:endParaRPr lang="en-US" sz="1600" b="1" dirty="0" smtClean="0">
              <a:solidFill>
                <a:srgbClr val="274E13"/>
              </a:solidFill>
              <a:latin typeface="Architects Daughter"/>
              <a:ea typeface="Architects Daughter"/>
              <a:cs typeface="Architects Daughter"/>
              <a:sym typeface="Architects Daughter"/>
            </a:endParaRPr>
          </a:p>
          <a:p>
            <a:pPr lvl="0" indent="-69850">
              <a:spcAft>
                <a:spcPts val="0"/>
              </a:spcAft>
              <a:buClr>
                <a:schemeClr val="dk1"/>
              </a:buClr>
              <a:buSzPts val="1100"/>
            </a:pPr>
            <a:r>
              <a:rPr lang="en-US" sz="1600" b="1" dirty="0" smtClean="0">
                <a:solidFill>
                  <a:srgbClr val="274E13"/>
                </a:solidFill>
                <a:latin typeface="Architects Daughter"/>
                <a:ea typeface="Architects Daughter"/>
                <a:cs typeface="Architects Daughter"/>
                <a:sym typeface="Architects Daughter"/>
              </a:rPr>
              <a:t>List at least two weaknesses of the Articles of Confederation:</a:t>
            </a:r>
          </a:p>
          <a:p>
            <a:pPr lvl="0" indent="-69850">
              <a:spcAft>
                <a:spcPts val="0"/>
              </a:spcAft>
              <a:buClr>
                <a:schemeClr val="dk1"/>
              </a:buClr>
              <a:buSzPts val="1100"/>
            </a:pPr>
            <a:r>
              <a:rPr lang="en-US" sz="1600" b="1" dirty="0" smtClean="0">
                <a:solidFill>
                  <a:srgbClr val="274E13"/>
                </a:solidFill>
                <a:latin typeface="Architects Daughter"/>
                <a:ea typeface="Architects Daughter"/>
                <a:cs typeface="Architects Daughter"/>
                <a:sym typeface="Architects Daughter"/>
              </a:rPr>
              <a:t>1.</a:t>
            </a:r>
          </a:p>
          <a:p>
            <a:pPr lvl="0" indent="-69850">
              <a:spcAft>
                <a:spcPts val="0"/>
              </a:spcAft>
              <a:buClr>
                <a:schemeClr val="dk1"/>
              </a:buClr>
              <a:buSzPts val="1100"/>
            </a:pPr>
            <a:r>
              <a:rPr lang="en-US" sz="1600" b="1" dirty="0" smtClean="0">
                <a:solidFill>
                  <a:srgbClr val="274E13"/>
                </a:solidFill>
                <a:latin typeface="Architects Daughter"/>
                <a:ea typeface="Architects Daughter"/>
                <a:cs typeface="Architects Daughter"/>
                <a:sym typeface="Architects Daughter"/>
              </a:rPr>
              <a:t>2. </a:t>
            </a:r>
            <a:endParaRPr lang="en-US" sz="1600" b="1" dirty="0">
              <a:solidFill>
                <a:srgbClr val="274E13"/>
              </a:solidFill>
              <a:latin typeface="Architects Daughter"/>
              <a:ea typeface="Architects Daughter"/>
              <a:cs typeface="Architects Daughter"/>
              <a:sym typeface="Architects Daughter"/>
            </a:endParaRPr>
          </a:p>
        </p:txBody>
      </p:sp>
    </p:spTree>
    <p:extLst>
      <p:ext uri="{BB962C8B-B14F-4D97-AF65-F5344CB8AC3E}">
        <p14:creationId xmlns:p14="http://schemas.microsoft.com/office/powerpoint/2010/main" val="4113716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423" y="59131"/>
            <a:ext cx="8520600" cy="572700"/>
          </a:xfrm>
        </p:spPr>
        <p:txBody>
          <a:bodyPr/>
          <a:lstStyle/>
          <a:p>
            <a:r>
              <a:rPr lang="en-US" dirty="0" smtClean="0"/>
              <a:t>10/29/19 Warmup #22</a:t>
            </a:r>
            <a:endParaRPr lang="en-US" dirty="0"/>
          </a:p>
        </p:txBody>
      </p:sp>
      <p:sp>
        <p:nvSpPr>
          <p:cNvPr id="3" name="Text Placeholder 2"/>
          <p:cNvSpPr>
            <a:spLocks noGrp="1"/>
          </p:cNvSpPr>
          <p:nvPr>
            <p:ph type="body" idx="1"/>
          </p:nvPr>
        </p:nvSpPr>
        <p:spPr>
          <a:xfrm>
            <a:off x="311700" y="763398"/>
            <a:ext cx="3999900" cy="4311941"/>
          </a:xfrm>
          <a:ln>
            <a:solidFill>
              <a:srgbClr val="FF0000"/>
            </a:solidFill>
          </a:ln>
        </p:spPr>
        <p:txBody>
          <a:bodyPr/>
          <a:lstStyle/>
          <a:p>
            <a:r>
              <a:rPr lang="en-US" b="1" i="1" dirty="0">
                <a:solidFill>
                  <a:schemeClr val="tx1"/>
                </a:solidFill>
              </a:rPr>
              <a:t>Popular sovereignty </a:t>
            </a:r>
            <a:r>
              <a:rPr lang="en-US" b="1" dirty="0">
                <a:solidFill>
                  <a:schemeClr val="tx1"/>
                </a:solidFill>
              </a:rPr>
              <a:t>is the political principle that all political authority within a society is derived from the will or consent of its people. Which idea is expressed in the concept of </a:t>
            </a:r>
            <a:r>
              <a:rPr lang="en-US" b="1" i="1" dirty="0">
                <a:solidFill>
                  <a:schemeClr val="tx1"/>
                </a:solidFill>
              </a:rPr>
              <a:t>popular sovereignty?</a:t>
            </a:r>
          </a:p>
          <a:p>
            <a:r>
              <a:rPr lang="en-US" sz="1200" b="1" dirty="0">
                <a:solidFill>
                  <a:schemeClr val="tx1"/>
                </a:solidFill>
              </a:rPr>
              <a:t>A The most popular candidates represent the people.</a:t>
            </a:r>
          </a:p>
          <a:p>
            <a:r>
              <a:rPr lang="en-US" sz="1200" b="1" dirty="0">
                <a:solidFill>
                  <a:schemeClr val="tx1"/>
                </a:solidFill>
              </a:rPr>
              <a:t>B The federal government has supreme authority over the states.</a:t>
            </a:r>
          </a:p>
          <a:p>
            <a:r>
              <a:rPr lang="en-US" sz="1200" b="1" dirty="0">
                <a:solidFill>
                  <a:schemeClr val="tx1"/>
                </a:solidFill>
              </a:rPr>
              <a:t>C The power of the government comes from its citizens.</a:t>
            </a:r>
          </a:p>
          <a:p>
            <a:r>
              <a:rPr lang="en-US" sz="1200" b="1" dirty="0">
                <a:solidFill>
                  <a:schemeClr val="tx1"/>
                </a:solidFill>
              </a:rPr>
              <a:t>D The educated are uniquely qualified to control the political system.</a:t>
            </a:r>
          </a:p>
          <a:p>
            <a:endParaRPr lang="en-US" dirty="0"/>
          </a:p>
        </p:txBody>
      </p:sp>
      <p:sp>
        <p:nvSpPr>
          <p:cNvPr id="4" name="Text Placeholder 3"/>
          <p:cNvSpPr>
            <a:spLocks noGrp="1"/>
          </p:cNvSpPr>
          <p:nvPr>
            <p:ph type="body" idx="2"/>
          </p:nvPr>
        </p:nvSpPr>
        <p:spPr>
          <a:xfrm>
            <a:off x="4311600" y="631831"/>
            <a:ext cx="4706565" cy="4311941"/>
          </a:xfrm>
          <a:ln>
            <a:solidFill>
              <a:srgbClr val="FF0000"/>
            </a:solidFill>
          </a:ln>
        </p:spPr>
        <p:txBody>
          <a:bodyPr/>
          <a:lstStyle/>
          <a:p>
            <a:r>
              <a:rPr lang="en-US" sz="1200" b="1" dirty="0">
                <a:solidFill>
                  <a:schemeClr val="tx1"/>
                </a:solidFill>
              </a:rPr>
              <a:t>If your. . . [President] be a man of ambition and abilities, how easy is it for him </a:t>
            </a:r>
            <a:r>
              <a:rPr lang="en-US" sz="1200" b="1" dirty="0" smtClean="0">
                <a:solidFill>
                  <a:schemeClr val="tx1"/>
                </a:solidFill>
              </a:rPr>
              <a:t>to render </a:t>
            </a:r>
            <a:r>
              <a:rPr lang="en-US" sz="1200" b="1" dirty="0">
                <a:solidFill>
                  <a:schemeClr val="tx1"/>
                </a:solidFill>
              </a:rPr>
              <a:t>himself absolute: The army is in his hands, and if he be a man of </a:t>
            </a:r>
            <a:r>
              <a:rPr lang="en-US" sz="1200" b="1" dirty="0" smtClean="0">
                <a:solidFill>
                  <a:schemeClr val="tx1"/>
                </a:solidFill>
              </a:rPr>
              <a:t>address, it </a:t>
            </a:r>
            <a:r>
              <a:rPr lang="en-US" sz="1200" b="1" dirty="0">
                <a:solidFill>
                  <a:schemeClr val="tx1"/>
                </a:solidFill>
              </a:rPr>
              <a:t>will be attached to him; and it will be the subject of long mediation with him </a:t>
            </a:r>
            <a:r>
              <a:rPr lang="en-US" sz="1200" b="1" dirty="0" smtClean="0">
                <a:solidFill>
                  <a:schemeClr val="tx1"/>
                </a:solidFill>
              </a:rPr>
              <a:t>to seize </a:t>
            </a:r>
            <a:r>
              <a:rPr lang="en-US" sz="1200" b="1" dirty="0">
                <a:solidFill>
                  <a:schemeClr val="tx1"/>
                </a:solidFill>
              </a:rPr>
              <a:t>the first auspicious moment to accomplish his </a:t>
            </a:r>
            <a:r>
              <a:rPr lang="en-US" sz="1200" b="1" dirty="0" smtClean="0">
                <a:solidFill>
                  <a:schemeClr val="tx1"/>
                </a:solidFill>
              </a:rPr>
              <a:t>design.----</a:t>
            </a:r>
            <a:r>
              <a:rPr lang="en-US" b="1" dirty="0" smtClean="0">
                <a:solidFill>
                  <a:schemeClr val="tx1"/>
                </a:solidFill>
              </a:rPr>
              <a:t>Patrick Henry</a:t>
            </a:r>
            <a:endParaRPr lang="en-US" b="1" dirty="0">
              <a:solidFill>
                <a:schemeClr val="tx1"/>
              </a:solidFill>
            </a:endParaRPr>
          </a:p>
          <a:p>
            <a:r>
              <a:rPr lang="en-US" b="1" dirty="0">
                <a:solidFill>
                  <a:schemeClr val="tx1"/>
                </a:solidFill>
              </a:rPr>
              <a:t>Which statement exemplifies the Anti-Federalists’ point of view?</a:t>
            </a:r>
          </a:p>
          <a:p>
            <a:r>
              <a:rPr lang="en-US" sz="1200" b="1" dirty="0">
                <a:solidFill>
                  <a:schemeClr val="tx1"/>
                </a:solidFill>
              </a:rPr>
              <a:t>A The Constitution divided power equally among the branches of government.</a:t>
            </a:r>
          </a:p>
          <a:p>
            <a:r>
              <a:rPr lang="en-US" sz="1200" b="1" dirty="0">
                <a:solidFill>
                  <a:schemeClr val="tx1"/>
                </a:solidFill>
              </a:rPr>
              <a:t>B The Constitution gave too much power to the executive branch.</a:t>
            </a:r>
          </a:p>
          <a:p>
            <a:r>
              <a:rPr lang="en-US" sz="1200" b="1" dirty="0">
                <a:solidFill>
                  <a:schemeClr val="tx1"/>
                </a:solidFill>
              </a:rPr>
              <a:t>C The Constitution needed to increase the power of the legislative branch.</a:t>
            </a:r>
          </a:p>
          <a:p>
            <a:r>
              <a:rPr lang="en-US" sz="1200" b="1" dirty="0">
                <a:solidFill>
                  <a:schemeClr val="tx1"/>
                </a:solidFill>
              </a:rPr>
              <a:t>D The Constitution guaranteed the protection of individual rights.</a:t>
            </a:r>
          </a:p>
          <a:p>
            <a:endParaRPr lang="en-US" dirty="0"/>
          </a:p>
        </p:txBody>
      </p:sp>
    </p:spTree>
    <p:extLst>
      <p:ext uri="{BB962C8B-B14F-4D97-AF65-F5344CB8AC3E}">
        <p14:creationId xmlns:p14="http://schemas.microsoft.com/office/powerpoint/2010/main" val="3702214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11/7/19  Warmup #23</a:t>
            </a:r>
            <a:endParaRPr lang="en-US" dirty="0"/>
          </a:p>
        </p:txBody>
      </p:sp>
      <p:sp>
        <p:nvSpPr>
          <p:cNvPr id="6" name="Text Placeholder 5"/>
          <p:cNvSpPr>
            <a:spLocks noGrp="1"/>
          </p:cNvSpPr>
          <p:nvPr>
            <p:ph type="body" idx="1"/>
          </p:nvPr>
        </p:nvSpPr>
        <p:spPr/>
        <p:txBody>
          <a:bodyPr/>
          <a:lstStyle/>
          <a:p>
            <a:pPr marL="342900" indent="-342900">
              <a:buAutoNum type="arabicPeriod"/>
            </a:pPr>
            <a:r>
              <a:rPr lang="en-US" b="1" dirty="0" smtClean="0"/>
              <a:t>What does the term “Impressment” mean?</a:t>
            </a:r>
          </a:p>
          <a:p>
            <a:pPr marL="342900" indent="-342900">
              <a:buAutoNum type="arabicPeriod"/>
            </a:pPr>
            <a:endParaRPr lang="en-US" b="1" dirty="0"/>
          </a:p>
          <a:p>
            <a:pPr marL="342900" indent="-342900">
              <a:buAutoNum type="arabicPeriod"/>
            </a:pPr>
            <a:r>
              <a:rPr lang="en-US" b="1" dirty="0" smtClean="0"/>
              <a:t>What were two results of the war of 1812</a:t>
            </a:r>
          </a:p>
          <a:p>
            <a:pPr marL="342900" indent="-342900">
              <a:buAutoNum type="arabicPeriod"/>
            </a:pPr>
            <a:endParaRPr lang="en-US" b="1" dirty="0"/>
          </a:p>
          <a:p>
            <a:pPr marL="342900" indent="-342900">
              <a:buAutoNum type="arabicPeriod"/>
            </a:pPr>
            <a:r>
              <a:rPr lang="en-US" b="1" dirty="0" smtClean="0"/>
              <a:t>Why was the Louisiana Purchase significant? </a:t>
            </a:r>
            <a:endParaRPr lang="en-US" b="1" dirty="0"/>
          </a:p>
        </p:txBody>
      </p:sp>
    </p:spTree>
    <p:extLst>
      <p:ext uri="{BB962C8B-B14F-4D97-AF65-F5344CB8AC3E}">
        <p14:creationId xmlns:p14="http://schemas.microsoft.com/office/powerpoint/2010/main" val="695075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77" y="59131"/>
            <a:ext cx="8520600" cy="572700"/>
          </a:xfrm>
        </p:spPr>
        <p:txBody>
          <a:bodyPr/>
          <a:lstStyle/>
          <a:p>
            <a:r>
              <a:rPr lang="en-US" dirty="0" smtClean="0"/>
              <a:t>11/14/19  </a:t>
            </a:r>
            <a:r>
              <a:rPr lang="en-US" dirty="0"/>
              <a:t>Warmup #</a:t>
            </a:r>
            <a:r>
              <a:rPr lang="en-US" dirty="0" smtClean="0"/>
              <a:t>24</a:t>
            </a:r>
            <a:endParaRPr lang="en-US" dirty="0"/>
          </a:p>
        </p:txBody>
      </p:sp>
      <p:sp>
        <p:nvSpPr>
          <p:cNvPr id="3" name="Text Placeholder 2"/>
          <p:cNvSpPr>
            <a:spLocks noGrp="1"/>
          </p:cNvSpPr>
          <p:nvPr>
            <p:ph type="body" idx="1"/>
          </p:nvPr>
        </p:nvSpPr>
        <p:spPr>
          <a:xfrm>
            <a:off x="0" y="631831"/>
            <a:ext cx="8875552" cy="3416400"/>
          </a:xfrm>
        </p:spPr>
        <p:txBody>
          <a:bodyPr/>
          <a:lstStyle/>
          <a:p>
            <a:r>
              <a:rPr lang="en-US" b="1" dirty="0">
                <a:solidFill>
                  <a:schemeClr val="tx1"/>
                </a:solidFill>
              </a:rPr>
              <a:t>The following excerpt describes the weak economy of North Carolina during </a:t>
            </a:r>
            <a:r>
              <a:rPr lang="en-US" b="1" dirty="0" smtClean="0">
                <a:solidFill>
                  <a:schemeClr val="tx1"/>
                </a:solidFill>
              </a:rPr>
              <a:t>the early </a:t>
            </a:r>
            <a:r>
              <a:rPr lang="en-US" b="1" dirty="0">
                <a:solidFill>
                  <a:schemeClr val="tx1"/>
                </a:solidFill>
              </a:rPr>
              <a:t>1800s:</a:t>
            </a:r>
          </a:p>
          <a:p>
            <a:r>
              <a:rPr lang="en-US" b="1" dirty="0">
                <a:solidFill>
                  <a:schemeClr val="tx1"/>
                </a:solidFill>
              </a:rPr>
              <a:t>Cotton is now almost the only article which bears transportation. But . . . </a:t>
            </a:r>
            <a:r>
              <a:rPr lang="en-US" b="1" dirty="0" smtClean="0">
                <a:solidFill>
                  <a:schemeClr val="tx1"/>
                </a:solidFill>
              </a:rPr>
              <a:t>Even cotton </a:t>
            </a:r>
            <a:r>
              <a:rPr lang="en-US" b="1" dirty="0">
                <a:solidFill>
                  <a:schemeClr val="tx1"/>
                </a:solidFill>
              </a:rPr>
              <a:t>will not long remain a source of profit in our present manner </a:t>
            </a:r>
            <a:r>
              <a:rPr lang="en-US" b="1" dirty="0" smtClean="0">
                <a:solidFill>
                  <a:schemeClr val="tx1"/>
                </a:solidFill>
              </a:rPr>
              <a:t>of [transportation</a:t>
            </a:r>
            <a:r>
              <a:rPr lang="en-US" b="1" dirty="0">
                <a:solidFill>
                  <a:schemeClr val="tx1"/>
                </a:solidFill>
              </a:rPr>
              <a:t>]. The states of South Carolina, Georgia, </a:t>
            </a:r>
            <a:r>
              <a:rPr lang="en-US" b="1" dirty="0" smtClean="0">
                <a:solidFill>
                  <a:schemeClr val="tx1"/>
                </a:solidFill>
              </a:rPr>
              <a:t>Alabama, Tennessee, Louisiana</a:t>
            </a:r>
            <a:r>
              <a:rPr lang="en-US" b="1" dirty="0">
                <a:solidFill>
                  <a:schemeClr val="tx1"/>
                </a:solidFill>
              </a:rPr>
              <a:t>, together with the Arkansas . . . are yearly filling up more and more </a:t>
            </a:r>
            <a:r>
              <a:rPr lang="en-US" b="1" dirty="0" smtClean="0">
                <a:solidFill>
                  <a:schemeClr val="tx1"/>
                </a:solidFill>
              </a:rPr>
              <a:t>with an </a:t>
            </a:r>
            <a:r>
              <a:rPr lang="en-US" b="1" dirty="0">
                <a:solidFill>
                  <a:schemeClr val="tx1"/>
                </a:solidFill>
              </a:rPr>
              <a:t>enterprising population, who are pressing their production of cotton to a [</a:t>
            </a:r>
            <a:r>
              <a:rPr lang="en-US" b="1" dirty="0" smtClean="0">
                <a:solidFill>
                  <a:schemeClr val="tx1"/>
                </a:solidFill>
              </a:rPr>
              <a:t>large] extent</a:t>
            </a:r>
            <a:r>
              <a:rPr lang="en-US" b="1" dirty="0">
                <a:solidFill>
                  <a:schemeClr val="tx1"/>
                </a:solidFill>
              </a:rPr>
              <a:t>. They possess navigable rivers, and they are acting upon the same policy </a:t>
            </a:r>
            <a:r>
              <a:rPr lang="en-US" b="1" dirty="0" smtClean="0">
                <a:solidFill>
                  <a:schemeClr val="tx1"/>
                </a:solidFill>
              </a:rPr>
              <a:t>of internal </a:t>
            </a:r>
            <a:r>
              <a:rPr lang="en-US" b="1" dirty="0">
                <a:solidFill>
                  <a:schemeClr val="tx1"/>
                </a:solidFill>
              </a:rPr>
              <a:t>improvement as has been prosecuted by other </a:t>
            </a:r>
            <a:r>
              <a:rPr lang="en-US" b="1" dirty="0" smtClean="0">
                <a:solidFill>
                  <a:schemeClr val="tx1"/>
                </a:solidFill>
              </a:rPr>
              <a:t>states. --James </a:t>
            </a:r>
            <a:r>
              <a:rPr lang="en-US" b="1" dirty="0">
                <a:solidFill>
                  <a:schemeClr val="tx1"/>
                </a:solidFill>
              </a:rPr>
              <a:t>Mebane and Dennis </a:t>
            </a:r>
            <a:r>
              <a:rPr lang="en-US" b="1" dirty="0" err="1">
                <a:solidFill>
                  <a:schemeClr val="tx1"/>
                </a:solidFill>
              </a:rPr>
              <a:t>Heartt</a:t>
            </a:r>
            <a:r>
              <a:rPr lang="en-US" b="1" dirty="0">
                <a:solidFill>
                  <a:schemeClr val="tx1"/>
                </a:solidFill>
              </a:rPr>
              <a:t>, August 1, 1828</a:t>
            </a:r>
          </a:p>
          <a:p>
            <a:r>
              <a:rPr lang="en-US" b="1" dirty="0" smtClean="0">
                <a:solidFill>
                  <a:schemeClr val="tx1"/>
                </a:solidFill>
              </a:rPr>
              <a:t>Which </a:t>
            </a:r>
            <a:r>
              <a:rPr lang="en-US" b="1" dirty="0">
                <a:solidFill>
                  <a:schemeClr val="tx1"/>
                </a:solidFill>
              </a:rPr>
              <a:t>obstacle did many North Carolinians believe prevented economic growth </a:t>
            </a:r>
            <a:r>
              <a:rPr lang="en-US" b="1" dirty="0" smtClean="0">
                <a:solidFill>
                  <a:schemeClr val="tx1"/>
                </a:solidFill>
              </a:rPr>
              <a:t>in North </a:t>
            </a:r>
            <a:r>
              <a:rPr lang="en-US" b="1" dirty="0">
                <a:solidFill>
                  <a:schemeClr val="tx1"/>
                </a:solidFill>
              </a:rPr>
              <a:t>Carolina during these years?</a:t>
            </a:r>
          </a:p>
          <a:p>
            <a:r>
              <a:rPr lang="en-US" b="1" dirty="0">
                <a:solidFill>
                  <a:schemeClr val="tx1"/>
                </a:solidFill>
              </a:rPr>
              <a:t>A The cotton of North Carolina was of lower quality than the cotton of </a:t>
            </a:r>
            <a:r>
              <a:rPr lang="en-US" b="1" dirty="0" smtClean="0">
                <a:solidFill>
                  <a:schemeClr val="tx1"/>
                </a:solidFill>
              </a:rPr>
              <a:t>other southern </a:t>
            </a:r>
            <a:r>
              <a:rPr lang="en-US" b="1" dirty="0">
                <a:solidFill>
                  <a:schemeClr val="tx1"/>
                </a:solidFill>
              </a:rPr>
              <a:t>states.</a:t>
            </a:r>
          </a:p>
          <a:p>
            <a:r>
              <a:rPr lang="en-US" b="1" dirty="0">
                <a:solidFill>
                  <a:schemeClr val="tx1"/>
                </a:solidFill>
              </a:rPr>
              <a:t>B The North Carolina government imported cotton and other goods </a:t>
            </a:r>
            <a:r>
              <a:rPr lang="en-US" b="1" dirty="0" smtClean="0">
                <a:solidFill>
                  <a:schemeClr val="tx1"/>
                </a:solidFill>
              </a:rPr>
              <a:t>from neighboring </a:t>
            </a:r>
            <a:r>
              <a:rPr lang="en-US" b="1" dirty="0">
                <a:solidFill>
                  <a:schemeClr val="tx1"/>
                </a:solidFill>
              </a:rPr>
              <a:t>states.</a:t>
            </a:r>
          </a:p>
          <a:p>
            <a:r>
              <a:rPr lang="en-US" b="1" dirty="0">
                <a:solidFill>
                  <a:schemeClr val="tx1"/>
                </a:solidFill>
              </a:rPr>
              <a:t>C The soil in North Carolina was inadequate for the farming of high-profit </a:t>
            </a:r>
            <a:r>
              <a:rPr lang="en-US" b="1" dirty="0" smtClean="0">
                <a:solidFill>
                  <a:schemeClr val="tx1"/>
                </a:solidFill>
              </a:rPr>
              <a:t>crops like </a:t>
            </a:r>
            <a:r>
              <a:rPr lang="en-US" b="1" dirty="0">
                <a:solidFill>
                  <a:schemeClr val="tx1"/>
                </a:solidFill>
              </a:rPr>
              <a:t>cotton.</a:t>
            </a:r>
          </a:p>
          <a:p>
            <a:r>
              <a:rPr lang="en-US" b="1" dirty="0">
                <a:solidFill>
                  <a:schemeClr val="tx1"/>
                </a:solidFill>
              </a:rPr>
              <a:t>D Government leaders failed to support investment in infrastructure like roads</a:t>
            </a:r>
          </a:p>
        </p:txBody>
      </p:sp>
    </p:spTree>
    <p:extLst>
      <p:ext uri="{BB962C8B-B14F-4D97-AF65-F5344CB8AC3E}">
        <p14:creationId xmlns:p14="http://schemas.microsoft.com/office/powerpoint/2010/main" val="3578367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11/18/19  Warmup #25</a:t>
            </a:r>
            <a:endParaRPr lang="en-US" dirty="0"/>
          </a:p>
        </p:txBody>
      </p:sp>
      <p:sp>
        <p:nvSpPr>
          <p:cNvPr id="3" name="Text Placeholder 2"/>
          <p:cNvSpPr>
            <a:spLocks noGrp="1"/>
          </p:cNvSpPr>
          <p:nvPr>
            <p:ph type="body" idx="1"/>
          </p:nvPr>
        </p:nvSpPr>
        <p:spPr/>
        <p:txBody>
          <a:bodyPr/>
          <a:lstStyle/>
          <a:p>
            <a:r>
              <a:rPr lang="en-US" sz="2400" b="1" dirty="0" smtClean="0"/>
              <a:t>1.  What is the phrase given to the idea that Americans should control all the land from the Atlantic Ocean to the Pacific?</a:t>
            </a:r>
          </a:p>
          <a:p>
            <a:r>
              <a:rPr lang="en-US" sz="2400" b="1" dirty="0" smtClean="0"/>
              <a:t>2. What problems were Archie Murphey trying to solve?</a:t>
            </a:r>
          </a:p>
          <a:p>
            <a:r>
              <a:rPr lang="en-US" sz="2400" b="1" dirty="0" smtClean="0"/>
              <a:t>3. What </a:t>
            </a:r>
            <a:r>
              <a:rPr lang="en-US" sz="2400" b="1" dirty="0"/>
              <a:t>was the official name of the Trail of Tears?</a:t>
            </a:r>
          </a:p>
          <a:p>
            <a:r>
              <a:rPr lang="en-US" sz="2400" b="1" dirty="0" smtClean="0"/>
              <a:t>4. Who </a:t>
            </a:r>
            <a:r>
              <a:rPr lang="en-US" sz="2400" b="1" dirty="0"/>
              <a:t>was the president who created this policy?</a:t>
            </a:r>
          </a:p>
          <a:p>
            <a:endParaRPr lang="en-US" sz="2400" b="1" dirty="0"/>
          </a:p>
        </p:txBody>
      </p:sp>
    </p:spTree>
    <p:extLst>
      <p:ext uri="{BB962C8B-B14F-4D97-AF65-F5344CB8AC3E}">
        <p14:creationId xmlns:p14="http://schemas.microsoft.com/office/powerpoint/2010/main" val="2552321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22" y="33753"/>
            <a:ext cx="4434440" cy="572700"/>
          </a:xfrm>
        </p:spPr>
        <p:txBody>
          <a:bodyPr/>
          <a:lstStyle/>
          <a:p>
            <a:r>
              <a:rPr lang="en-US" sz="1800" dirty="0" smtClean="0"/>
              <a:t>Warmup #26   Tuesday,    November 19</a:t>
            </a:r>
            <a:r>
              <a:rPr lang="en-US" sz="1800" baseline="30000" dirty="0" smtClean="0"/>
              <a:t>th</a:t>
            </a:r>
            <a:r>
              <a:rPr lang="en-US" sz="1800" dirty="0" smtClean="0"/>
              <a:t> </a:t>
            </a:r>
            <a:endParaRPr lang="en-US" sz="1800" dirty="0"/>
          </a:p>
        </p:txBody>
      </p:sp>
      <p:sp>
        <p:nvSpPr>
          <p:cNvPr id="4" name="Text Placeholder 3"/>
          <p:cNvSpPr>
            <a:spLocks noGrp="1"/>
          </p:cNvSpPr>
          <p:nvPr>
            <p:ph type="body" idx="2"/>
          </p:nvPr>
        </p:nvSpPr>
        <p:spPr>
          <a:xfrm>
            <a:off x="405516" y="844729"/>
            <a:ext cx="8154137" cy="4215392"/>
          </a:xfrm>
        </p:spPr>
        <p:txBody>
          <a:bodyPr/>
          <a:lstStyle/>
          <a:p>
            <a:r>
              <a:rPr lang="en-US" sz="1600" b="1" dirty="0" smtClean="0">
                <a:solidFill>
                  <a:schemeClr val="tx1"/>
                </a:solidFill>
              </a:rPr>
              <a:t>1.  How did the North and south differ in terms of Transportation in the mid 1800’s?</a:t>
            </a:r>
          </a:p>
          <a:p>
            <a:endParaRPr lang="en-US" sz="1600" b="1" dirty="0">
              <a:solidFill>
                <a:schemeClr val="tx1"/>
              </a:solidFill>
            </a:endParaRPr>
          </a:p>
          <a:p>
            <a:r>
              <a:rPr lang="en-US" sz="1600" b="1" dirty="0" smtClean="0">
                <a:solidFill>
                  <a:schemeClr val="tx1"/>
                </a:solidFill>
              </a:rPr>
              <a:t>2. How were the economies of the North and South different?</a:t>
            </a:r>
          </a:p>
          <a:p>
            <a:endParaRPr lang="en-US" sz="1600" b="1" dirty="0">
              <a:solidFill>
                <a:schemeClr val="tx1"/>
              </a:solidFill>
            </a:endParaRPr>
          </a:p>
          <a:p>
            <a:r>
              <a:rPr lang="en-US" sz="1600" b="1" dirty="0" smtClean="0">
                <a:solidFill>
                  <a:schemeClr val="tx1"/>
                </a:solidFill>
              </a:rPr>
              <a:t>3.  What are two major inventions during this era? </a:t>
            </a:r>
            <a:endParaRPr lang="en-US" sz="1600" b="1" dirty="0">
              <a:solidFill>
                <a:schemeClr val="tx1"/>
              </a:solidFill>
            </a:endParaRPr>
          </a:p>
        </p:txBody>
      </p:sp>
    </p:spTree>
    <p:extLst>
      <p:ext uri="{BB962C8B-B14F-4D97-AF65-F5344CB8AC3E}">
        <p14:creationId xmlns:p14="http://schemas.microsoft.com/office/powerpoint/2010/main" val="6166973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22" y="33753"/>
            <a:ext cx="4434440" cy="572700"/>
          </a:xfrm>
        </p:spPr>
        <p:txBody>
          <a:bodyPr/>
          <a:lstStyle/>
          <a:p>
            <a:r>
              <a:rPr lang="en-US" sz="1800" dirty="0" smtClean="0"/>
              <a:t>Warmup #27   Wed,    11/20/19</a:t>
            </a:r>
            <a:endParaRPr lang="en-US" sz="1800" dirty="0"/>
          </a:p>
        </p:txBody>
      </p:sp>
      <p:sp>
        <p:nvSpPr>
          <p:cNvPr id="4" name="Text Placeholder 3"/>
          <p:cNvSpPr>
            <a:spLocks noGrp="1"/>
          </p:cNvSpPr>
          <p:nvPr>
            <p:ph type="body" idx="2"/>
          </p:nvPr>
        </p:nvSpPr>
        <p:spPr>
          <a:xfrm>
            <a:off x="209122" y="497619"/>
            <a:ext cx="8688388" cy="4215392"/>
          </a:xfrm>
        </p:spPr>
        <p:txBody>
          <a:bodyPr/>
          <a:lstStyle/>
          <a:p>
            <a:endParaRPr lang="en-US" sz="1600" b="1" dirty="0">
              <a:solidFill>
                <a:schemeClr val="tx1"/>
              </a:solidFill>
            </a:endParaRPr>
          </a:p>
        </p:txBody>
      </p:sp>
      <p:sp>
        <p:nvSpPr>
          <p:cNvPr id="3" name="Rectangle 2"/>
          <p:cNvSpPr/>
          <p:nvPr/>
        </p:nvSpPr>
        <p:spPr>
          <a:xfrm>
            <a:off x="4454820" y="2417862"/>
            <a:ext cx="234360" cy="307777"/>
          </a:xfrm>
          <a:prstGeom prst="rect">
            <a:avLst/>
          </a:prstGeom>
        </p:spPr>
        <p:txBody>
          <a:bodyPr wrap="none">
            <a:spAutoFit/>
          </a:bodyPr>
          <a:lstStyle/>
          <a:p>
            <a:r>
              <a:rPr lang="en-US" dirty="0"/>
              <a:t> </a:t>
            </a:r>
          </a:p>
        </p:txBody>
      </p:sp>
      <p:pic>
        <p:nvPicPr>
          <p:cNvPr id="1026" name="Picture 2" descr="http://1.bp.blogspot.com/-QR5E3DljJm4/UT1DIiz4F8I/AAAAAAAABV8/evp_R0A-Whg/s1600/comparing+north+and+sout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75" y="497619"/>
            <a:ext cx="5353947" cy="44480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25814" y="861754"/>
            <a:ext cx="2695492" cy="2554545"/>
          </a:xfrm>
          <a:prstGeom prst="rect">
            <a:avLst/>
          </a:prstGeom>
          <a:noFill/>
        </p:spPr>
        <p:txBody>
          <a:bodyPr wrap="square" rtlCol="0">
            <a:spAutoFit/>
          </a:bodyPr>
          <a:lstStyle/>
          <a:p>
            <a:r>
              <a:rPr lang="en-US" sz="2000" dirty="0"/>
              <a:t>Based on the chart, what generalization can you make about the differences between the North and South prior to the outbreak of the Civil War?</a:t>
            </a:r>
          </a:p>
        </p:txBody>
      </p:sp>
    </p:spTree>
    <p:extLst>
      <p:ext uri="{BB962C8B-B14F-4D97-AF65-F5344CB8AC3E}">
        <p14:creationId xmlns:p14="http://schemas.microsoft.com/office/powerpoint/2010/main" val="444453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22" y="33753"/>
            <a:ext cx="4434440" cy="572700"/>
          </a:xfrm>
        </p:spPr>
        <p:txBody>
          <a:bodyPr/>
          <a:lstStyle/>
          <a:p>
            <a:r>
              <a:rPr lang="en-US" sz="1800" dirty="0" smtClean="0"/>
              <a:t>Warmup #28   Monday,    December 2nd </a:t>
            </a:r>
            <a:endParaRPr lang="en-US" sz="1800" dirty="0"/>
          </a:p>
        </p:txBody>
      </p:sp>
      <p:sp>
        <p:nvSpPr>
          <p:cNvPr id="4" name="Text Placeholder 3"/>
          <p:cNvSpPr>
            <a:spLocks noGrp="1"/>
          </p:cNvSpPr>
          <p:nvPr>
            <p:ph type="body" idx="2"/>
          </p:nvPr>
        </p:nvSpPr>
        <p:spPr>
          <a:xfrm>
            <a:off x="405516" y="844729"/>
            <a:ext cx="8154137" cy="4215392"/>
          </a:xfrm>
        </p:spPr>
        <p:txBody>
          <a:bodyPr/>
          <a:lstStyle/>
          <a:p>
            <a:r>
              <a:rPr lang="en-US" sz="1600" b="1" dirty="0">
                <a:solidFill>
                  <a:schemeClr val="tx1"/>
                </a:solidFill>
              </a:rPr>
              <a:t>What was Abraham Lincoln trying to express when he said, “If I could save the Union without freeing any slave, I would do it; and if I could save it by freeing all the slaves, I would do it; and if I could save it by freeing some and leaving others alone, I would also do that." </a:t>
            </a:r>
          </a:p>
          <a:p>
            <a:pPr marL="342900" indent="-342900">
              <a:buAutoNum type="alphaUcPeriod"/>
            </a:pPr>
            <a:r>
              <a:rPr lang="en-US" sz="1600" b="1" dirty="0" smtClean="0">
                <a:solidFill>
                  <a:schemeClr val="tx1"/>
                </a:solidFill>
              </a:rPr>
              <a:t>The </a:t>
            </a:r>
            <a:r>
              <a:rPr lang="en-US" sz="1600" b="1" dirty="0">
                <a:solidFill>
                  <a:schemeClr val="tx1"/>
                </a:solidFill>
              </a:rPr>
              <a:t>Southern states should be allowed to secede. </a:t>
            </a:r>
            <a:endParaRPr lang="en-US" sz="1600" b="1" dirty="0" smtClean="0">
              <a:solidFill>
                <a:schemeClr val="tx1"/>
              </a:solidFill>
            </a:endParaRPr>
          </a:p>
          <a:p>
            <a:r>
              <a:rPr lang="en-US" sz="1600" b="1" dirty="0" smtClean="0">
                <a:solidFill>
                  <a:schemeClr val="tx1"/>
                </a:solidFill>
              </a:rPr>
              <a:t>B</a:t>
            </a:r>
            <a:r>
              <a:rPr lang="en-US" sz="1600" b="1" dirty="0">
                <a:solidFill>
                  <a:schemeClr val="tx1"/>
                </a:solidFill>
              </a:rPr>
              <a:t>. The preservation of the Union was the most important priority.</a:t>
            </a:r>
          </a:p>
          <a:p>
            <a:r>
              <a:rPr lang="en-US" sz="1600" b="1" dirty="0">
                <a:solidFill>
                  <a:schemeClr val="tx1"/>
                </a:solidFill>
              </a:rPr>
              <a:t>C. Slavery was </a:t>
            </a:r>
            <a:r>
              <a:rPr lang="en-US" sz="1600" b="1" dirty="0" err="1">
                <a:solidFill>
                  <a:schemeClr val="tx1"/>
                </a:solidFill>
              </a:rPr>
              <a:t>immorral</a:t>
            </a:r>
            <a:r>
              <a:rPr lang="en-US" sz="1600" b="1" dirty="0">
                <a:solidFill>
                  <a:schemeClr val="tx1"/>
                </a:solidFill>
              </a:rPr>
              <a:t> and should be abolished immediately. </a:t>
            </a:r>
            <a:endParaRPr lang="en-US" sz="1600" b="1" dirty="0" smtClean="0">
              <a:solidFill>
                <a:schemeClr val="tx1"/>
              </a:solidFill>
            </a:endParaRPr>
          </a:p>
          <a:p>
            <a:r>
              <a:rPr lang="en-US" sz="1600" b="1" dirty="0" smtClean="0">
                <a:solidFill>
                  <a:schemeClr val="tx1"/>
                </a:solidFill>
              </a:rPr>
              <a:t>D</a:t>
            </a:r>
            <a:r>
              <a:rPr lang="en-US" sz="1600" b="1" dirty="0">
                <a:solidFill>
                  <a:schemeClr val="tx1"/>
                </a:solidFill>
              </a:rPr>
              <a:t>. To slavery issue could only be solved by </a:t>
            </a:r>
            <a:r>
              <a:rPr lang="en-US" sz="1600" b="1" dirty="0" smtClean="0">
                <a:solidFill>
                  <a:schemeClr val="tx1"/>
                </a:solidFill>
              </a:rPr>
              <a:t>war.</a:t>
            </a:r>
            <a:endParaRPr lang="en-US" sz="1600" b="1" dirty="0">
              <a:solidFill>
                <a:schemeClr val="tx1"/>
              </a:solidFill>
            </a:endParaRPr>
          </a:p>
          <a:p>
            <a:r>
              <a:rPr lang="en-US" sz="1600" b="1" dirty="0">
                <a:solidFill>
                  <a:schemeClr val="tx1"/>
                </a:solidFill>
              </a:rPr>
              <a:t> </a:t>
            </a:r>
          </a:p>
        </p:txBody>
      </p:sp>
    </p:spTree>
    <p:extLst>
      <p:ext uri="{BB962C8B-B14F-4D97-AF65-F5344CB8AC3E}">
        <p14:creationId xmlns:p14="http://schemas.microsoft.com/office/powerpoint/2010/main" val="5941958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761" y="75909"/>
            <a:ext cx="5519615" cy="572700"/>
          </a:xfrm>
        </p:spPr>
        <p:txBody>
          <a:bodyPr/>
          <a:lstStyle/>
          <a:p>
            <a:r>
              <a:rPr lang="en-US" dirty="0" smtClean="0"/>
              <a:t>Warmup </a:t>
            </a:r>
            <a:r>
              <a:rPr lang="en-US" smtClean="0"/>
              <a:t># 29</a:t>
            </a:r>
            <a:r>
              <a:rPr lang="en-US" dirty="0" smtClean="0"/>
              <a:t>		Dec 3rd</a:t>
            </a:r>
            <a:endParaRPr lang="en-US" dirty="0"/>
          </a:p>
        </p:txBody>
      </p:sp>
      <p:sp>
        <p:nvSpPr>
          <p:cNvPr id="3" name="Text Placeholder 2"/>
          <p:cNvSpPr>
            <a:spLocks noGrp="1"/>
          </p:cNvSpPr>
          <p:nvPr>
            <p:ph type="body" idx="1"/>
          </p:nvPr>
        </p:nvSpPr>
        <p:spPr>
          <a:xfrm>
            <a:off x="209725" y="648609"/>
            <a:ext cx="8749717" cy="3685374"/>
          </a:xfrm>
        </p:spPr>
        <p:txBody>
          <a:bodyPr/>
          <a:lstStyle/>
          <a:p>
            <a:r>
              <a:rPr lang="en-US" dirty="0">
                <a:solidFill>
                  <a:schemeClr val="tx1"/>
                </a:solidFill>
              </a:rPr>
              <a:t>I beg you to let me be one to proceed to Federal Point, and frighten Lincoln out of his [wits], if possible and if the Governor’s prediction should prove untrue and war should actually be necessary, I should be happy to bear a part, humble though it be, in defense of my country. The flag raised today contained nine stars, the last two in honor of Virginia and North Carolina. This is probably the first flag raised, on which North Carolina has been numbered with the [seceding] states</a:t>
            </a:r>
            <a:r>
              <a:rPr lang="en-US" dirty="0" smtClean="0">
                <a:solidFill>
                  <a:schemeClr val="tx1"/>
                </a:solidFill>
              </a:rPr>
              <a:t>.</a:t>
            </a:r>
          </a:p>
          <a:p>
            <a:r>
              <a:rPr lang="en-US" dirty="0" smtClean="0">
                <a:solidFill>
                  <a:schemeClr val="tx1"/>
                </a:solidFill>
              </a:rPr>
              <a:t> </a:t>
            </a:r>
            <a:r>
              <a:rPr lang="en-US" dirty="0">
                <a:solidFill>
                  <a:schemeClr val="tx1"/>
                </a:solidFill>
              </a:rPr>
              <a:t>Letter from Edward H. Armstrong to Thomas G. Armstrong, April 20, 1861 </a:t>
            </a:r>
            <a:endParaRPr lang="en-US" dirty="0" smtClean="0">
              <a:solidFill>
                <a:schemeClr val="tx1"/>
              </a:solidFill>
            </a:endParaRPr>
          </a:p>
          <a:p>
            <a:r>
              <a:rPr lang="en-US" dirty="0" smtClean="0">
                <a:solidFill>
                  <a:schemeClr val="tx1"/>
                </a:solidFill>
              </a:rPr>
              <a:t>According </a:t>
            </a:r>
            <a:r>
              <a:rPr lang="en-US" dirty="0">
                <a:solidFill>
                  <a:schemeClr val="tx1"/>
                </a:solidFill>
              </a:rPr>
              <a:t>to Armstrong’s letter, what was the primary debate occurring among the citizens of North Carolina in 1861? </a:t>
            </a:r>
            <a:endParaRPr lang="en-US" dirty="0" smtClean="0">
              <a:solidFill>
                <a:schemeClr val="tx1"/>
              </a:solidFill>
            </a:endParaRPr>
          </a:p>
          <a:p>
            <a:r>
              <a:rPr lang="en-US" dirty="0" smtClean="0">
                <a:solidFill>
                  <a:schemeClr val="tx1"/>
                </a:solidFill>
              </a:rPr>
              <a:t>A </a:t>
            </a:r>
            <a:r>
              <a:rPr lang="en-US" dirty="0">
                <a:solidFill>
                  <a:schemeClr val="tx1"/>
                </a:solidFill>
              </a:rPr>
              <a:t>whether to start a draft or not </a:t>
            </a:r>
            <a:endParaRPr lang="en-US" dirty="0" smtClean="0">
              <a:solidFill>
                <a:schemeClr val="tx1"/>
              </a:solidFill>
            </a:endParaRPr>
          </a:p>
          <a:p>
            <a:r>
              <a:rPr lang="en-US" dirty="0" smtClean="0">
                <a:solidFill>
                  <a:schemeClr val="tx1"/>
                </a:solidFill>
              </a:rPr>
              <a:t>B </a:t>
            </a:r>
            <a:r>
              <a:rPr lang="en-US" dirty="0">
                <a:solidFill>
                  <a:schemeClr val="tx1"/>
                </a:solidFill>
              </a:rPr>
              <a:t>whether to secede from the Union or not </a:t>
            </a:r>
            <a:endParaRPr lang="en-US" dirty="0" smtClean="0">
              <a:solidFill>
                <a:schemeClr val="tx1"/>
              </a:solidFill>
            </a:endParaRPr>
          </a:p>
          <a:p>
            <a:r>
              <a:rPr lang="en-US" dirty="0" smtClean="0">
                <a:solidFill>
                  <a:schemeClr val="tx1"/>
                </a:solidFill>
              </a:rPr>
              <a:t>C </a:t>
            </a:r>
            <a:r>
              <a:rPr lang="en-US" dirty="0">
                <a:solidFill>
                  <a:schemeClr val="tx1"/>
                </a:solidFill>
              </a:rPr>
              <a:t>whether to create a new flag or not </a:t>
            </a:r>
            <a:endParaRPr lang="en-US" dirty="0" smtClean="0">
              <a:solidFill>
                <a:schemeClr val="tx1"/>
              </a:solidFill>
            </a:endParaRPr>
          </a:p>
          <a:p>
            <a:r>
              <a:rPr lang="en-US" dirty="0" smtClean="0">
                <a:solidFill>
                  <a:schemeClr val="tx1"/>
                </a:solidFill>
              </a:rPr>
              <a:t>D </a:t>
            </a:r>
            <a:r>
              <a:rPr lang="en-US" dirty="0">
                <a:solidFill>
                  <a:schemeClr val="tx1"/>
                </a:solidFill>
              </a:rPr>
              <a:t>whether to abolish slavery or not</a:t>
            </a:r>
          </a:p>
        </p:txBody>
      </p:sp>
    </p:spTree>
    <p:extLst>
      <p:ext uri="{BB962C8B-B14F-4D97-AF65-F5344CB8AC3E}">
        <p14:creationId xmlns:p14="http://schemas.microsoft.com/office/powerpoint/2010/main" val="1550461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93355"/>
            <a:ext cx="8520600" cy="572700"/>
          </a:xfrm>
        </p:spPr>
        <p:txBody>
          <a:bodyPr/>
          <a:lstStyle/>
          <a:p>
            <a:r>
              <a:rPr lang="en-US" dirty="0"/>
              <a:t>WARMUP </a:t>
            </a:r>
            <a:r>
              <a:rPr lang="en-US" dirty="0" smtClean="0"/>
              <a:t>#3  9/3/19</a:t>
            </a:r>
            <a:endParaRPr lang="en-US" dirty="0"/>
          </a:p>
        </p:txBody>
      </p:sp>
      <p:pic>
        <p:nvPicPr>
          <p:cNvPr id="1026" name="Picture 2" descr="Image result for map of North Carol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99" y="712867"/>
            <a:ext cx="6097489" cy="42887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43413" y="1224793"/>
            <a:ext cx="2365695" cy="3693319"/>
          </a:xfrm>
          <a:prstGeom prst="rect">
            <a:avLst/>
          </a:prstGeom>
          <a:noFill/>
        </p:spPr>
        <p:txBody>
          <a:bodyPr wrap="square" rtlCol="0">
            <a:spAutoFit/>
          </a:bodyPr>
          <a:lstStyle/>
          <a:p>
            <a:pPr marL="342900" indent="-342900">
              <a:buAutoNum type="arabicPeriod"/>
            </a:pPr>
            <a:r>
              <a:rPr lang="en-US" sz="1800" dirty="0" smtClean="0"/>
              <a:t>What is the difference between a physical and political map</a:t>
            </a:r>
          </a:p>
          <a:p>
            <a:endParaRPr lang="en-US" sz="1800" dirty="0" smtClean="0"/>
          </a:p>
          <a:p>
            <a:endParaRPr lang="en-US" sz="1800" dirty="0" smtClean="0"/>
          </a:p>
          <a:p>
            <a:r>
              <a:rPr lang="en-US" sz="1800" dirty="0" smtClean="0"/>
              <a:t>2.   Name 4 physical features on this map of North Carolina</a:t>
            </a:r>
          </a:p>
          <a:p>
            <a:pPr marL="342900" indent="-342900">
              <a:buAutoNum type="arabicPeriod"/>
            </a:pPr>
            <a:endParaRPr lang="en-US" sz="1800" dirty="0"/>
          </a:p>
          <a:p>
            <a:r>
              <a:rPr lang="en-US" sz="1800" dirty="0" smtClean="0"/>
              <a:t>3.  Name 4 political features</a:t>
            </a:r>
            <a:endParaRPr lang="en-US" sz="1800" dirty="0"/>
          </a:p>
        </p:txBody>
      </p:sp>
    </p:spTree>
    <p:extLst>
      <p:ext uri="{BB962C8B-B14F-4D97-AF65-F5344CB8AC3E}">
        <p14:creationId xmlns:p14="http://schemas.microsoft.com/office/powerpoint/2010/main" val="7819972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75" y="33753"/>
            <a:ext cx="4434440" cy="572700"/>
          </a:xfrm>
        </p:spPr>
        <p:txBody>
          <a:bodyPr/>
          <a:lstStyle/>
          <a:p>
            <a:r>
              <a:rPr lang="en-US" sz="1800" dirty="0" smtClean="0"/>
              <a:t>Warmup #36   Dec 5</a:t>
            </a:r>
            <a:endParaRPr lang="en-US" sz="1800" dirty="0"/>
          </a:p>
        </p:txBody>
      </p:sp>
      <p:sp>
        <p:nvSpPr>
          <p:cNvPr id="4" name="Text Placeholder 3"/>
          <p:cNvSpPr>
            <a:spLocks noGrp="1"/>
          </p:cNvSpPr>
          <p:nvPr>
            <p:ph type="body" idx="2"/>
          </p:nvPr>
        </p:nvSpPr>
        <p:spPr>
          <a:xfrm>
            <a:off x="209122" y="113369"/>
            <a:ext cx="8744046" cy="4320913"/>
          </a:xfrm>
        </p:spPr>
        <p:txBody>
          <a:bodyPr/>
          <a:lstStyle/>
          <a:p>
            <a:pPr fontAlgn="base"/>
            <a:r>
              <a:rPr lang="en-US" sz="1600" dirty="0" smtClean="0"/>
              <a:t>							Warmup # 30 12/4/19</a:t>
            </a:r>
            <a:r>
              <a:rPr lang="en-US" sz="1600" dirty="0"/>
              <a:t/>
            </a:r>
            <a:br>
              <a:rPr lang="en-US" sz="1600" dirty="0"/>
            </a:br>
            <a:r>
              <a:rPr lang="en-US" b="1" dirty="0"/>
              <a:t>Passions were so strong over the issue of slavery in the territories because…</a:t>
            </a:r>
          </a:p>
          <a:p>
            <a:r>
              <a:rPr lang="en-US" b="1" dirty="0"/>
              <a:t>       a. Northerners didn’t like blacks.</a:t>
            </a:r>
            <a:endParaRPr lang="en-US" sz="1600" dirty="0"/>
          </a:p>
          <a:p>
            <a:r>
              <a:rPr lang="en-US" b="1" dirty="0"/>
              <a:t>       b. Southerners wanted to expand their farms.</a:t>
            </a:r>
            <a:endParaRPr lang="en-US" sz="1600" dirty="0"/>
          </a:p>
          <a:p>
            <a:r>
              <a:rPr lang="en-US" b="1" dirty="0"/>
              <a:t>       c. Congress did not approve of popular sovereignty.</a:t>
            </a:r>
            <a:endParaRPr lang="en-US" sz="1600" dirty="0"/>
          </a:p>
          <a:p>
            <a:r>
              <a:rPr lang="en-US" b="1" dirty="0"/>
              <a:t>       d. Both the North and South didn’t want the other side to </a:t>
            </a:r>
            <a:r>
              <a:rPr lang="en-US" b="1" dirty="0" smtClean="0"/>
              <a:t>gain</a:t>
            </a:r>
            <a:r>
              <a:rPr lang="en-US" b="1" dirty="0"/>
              <a:t> more representation in Congress</a:t>
            </a:r>
            <a:r>
              <a:rPr lang="en-US" b="1" dirty="0" smtClean="0"/>
              <a:t>.</a:t>
            </a:r>
            <a:endParaRPr lang="en-US" sz="1600" dirty="0" smtClean="0"/>
          </a:p>
          <a:p>
            <a:r>
              <a:rPr lang="en-US" sz="1600" dirty="0"/>
              <a:t/>
            </a:r>
            <a:br>
              <a:rPr lang="en-US" sz="1600" dirty="0"/>
            </a:br>
            <a:r>
              <a:rPr lang="en-US" b="1" dirty="0"/>
              <a:t>2.  What did the Election of 1860 lead to?</a:t>
            </a:r>
            <a:endParaRPr lang="en-US" sz="1600" dirty="0"/>
          </a:p>
          <a:p>
            <a:r>
              <a:rPr lang="en-US" b="1" dirty="0" smtClean="0"/>
              <a:t>	a.	Breckenridge </a:t>
            </a:r>
            <a:r>
              <a:rPr lang="en-US" b="1" dirty="0"/>
              <a:t>became President.</a:t>
            </a:r>
            <a:endParaRPr lang="en-US" sz="1600" dirty="0"/>
          </a:p>
          <a:p>
            <a:r>
              <a:rPr lang="en-US" b="1" dirty="0" smtClean="0"/>
              <a:t>	b.	Secession </a:t>
            </a:r>
            <a:r>
              <a:rPr lang="en-US" b="1" dirty="0"/>
              <a:t>of slave states from the Union.</a:t>
            </a:r>
            <a:endParaRPr lang="en-US" sz="1600" dirty="0"/>
          </a:p>
          <a:p>
            <a:r>
              <a:rPr lang="en-US" b="1" dirty="0" smtClean="0"/>
              <a:t>	c.	slave </a:t>
            </a:r>
            <a:r>
              <a:rPr lang="en-US" b="1" dirty="0"/>
              <a:t>revolts in the South.</a:t>
            </a:r>
            <a:endParaRPr lang="en-US" sz="1600" dirty="0"/>
          </a:p>
          <a:p>
            <a:r>
              <a:rPr lang="en-US" b="1" dirty="0" smtClean="0"/>
              <a:t>	d.	The </a:t>
            </a:r>
            <a:r>
              <a:rPr lang="en-US" b="1" dirty="0"/>
              <a:t>Trail of Tears.</a:t>
            </a:r>
            <a:endParaRPr lang="en-US" sz="1600" dirty="0"/>
          </a:p>
          <a:p>
            <a:endParaRPr lang="en-US" sz="1600" b="1" dirty="0">
              <a:solidFill>
                <a:schemeClr val="tx1"/>
              </a:solidFill>
            </a:endParaRPr>
          </a:p>
        </p:txBody>
      </p:sp>
      <p:sp>
        <p:nvSpPr>
          <p:cNvPr id="3" name="TextBox 2"/>
          <p:cNvSpPr txBox="1"/>
          <p:nvPr/>
        </p:nvSpPr>
        <p:spPr>
          <a:xfrm>
            <a:off x="232975" y="113369"/>
            <a:ext cx="2433099" cy="307777"/>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32875484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22" y="33753"/>
            <a:ext cx="5364742" cy="572700"/>
          </a:xfrm>
        </p:spPr>
        <p:txBody>
          <a:bodyPr/>
          <a:lstStyle/>
          <a:p>
            <a:r>
              <a:rPr lang="en-US" sz="1800" dirty="0" smtClean="0"/>
              <a:t>Warmup # 31   Tuesday,    Dec 10th</a:t>
            </a:r>
            <a:endParaRPr lang="en-US" sz="1800" dirty="0"/>
          </a:p>
        </p:txBody>
      </p:sp>
      <p:sp>
        <p:nvSpPr>
          <p:cNvPr id="4" name="Text Placeholder 3"/>
          <p:cNvSpPr>
            <a:spLocks noGrp="1"/>
          </p:cNvSpPr>
          <p:nvPr>
            <p:ph type="body" idx="2"/>
          </p:nvPr>
        </p:nvSpPr>
        <p:spPr>
          <a:xfrm>
            <a:off x="405516" y="844729"/>
            <a:ext cx="8154137" cy="4215392"/>
          </a:xfrm>
        </p:spPr>
        <p:txBody>
          <a:bodyPr/>
          <a:lstStyle/>
          <a:p>
            <a:pPr marL="342900" indent="-342900">
              <a:buAutoNum type="arabicPeriod"/>
            </a:pPr>
            <a:r>
              <a:rPr lang="en-US" sz="1600" b="1" dirty="0" smtClean="0">
                <a:solidFill>
                  <a:schemeClr val="tx1"/>
                </a:solidFill>
              </a:rPr>
              <a:t>What was the immediate cause of the election of 1860?</a:t>
            </a:r>
          </a:p>
          <a:p>
            <a:pPr marL="342900" indent="-342900">
              <a:buAutoNum type="arabicPeriod"/>
            </a:pPr>
            <a:r>
              <a:rPr lang="en-US" sz="1600" b="1" dirty="0" smtClean="0">
                <a:solidFill>
                  <a:schemeClr val="tx1"/>
                </a:solidFill>
              </a:rPr>
              <a:t>What was the first battle of the Civil War?</a:t>
            </a:r>
          </a:p>
          <a:p>
            <a:pPr marL="342900" indent="-342900">
              <a:buAutoNum type="arabicPeriod"/>
            </a:pPr>
            <a:r>
              <a:rPr lang="en-US" sz="1600" b="1" dirty="0" smtClean="0">
                <a:solidFill>
                  <a:schemeClr val="tx1"/>
                </a:solidFill>
              </a:rPr>
              <a:t>What was the name of the Union’s plan for the Civil War?</a:t>
            </a:r>
          </a:p>
          <a:p>
            <a:pPr marL="342900" indent="-342900">
              <a:buAutoNum type="arabicPeriod"/>
            </a:pPr>
            <a:r>
              <a:rPr lang="en-US" sz="1600" b="1" dirty="0" smtClean="0">
                <a:solidFill>
                  <a:schemeClr val="tx1"/>
                </a:solidFill>
              </a:rPr>
              <a:t>What was the name of the Confederate’s plan?</a:t>
            </a:r>
          </a:p>
          <a:p>
            <a:pPr marL="342900" indent="-342900">
              <a:buAutoNum type="arabicPeriod"/>
            </a:pPr>
            <a:r>
              <a:rPr lang="en-US" sz="1600" b="1" dirty="0" smtClean="0">
                <a:solidFill>
                  <a:schemeClr val="tx1"/>
                </a:solidFill>
              </a:rPr>
              <a:t>What did General Sherman do in the south?</a:t>
            </a:r>
          </a:p>
          <a:p>
            <a:endParaRPr lang="en-US" sz="1600" b="1" dirty="0" smtClean="0">
              <a:solidFill>
                <a:schemeClr val="tx1"/>
              </a:solidFill>
            </a:endParaRPr>
          </a:p>
          <a:p>
            <a:pPr marL="342900" indent="-342900">
              <a:buAutoNum type="arabicPeriod"/>
            </a:pPr>
            <a:endParaRPr lang="en-US" sz="1600" b="1" dirty="0">
              <a:solidFill>
                <a:schemeClr val="tx1"/>
              </a:solidFill>
            </a:endParaRPr>
          </a:p>
        </p:txBody>
      </p:sp>
    </p:spTree>
    <p:extLst>
      <p:ext uri="{BB962C8B-B14F-4D97-AF65-F5344CB8AC3E}">
        <p14:creationId xmlns:p14="http://schemas.microsoft.com/office/powerpoint/2010/main" val="3409821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19022"/>
            <a:ext cx="8520600" cy="572700"/>
          </a:xfrm>
        </p:spPr>
        <p:txBody>
          <a:bodyPr/>
          <a:lstStyle/>
          <a:p>
            <a:r>
              <a:rPr lang="en-US" dirty="0" smtClean="0"/>
              <a:t>12/11/19  Warmup #32</a:t>
            </a:r>
            <a:endParaRPr lang="en-US" dirty="0"/>
          </a:p>
        </p:txBody>
      </p:sp>
      <p:sp>
        <p:nvSpPr>
          <p:cNvPr id="3" name="Text Placeholder 2"/>
          <p:cNvSpPr>
            <a:spLocks noGrp="1"/>
          </p:cNvSpPr>
          <p:nvPr>
            <p:ph type="body" idx="1"/>
          </p:nvPr>
        </p:nvSpPr>
        <p:spPr>
          <a:xfrm>
            <a:off x="311700" y="771276"/>
            <a:ext cx="3999900" cy="4253947"/>
          </a:xfrm>
        </p:spPr>
        <p:txBody>
          <a:bodyPr/>
          <a:lstStyle/>
          <a:p>
            <a:r>
              <a:rPr lang="en-US" dirty="0" smtClean="0"/>
              <a:t>1. </a:t>
            </a:r>
            <a:r>
              <a:rPr lang="en-US" dirty="0" smtClean="0">
                <a:solidFill>
                  <a:schemeClr val="tx1"/>
                </a:solidFill>
              </a:rPr>
              <a:t>In </a:t>
            </a:r>
            <a:r>
              <a:rPr lang="en-US" dirty="0">
                <a:solidFill>
                  <a:schemeClr val="tx1"/>
                </a:solidFill>
              </a:rPr>
              <a:t>1830, the U.S. government forced American Indians to leave their homes in the Southeast for new territory in the West. How did this forced migration, called the “Trail of Tears,” affect the development of the United States? </a:t>
            </a:r>
            <a:endParaRPr lang="en-US" dirty="0" smtClean="0">
              <a:solidFill>
                <a:schemeClr val="tx1"/>
              </a:solidFill>
            </a:endParaRPr>
          </a:p>
          <a:p>
            <a:r>
              <a:rPr lang="en-US" dirty="0" smtClean="0">
                <a:solidFill>
                  <a:schemeClr val="tx1"/>
                </a:solidFill>
              </a:rPr>
              <a:t>A </a:t>
            </a:r>
            <a:r>
              <a:rPr lang="en-US" dirty="0">
                <a:solidFill>
                  <a:schemeClr val="tx1"/>
                </a:solidFill>
              </a:rPr>
              <a:t>At the expense of American Indians, more territory became available for white settlement. </a:t>
            </a:r>
            <a:endParaRPr lang="en-US" dirty="0" smtClean="0">
              <a:solidFill>
                <a:schemeClr val="tx1"/>
              </a:solidFill>
            </a:endParaRPr>
          </a:p>
          <a:p>
            <a:r>
              <a:rPr lang="en-US" dirty="0" smtClean="0">
                <a:solidFill>
                  <a:schemeClr val="tx1"/>
                </a:solidFill>
              </a:rPr>
              <a:t>B </a:t>
            </a:r>
            <a:r>
              <a:rPr lang="en-US" dirty="0">
                <a:solidFill>
                  <a:schemeClr val="tx1"/>
                </a:solidFill>
              </a:rPr>
              <a:t>Trade increased between American Indians and the United States. </a:t>
            </a:r>
            <a:endParaRPr lang="en-US" dirty="0" smtClean="0">
              <a:solidFill>
                <a:schemeClr val="tx1"/>
              </a:solidFill>
            </a:endParaRPr>
          </a:p>
          <a:p>
            <a:r>
              <a:rPr lang="en-US" dirty="0" smtClean="0">
                <a:solidFill>
                  <a:schemeClr val="tx1"/>
                </a:solidFill>
              </a:rPr>
              <a:t>C </a:t>
            </a:r>
            <a:r>
              <a:rPr lang="en-US" dirty="0">
                <a:solidFill>
                  <a:schemeClr val="tx1"/>
                </a:solidFill>
              </a:rPr>
              <a:t>There was a lasting peace between American Indians and the United States. </a:t>
            </a:r>
            <a:endParaRPr lang="en-US" dirty="0" smtClean="0">
              <a:solidFill>
                <a:schemeClr val="tx1"/>
              </a:solidFill>
            </a:endParaRPr>
          </a:p>
          <a:p>
            <a:r>
              <a:rPr lang="en-US" dirty="0" smtClean="0">
                <a:solidFill>
                  <a:schemeClr val="tx1"/>
                </a:solidFill>
              </a:rPr>
              <a:t>D </a:t>
            </a:r>
            <a:r>
              <a:rPr lang="en-US" dirty="0">
                <a:solidFill>
                  <a:schemeClr val="tx1"/>
                </a:solidFill>
              </a:rPr>
              <a:t>Land disputes between the U.S. government and American Indians were resolved.</a:t>
            </a:r>
          </a:p>
        </p:txBody>
      </p:sp>
      <p:sp>
        <p:nvSpPr>
          <p:cNvPr id="4" name="Text Placeholder 3"/>
          <p:cNvSpPr>
            <a:spLocks noGrp="1"/>
          </p:cNvSpPr>
          <p:nvPr>
            <p:ph type="body" idx="2"/>
          </p:nvPr>
        </p:nvSpPr>
        <p:spPr>
          <a:xfrm>
            <a:off x="4572000" y="469127"/>
            <a:ext cx="4260300" cy="4452729"/>
          </a:xfrm>
        </p:spPr>
        <p:txBody>
          <a:bodyPr/>
          <a:lstStyle/>
          <a:p>
            <a:endParaRPr lang="en-US" dirty="0"/>
          </a:p>
          <a:p>
            <a:r>
              <a:rPr lang="en-US" dirty="0"/>
              <a:t>2</a:t>
            </a:r>
            <a:r>
              <a:rPr lang="en-US" dirty="0" smtClean="0"/>
              <a:t>. </a:t>
            </a:r>
            <a:r>
              <a:rPr lang="en-US" dirty="0" smtClean="0">
                <a:solidFill>
                  <a:schemeClr val="tx1"/>
                </a:solidFill>
              </a:rPr>
              <a:t>Where was gold first discovered in California?</a:t>
            </a:r>
          </a:p>
          <a:p>
            <a:endParaRPr lang="en-US" dirty="0">
              <a:solidFill>
                <a:schemeClr val="tx1"/>
              </a:solidFill>
            </a:endParaRPr>
          </a:p>
          <a:p>
            <a:r>
              <a:rPr lang="en-US" dirty="0" smtClean="0">
                <a:solidFill>
                  <a:schemeClr val="tx1"/>
                </a:solidFill>
              </a:rPr>
              <a:t>3. What were the people called who went to California in search of Gold?</a:t>
            </a:r>
          </a:p>
          <a:p>
            <a:endParaRPr lang="en-US" dirty="0">
              <a:solidFill>
                <a:schemeClr val="tx1"/>
              </a:solidFill>
            </a:endParaRPr>
          </a:p>
          <a:p>
            <a:pPr marL="342900" indent="-342900">
              <a:buAutoNum type="arabicPeriod" startAt="4"/>
            </a:pPr>
            <a:r>
              <a:rPr lang="en-US" dirty="0" smtClean="0">
                <a:solidFill>
                  <a:schemeClr val="tx1"/>
                </a:solidFill>
              </a:rPr>
              <a:t>What was one positive outcome of the Gold rush in California?</a:t>
            </a:r>
            <a:endParaRPr lang="en-US" dirty="0">
              <a:solidFill>
                <a:schemeClr val="tx1"/>
              </a:solidFill>
            </a:endParaRPr>
          </a:p>
        </p:txBody>
      </p:sp>
    </p:spTree>
    <p:extLst>
      <p:ext uri="{BB962C8B-B14F-4D97-AF65-F5344CB8AC3E}">
        <p14:creationId xmlns:p14="http://schemas.microsoft.com/office/powerpoint/2010/main" val="14240346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6795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77" y="59131"/>
            <a:ext cx="8520600" cy="572700"/>
          </a:xfrm>
        </p:spPr>
        <p:txBody>
          <a:bodyPr/>
          <a:lstStyle/>
          <a:p>
            <a:r>
              <a:rPr lang="en-US" dirty="0" smtClean="0"/>
              <a:t>11/5/18  </a:t>
            </a:r>
            <a:r>
              <a:rPr lang="en-US" dirty="0"/>
              <a:t>Warmup #</a:t>
            </a:r>
            <a:r>
              <a:rPr lang="en-US" dirty="0" smtClean="0"/>
              <a:t>24</a:t>
            </a:r>
            <a:endParaRPr lang="en-US" dirty="0"/>
          </a:p>
        </p:txBody>
      </p:sp>
      <p:sp>
        <p:nvSpPr>
          <p:cNvPr id="3" name="Text Placeholder 2"/>
          <p:cNvSpPr>
            <a:spLocks noGrp="1"/>
          </p:cNvSpPr>
          <p:nvPr>
            <p:ph type="body" idx="1"/>
          </p:nvPr>
        </p:nvSpPr>
        <p:spPr>
          <a:xfrm>
            <a:off x="0" y="631831"/>
            <a:ext cx="8875552" cy="3416400"/>
          </a:xfrm>
        </p:spPr>
        <p:txBody>
          <a:bodyPr/>
          <a:lstStyle/>
          <a:p>
            <a:r>
              <a:rPr lang="en-US" b="1" dirty="0">
                <a:solidFill>
                  <a:schemeClr val="tx1"/>
                </a:solidFill>
              </a:rPr>
              <a:t>That if any person shall write, print, utter . . . any false, scandalous and </a:t>
            </a:r>
            <a:r>
              <a:rPr lang="en-US" b="1" dirty="0" smtClean="0">
                <a:solidFill>
                  <a:schemeClr val="tx1"/>
                </a:solidFill>
              </a:rPr>
              <a:t>malicious writing </a:t>
            </a:r>
            <a:r>
              <a:rPr lang="en-US" b="1" dirty="0">
                <a:solidFill>
                  <a:schemeClr val="tx1"/>
                </a:solidFill>
              </a:rPr>
              <a:t>or writings against the government of the United States, or either house </a:t>
            </a:r>
            <a:r>
              <a:rPr lang="en-US" b="1" dirty="0" smtClean="0">
                <a:solidFill>
                  <a:schemeClr val="tx1"/>
                </a:solidFill>
              </a:rPr>
              <a:t>of the </a:t>
            </a:r>
            <a:r>
              <a:rPr lang="en-US" b="1" dirty="0">
                <a:solidFill>
                  <a:schemeClr val="tx1"/>
                </a:solidFill>
              </a:rPr>
              <a:t>Congress of the United States, or the President of the United States, </a:t>
            </a:r>
            <a:r>
              <a:rPr lang="en-US" b="1" dirty="0" smtClean="0">
                <a:solidFill>
                  <a:schemeClr val="tx1"/>
                </a:solidFill>
              </a:rPr>
              <a:t>with intent </a:t>
            </a:r>
            <a:r>
              <a:rPr lang="en-US" b="1" dirty="0">
                <a:solidFill>
                  <a:schemeClr val="tx1"/>
                </a:solidFill>
              </a:rPr>
              <a:t>to defame the said government . . . then such person, being </a:t>
            </a:r>
            <a:r>
              <a:rPr lang="en-US" b="1" dirty="0" smtClean="0">
                <a:solidFill>
                  <a:schemeClr val="tx1"/>
                </a:solidFill>
              </a:rPr>
              <a:t>thereof convicted </a:t>
            </a:r>
            <a:r>
              <a:rPr lang="en-US" b="1" dirty="0">
                <a:solidFill>
                  <a:schemeClr val="tx1"/>
                </a:solidFill>
              </a:rPr>
              <a:t>before any court of the United States having jurisdiction thereof, shall </a:t>
            </a:r>
            <a:r>
              <a:rPr lang="en-US" b="1" dirty="0" smtClean="0">
                <a:solidFill>
                  <a:schemeClr val="tx1"/>
                </a:solidFill>
              </a:rPr>
              <a:t>be punished </a:t>
            </a:r>
            <a:r>
              <a:rPr lang="en-US" b="1" dirty="0">
                <a:solidFill>
                  <a:schemeClr val="tx1"/>
                </a:solidFill>
              </a:rPr>
              <a:t>by a fine not exceeding two thousand dollars, and by imprisonment </a:t>
            </a:r>
            <a:r>
              <a:rPr lang="en-US" b="1" dirty="0" smtClean="0">
                <a:solidFill>
                  <a:schemeClr val="tx1"/>
                </a:solidFill>
              </a:rPr>
              <a:t>not exceeding </a:t>
            </a:r>
            <a:r>
              <a:rPr lang="en-US" b="1" dirty="0">
                <a:solidFill>
                  <a:schemeClr val="tx1"/>
                </a:solidFill>
              </a:rPr>
              <a:t>two years</a:t>
            </a:r>
            <a:r>
              <a:rPr lang="en-US" b="1" dirty="0" smtClean="0">
                <a:solidFill>
                  <a:schemeClr val="tx1"/>
                </a:solidFill>
              </a:rPr>
              <a:t>.</a:t>
            </a:r>
          </a:p>
          <a:p>
            <a:r>
              <a:rPr lang="en-US" b="1" dirty="0" smtClean="0">
                <a:solidFill>
                  <a:schemeClr val="tx1"/>
                </a:solidFill>
              </a:rPr>
              <a:t>--Alien </a:t>
            </a:r>
            <a:r>
              <a:rPr lang="en-US" b="1" dirty="0">
                <a:solidFill>
                  <a:schemeClr val="tx1"/>
                </a:solidFill>
              </a:rPr>
              <a:t>and Sedition Acts, </a:t>
            </a:r>
            <a:r>
              <a:rPr lang="en-US" b="1" dirty="0" smtClean="0">
                <a:solidFill>
                  <a:schemeClr val="tx1"/>
                </a:solidFill>
              </a:rPr>
              <a:t>1798 Transcript </a:t>
            </a:r>
            <a:r>
              <a:rPr lang="en-US" b="1" dirty="0">
                <a:solidFill>
                  <a:schemeClr val="tx1"/>
                </a:solidFill>
              </a:rPr>
              <a:t>Courtesy of the Avalon Project at Yale Law </a:t>
            </a:r>
            <a:r>
              <a:rPr lang="en-US" b="1" dirty="0" smtClean="0">
                <a:solidFill>
                  <a:schemeClr val="tx1"/>
                </a:solidFill>
              </a:rPr>
              <a:t>School</a:t>
            </a:r>
          </a:p>
          <a:p>
            <a:r>
              <a:rPr lang="en-US" b="1" dirty="0">
                <a:solidFill>
                  <a:schemeClr val="tx1"/>
                </a:solidFill>
              </a:rPr>
              <a:t>Based on the above excerpt, which statement explains an effect of passage of </a:t>
            </a:r>
            <a:r>
              <a:rPr lang="en-US" b="1" dirty="0" smtClean="0">
                <a:solidFill>
                  <a:schemeClr val="tx1"/>
                </a:solidFill>
              </a:rPr>
              <a:t>the Sedition </a:t>
            </a:r>
            <a:r>
              <a:rPr lang="en-US" b="1" dirty="0">
                <a:solidFill>
                  <a:schemeClr val="tx1"/>
                </a:solidFill>
              </a:rPr>
              <a:t>Act?</a:t>
            </a:r>
          </a:p>
          <a:p>
            <a:r>
              <a:rPr lang="en-US" b="1" dirty="0">
                <a:solidFill>
                  <a:schemeClr val="tx1"/>
                </a:solidFill>
              </a:rPr>
              <a:t>A Public criticism of government was prohibited.</a:t>
            </a:r>
          </a:p>
          <a:p>
            <a:r>
              <a:rPr lang="en-US" b="1" dirty="0">
                <a:solidFill>
                  <a:schemeClr val="tx1"/>
                </a:solidFill>
              </a:rPr>
              <a:t>B It became more difficult for new immigrants to vote.</a:t>
            </a:r>
          </a:p>
          <a:p>
            <a:r>
              <a:rPr lang="en-US" b="1" dirty="0">
                <a:solidFill>
                  <a:schemeClr val="tx1"/>
                </a:solidFill>
              </a:rPr>
              <a:t>C The president gained new powers to deport foreigners.</a:t>
            </a:r>
          </a:p>
          <a:p>
            <a:r>
              <a:rPr lang="en-US" b="1" dirty="0">
                <a:solidFill>
                  <a:schemeClr val="tx1"/>
                </a:solidFill>
              </a:rPr>
              <a:t>D The First Amendment to the U.S. Constitution was protected.</a:t>
            </a:r>
          </a:p>
        </p:txBody>
      </p:sp>
    </p:spTree>
    <p:extLst>
      <p:ext uri="{BB962C8B-B14F-4D97-AF65-F5344CB8AC3E}">
        <p14:creationId xmlns:p14="http://schemas.microsoft.com/office/powerpoint/2010/main" val="17629965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 </a:t>
            </a:r>
            <a:r>
              <a:rPr lang="en-US" dirty="0" smtClean="0"/>
              <a:t>#23  11/1/19</a:t>
            </a:r>
            <a:endParaRPr lang="en-US" dirty="0"/>
          </a:p>
        </p:txBody>
      </p:sp>
      <p:sp>
        <p:nvSpPr>
          <p:cNvPr id="3" name="Text Placeholder 2"/>
          <p:cNvSpPr>
            <a:spLocks noGrp="1"/>
          </p:cNvSpPr>
          <p:nvPr>
            <p:ph type="body" idx="1"/>
          </p:nvPr>
        </p:nvSpPr>
        <p:spPr/>
        <p:txBody>
          <a:bodyPr/>
          <a:lstStyle/>
          <a:p>
            <a:r>
              <a:rPr lang="en-US" sz="2000" b="1" dirty="0" smtClean="0">
                <a:solidFill>
                  <a:srgbClr val="FF0000"/>
                </a:solidFill>
              </a:rPr>
              <a:t>INQUIRY QUESTION FOR UNIT 2</a:t>
            </a:r>
            <a:endParaRPr lang="en-US" sz="2000" b="1" dirty="0">
              <a:solidFill>
                <a:srgbClr val="FF0000"/>
              </a:solidFill>
            </a:endParaRPr>
          </a:p>
          <a:p>
            <a:r>
              <a:rPr lang="en-US" sz="2000" b="1" dirty="0" smtClean="0">
                <a:solidFill>
                  <a:srgbClr val="FF0000"/>
                </a:solidFill>
              </a:rPr>
              <a:t>1. How do perceptions of inequalities and a sense of being powerless often lead to struggles where a society demands change?</a:t>
            </a:r>
          </a:p>
          <a:p>
            <a:endParaRPr lang="en-US" sz="2000" b="1" dirty="0">
              <a:solidFill>
                <a:srgbClr val="FF0000"/>
              </a:solidFill>
            </a:endParaRPr>
          </a:p>
          <a:p>
            <a:r>
              <a:rPr lang="en-US" sz="2000" b="1" dirty="0">
                <a:solidFill>
                  <a:srgbClr val="FF0000"/>
                </a:solidFill>
              </a:rPr>
              <a:t>2. What causes conflict between two different cultures</a:t>
            </a:r>
            <a:r>
              <a:rPr lang="en-US" sz="2000" b="1" dirty="0" smtClean="0">
                <a:solidFill>
                  <a:srgbClr val="FF0000"/>
                </a:solidFill>
              </a:rPr>
              <a:t>?</a:t>
            </a:r>
            <a:endParaRPr lang="en-US" sz="2000" b="1" dirty="0">
              <a:solidFill>
                <a:srgbClr val="FF0000"/>
              </a:solidFill>
            </a:endParaRPr>
          </a:p>
          <a:p>
            <a:r>
              <a:rPr lang="en-US" sz="2000" b="1" dirty="0" smtClean="0">
                <a:solidFill>
                  <a:srgbClr val="FF0000"/>
                </a:solidFill>
              </a:rPr>
              <a:t>**AT LEAST THREE SENTENCES</a:t>
            </a:r>
            <a:endParaRPr lang="en-US" sz="2000" b="1" dirty="0">
              <a:solidFill>
                <a:srgbClr val="FF0000"/>
              </a:solidFill>
            </a:endParaRPr>
          </a:p>
        </p:txBody>
      </p:sp>
    </p:spTree>
    <p:extLst>
      <p:ext uri="{BB962C8B-B14F-4D97-AF65-F5344CB8AC3E}">
        <p14:creationId xmlns:p14="http://schemas.microsoft.com/office/powerpoint/2010/main" val="18818404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 #</a:t>
            </a:r>
            <a:r>
              <a:rPr lang="en-US" dirty="0" smtClean="0"/>
              <a:t>16:  10/10/18</a:t>
            </a:r>
            <a:endParaRPr lang="en-US" dirty="0"/>
          </a:p>
        </p:txBody>
      </p:sp>
      <p:sp>
        <p:nvSpPr>
          <p:cNvPr id="3" name="Text Placeholder 2"/>
          <p:cNvSpPr>
            <a:spLocks noGrp="1"/>
          </p:cNvSpPr>
          <p:nvPr>
            <p:ph type="body" idx="1"/>
          </p:nvPr>
        </p:nvSpPr>
        <p:spPr/>
        <p:txBody>
          <a:bodyPr/>
          <a:lstStyle/>
          <a:p>
            <a:pPr marL="342900" indent="-342900">
              <a:buAutoNum type="arabicPeriod"/>
            </a:pPr>
            <a:r>
              <a:rPr lang="en-US" dirty="0" smtClean="0"/>
              <a:t>What was the </a:t>
            </a:r>
            <a:r>
              <a:rPr lang="en-US" dirty="0" err="1" smtClean="0"/>
              <a:t>Mecklenberg</a:t>
            </a:r>
            <a:r>
              <a:rPr lang="en-US" dirty="0" smtClean="0"/>
              <a:t> Resolves?</a:t>
            </a:r>
          </a:p>
          <a:p>
            <a:pPr marL="342900" indent="-342900">
              <a:buAutoNum type="arabicPeriod"/>
            </a:pPr>
            <a:r>
              <a:rPr lang="en-US" dirty="0" smtClean="0"/>
              <a:t>What was the Halifax Resolves?</a:t>
            </a:r>
          </a:p>
          <a:p>
            <a:pPr marL="342900" indent="-342900">
              <a:buAutoNum type="arabicPeriod"/>
            </a:pPr>
            <a:r>
              <a:rPr lang="en-US" dirty="0" smtClean="0"/>
              <a:t>Describe Common Sense?</a:t>
            </a:r>
          </a:p>
          <a:p>
            <a:pPr marL="342900" indent="-342900">
              <a:buAutoNum type="arabicPeriod"/>
            </a:pPr>
            <a:r>
              <a:rPr lang="en-US" dirty="0" smtClean="0"/>
              <a:t>What was at lease one outcome of the Second Continental Congress?</a:t>
            </a:r>
          </a:p>
          <a:p>
            <a:endParaRPr lang="en-US" dirty="0" smtClean="0"/>
          </a:p>
          <a:p>
            <a:endParaRPr lang="en-US" dirty="0"/>
          </a:p>
        </p:txBody>
      </p:sp>
    </p:spTree>
    <p:extLst>
      <p:ext uri="{BB962C8B-B14F-4D97-AF65-F5344CB8AC3E}">
        <p14:creationId xmlns:p14="http://schemas.microsoft.com/office/powerpoint/2010/main" val="25178468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11/13/18  Warmup #28</a:t>
            </a:r>
            <a:endParaRPr lang="en-US" dirty="0"/>
          </a:p>
        </p:txBody>
      </p:sp>
      <p:sp>
        <p:nvSpPr>
          <p:cNvPr id="3" name="Text Placeholder 2"/>
          <p:cNvSpPr>
            <a:spLocks noGrp="1"/>
          </p:cNvSpPr>
          <p:nvPr>
            <p:ph type="body" idx="1"/>
          </p:nvPr>
        </p:nvSpPr>
        <p:spPr/>
        <p:txBody>
          <a:bodyPr/>
          <a:lstStyle/>
          <a:p>
            <a:pPr marL="342900" indent="-342900">
              <a:buAutoNum type="arabicPeriod"/>
            </a:pPr>
            <a:r>
              <a:rPr lang="en-US" sz="2400" b="1" dirty="0" smtClean="0"/>
              <a:t>Summarize the ideas of Manifest destiny in your own words.</a:t>
            </a:r>
          </a:p>
          <a:p>
            <a:endParaRPr lang="en-US" sz="2400" b="1" dirty="0"/>
          </a:p>
          <a:p>
            <a:pPr marL="342900" indent="-342900">
              <a:buAutoNum type="arabicPeriod"/>
            </a:pPr>
            <a:r>
              <a:rPr lang="en-US" sz="2400" b="1" dirty="0" smtClean="0"/>
              <a:t>Are growing pains an inevitable part of development? Give at least two examples and explain</a:t>
            </a:r>
            <a:endParaRPr lang="en-US" sz="2400" b="1" dirty="0"/>
          </a:p>
        </p:txBody>
      </p:sp>
    </p:spTree>
    <p:extLst>
      <p:ext uri="{BB962C8B-B14F-4D97-AF65-F5344CB8AC3E}">
        <p14:creationId xmlns:p14="http://schemas.microsoft.com/office/powerpoint/2010/main" val="2999661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11/14/18  Warmup #29</a:t>
            </a:r>
            <a:endParaRPr lang="en-US" dirty="0"/>
          </a:p>
        </p:txBody>
      </p:sp>
      <p:sp>
        <p:nvSpPr>
          <p:cNvPr id="3" name="Text Placeholder 2"/>
          <p:cNvSpPr>
            <a:spLocks noGrp="1"/>
          </p:cNvSpPr>
          <p:nvPr>
            <p:ph type="body" idx="1"/>
          </p:nvPr>
        </p:nvSpPr>
        <p:spPr/>
        <p:txBody>
          <a:bodyPr/>
          <a:lstStyle/>
          <a:p>
            <a:r>
              <a:rPr lang="en-US" dirty="0" smtClean="0"/>
              <a:t>1.What was the name of the Fort that the Americans used in the Texas Revolution?</a:t>
            </a:r>
          </a:p>
          <a:p>
            <a:endParaRPr lang="en-US" dirty="0"/>
          </a:p>
          <a:p>
            <a:r>
              <a:rPr lang="en-US" dirty="0" smtClean="0"/>
              <a:t>2.What territories did the United States Gain after the Mexican/American War?</a:t>
            </a:r>
            <a:endParaRPr lang="en-US" dirty="0"/>
          </a:p>
        </p:txBody>
      </p:sp>
    </p:spTree>
    <p:extLst>
      <p:ext uri="{BB962C8B-B14F-4D97-AF65-F5344CB8AC3E}">
        <p14:creationId xmlns:p14="http://schemas.microsoft.com/office/powerpoint/2010/main" val="626143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22" y="33753"/>
            <a:ext cx="4434440" cy="572700"/>
          </a:xfrm>
        </p:spPr>
        <p:txBody>
          <a:bodyPr/>
          <a:lstStyle/>
          <a:p>
            <a:r>
              <a:rPr lang="en-US" sz="1800" dirty="0" smtClean="0"/>
              <a:t>Warmup #31   Monday,    November 19</a:t>
            </a:r>
            <a:r>
              <a:rPr lang="en-US" sz="1800" baseline="30000" dirty="0" smtClean="0"/>
              <a:t>th</a:t>
            </a:r>
            <a:r>
              <a:rPr lang="en-US" sz="1800" dirty="0" smtClean="0"/>
              <a:t> </a:t>
            </a:r>
            <a:endParaRPr lang="en-US" sz="1800" dirty="0"/>
          </a:p>
        </p:txBody>
      </p:sp>
      <p:sp>
        <p:nvSpPr>
          <p:cNvPr id="4" name="Text Placeholder 3"/>
          <p:cNvSpPr>
            <a:spLocks noGrp="1"/>
          </p:cNvSpPr>
          <p:nvPr>
            <p:ph type="body" idx="2"/>
          </p:nvPr>
        </p:nvSpPr>
        <p:spPr>
          <a:xfrm>
            <a:off x="405516" y="844729"/>
            <a:ext cx="8154137" cy="4215392"/>
          </a:xfrm>
        </p:spPr>
        <p:txBody>
          <a:bodyPr/>
          <a:lstStyle/>
          <a:p>
            <a:r>
              <a:rPr lang="en-US" sz="1600" b="1" dirty="0">
                <a:solidFill>
                  <a:schemeClr val="tx1"/>
                </a:solidFill>
              </a:rPr>
              <a:t>How did migration to the Western Territory help to develop the United States</a:t>
            </a:r>
            <a:r>
              <a:rPr lang="en-US" sz="1600" b="1" dirty="0" smtClean="0">
                <a:solidFill>
                  <a:schemeClr val="tx1"/>
                </a:solidFill>
              </a:rPr>
              <a:t>?</a:t>
            </a:r>
          </a:p>
          <a:p>
            <a:r>
              <a:rPr lang="en-US" sz="1600" b="1" dirty="0" smtClean="0">
                <a:solidFill>
                  <a:schemeClr val="tx1"/>
                </a:solidFill>
              </a:rPr>
              <a:t> </a:t>
            </a:r>
            <a:r>
              <a:rPr lang="en-US" sz="1600" b="1" dirty="0">
                <a:solidFill>
                  <a:schemeClr val="tx1"/>
                </a:solidFill>
              </a:rPr>
              <a:t>A Westward migration helped American Indians preserve their cultural identity. </a:t>
            </a:r>
            <a:endParaRPr lang="en-US" sz="1600" b="1" dirty="0" smtClean="0">
              <a:solidFill>
                <a:schemeClr val="tx1"/>
              </a:solidFill>
            </a:endParaRPr>
          </a:p>
          <a:p>
            <a:r>
              <a:rPr lang="en-US" sz="1600" b="1" dirty="0" smtClean="0">
                <a:solidFill>
                  <a:schemeClr val="tx1"/>
                </a:solidFill>
              </a:rPr>
              <a:t>B </a:t>
            </a:r>
            <a:r>
              <a:rPr lang="en-US" sz="1600" b="1" dirty="0">
                <a:solidFill>
                  <a:schemeClr val="tx1"/>
                </a:solidFill>
              </a:rPr>
              <a:t>Westward migration created densely populated urban and suburban areas</a:t>
            </a:r>
            <a:r>
              <a:rPr lang="en-US" sz="1600" b="1" dirty="0" smtClean="0">
                <a:solidFill>
                  <a:schemeClr val="tx1"/>
                </a:solidFill>
              </a:rPr>
              <a:t>.</a:t>
            </a:r>
          </a:p>
          <a:p>
            <a:r>
              <a:rPr lang="en-US" sz="1600" b="1" dirty="0" smtClean="0">
                <a:solidFill>
                  <a:schemeClr val="tx1"/>
                </a:solidFill>
              </a:rPr>
              <a:t> </a:t>
            </a:r>
            <a:r>
              <a:rPr lang="en-US" sz="1600" b="1" dirty="0">
                <a:solidFill>
                  <a:schemeClr val="tx1"/>
                </a:solidFill>
              </a:rPr>
              <a:t>C Westward migration encouraged civil rights legislation for slaves. </a:t>
            </a:r>
            <a:endParaRPr lang="en-US" sz="1600" b="1" dirty="0" smtClean="0">
              <a:solidFill>
                <a:schemeClr val="tx1"/>
              </a:solidFill>
            </a:endParaRPr>
          </a:p>
          <a:p>
            <a:r>
              <a:rPr lang="en-US" sz="1600" b="1" dirty="0" smtClean="0">
                <a:solidFill>
                  <a:schemeClr val="tx1"/>
                </a:solidFill>
              </a:rPr>
              <a:t>D </a:t>
            </a:r>
            <a:r>
              <a:rPr lang="en-US" sz="1600" b="1" dirty="0">
                <a:solidFill>
                  <a:schemeClr val="tx1"/>
                </a:solidFill>
              </a:rPr>
              <a:t>Westward migration expanded industry and the national economy. </a:t>
            </a:r>
          </a:p>
        </p:txBody>
      </p:sp>
    </p:spTree>
    <p:extLst>
      <p:ext uri="{BB962C8B-B14F-4D97-AF65-F5344CB8AC3E}">
        <p14:creationId xmlns:p14="http://schemas.microsoft.com/office/powerpoint/2010/main" val="3809124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93355"/>
            <a:ext cx="8520600" cy="572700"/>
          </a:xfrm>
        </p:spPr>
        <p:txBody>
          <a:bodyPr/>
          <a:lstStyle/>
          <a:p>
            <a:r>
              <a:rPr lang="en-US" dirty="0"/>
              <a:t>WARMUP </a:t>
            </a:r>
            <a:r>
              <a:rPr lang="en-US" dirty="0" smtClean="0"/>
              <a:t>#4  9/4/19</a:t>
            </a:r>
            <a:endParaRPr lang="en-US" dirty="0"/>
          </a:p>
        </p:txBody>
      </p:sp>
      <p:sp>
        <p:nvSpPr>
          <p:cNvPr id="4" name="TextBox 3"/>
          <p:cNvSpPr txBox="1"/>
          <p:nvPr/>
        </p:nvSpPr>
        <p:spPr>
          <a:xfrm>
            <a:off x="5917325" y="1224793"/>
            <a:ext cx="2991784" cy="3416320"/>
          </a:xfrm>
          <a:prstGeom prst="rect">
            <a:avLst/>
          </a:prstGeom>
          <a:noFill/>
        </p:spPr>
        <p:txBody>
          <a:bodyPr wrap="square" rtlCol="0">
            <a:spAutoFit/>
          </a:bodyPr>
          <a:lstStyle/>
          <a:p>
            <a:pPr marL="342900" indent="-342900">
              <a:buAutoNum type="arabicPeriod"/>
            </a:pPr>
            <a:r>
              <a:rPr lang="en-US" sz="1800" dirty="0" smtClean="0"/>
              <a:t>What body of water borders the United States to the EAST?</a:t>
            </a:r>
          </a:p>
          <a:p>
            <a:endParaRPr lang="en-US" sz="1800" dirty="0" smtClean="0"/>
          </a:p>
          <a:p>
            <a:endParaRPr lang="en-US" sz="1800" dirty="0" smtClean="0"/>
          </a:p>
          <a:p>
            <a:r>
              <a:rPr lang="en-US" sz="1800" dirty="0" smtClean="0"/>
              <a:t>2.   What two countries are the United States immediate neighbors?</a:t>
            </a:r>
          </a:p>
          <a:p>
            <a:pPr marL="342900" indent="-342900">
              <a:buAutoNum type="arabicPeriod"/>
            </a:pPr>
            <a:endParaRPr lang="en-US" sz="1800" dirty="0"/>
          </a:p>
          <a:p>
            <a:r>
              <a:rPr lang="en-US" sz="1800" dirty="0" smtClean="0"/>
              <a:t>3.  Name any three physical features that you labeled on you US map</a:t>
            </a:r>
            <a:endParaRPr lang="en-US" sz="1800" dirty="0"/>
          </a:p>
        </p:txBody>
      </p:sp>
      <p:pic>
        <p:nvPicPr>
          <p:cNvPr id="3" name="Picture 2" descr="Image result for blank map of north ame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00" y="903891"/>
            <a:ext cx="5342411" cy="399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7852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2/5 Warmup # 33</a:t>
            </a:r>
            <a:endParaRPr lang="en-US" dirty="0"/>
          </a:p>
        </p:txBody>
      </p:sp>
      <p:pic>
        <p:nvPicPr>
          <p:cNvPr id="1026" name="Picture 2" descr="Image result for shermans total war railroad track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15" y="1033162"/>
            <a:ext cx="3624195" cy="40397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urning charleston civil wa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8675" y="1017725"/>
            <a:ext cx="2985301" cy="40552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81441" y="1113183"/>
            <a:ext cx="2047874" cy="3108543"/>
          </a:xfrm>
          <a:prstGeom prst="rect">
            <a:avLst/>
          </a:prstGeom>
          <a:noFill/>
        </p:spPr>
        <p:txBody>
          <a:bodyPr wrap="square" rtlCol="0">
            <a:spAutoFit/>
          </a:bodyPr>
          <a:lstStyle/>
          <a:p>
            <a:pPr marL="342900" indent="-342900">
              <a:buAutoNum type="arabicPeriod"/>
            </a:pPr>
            <a:r>
              <a:rPr lang="en-US" dirty="0" smtClean="0"/>
              <a:t>From your knowledge where are these pictures from?</a:t>
            </a:r>
          </a:p>
          <a:p>
            <a:pPr marL="342900" indent="-342900">
              <a:buAutoNum type="arabicPeriod"/>
            </a:pPr>
            <a:endParaRPr lang="en-US" dirty="0"/>
          </a:p>
          <a:p>
            <a:pPr marL="342900" indent="-342900">
              <a:buAutoNum type="arabicPeriod"/>
            </a:pPr>
            <a:endParaRPr lang="en-US" dirty="0" smtClean="0"/>
          </a:p>
          <a:p>
            <a:pPr marL="342900" indent="-342900">
              <a:buAutoNum type="arabicPeriod"/>
            </a:pPr>
            <a:r>
              <a:rPr lang="en-US" dirty="0" smtClean="0"/>
              <a:t>Why was “reconstruction” necessary? (at least two reasons)</a:t>
            </a:r>
          </a:p>
          <a:p>
            <a:pPr marL="342900" indent="-342900">
              <a:buAutoNum type="arabicPeriod"/>
            </a:pPr>
            <a:endParaRPr lang="en-US" dirty="0"/>
          </a:p>
          <a:p>
            <a:pPr marL="342900" indent="-342900">
              <a:buAutoNum type="arabicPeriod"/>
            </a:pPr>
            <a:r>
              <a:rPr lang="en-US" dirty="0" smtClean="0"/>
              <a:t>Predict three things that happen next.</a:t>
            </a:r>
            <a:endParaRPr lang="en-US" dirty="0"/>
          </a:p>
        </p:txBody>
      </p:sp>
    </p:spTree>
    <p:extLst>
      <p:ext uri="{BB962C8B-B14F-4D97-AF65-F5344CB8AC3E}">
        <p14:creationId xmlns:p14="http://schemas.microsoft.com/office/powerpoint/2010/main" val="18083782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22" y="33753"/>
            <a:ext cx="4434440" cy="572700"/>
          </a:xfrm>
        </p:spPr>
        <p:txBody>
          <a:bodyPr/>
          <a:lstStyle/>
          <a:p>
            <a:r>
              <a:rPr lang="en-US" sz="1800" dirty="0" smtClean="0"/>
              <a:t>Warmup #34   </a:t>
            </a:r>
            <a:r>
              <a:rPr lang="en-US" sz="1800" dirty="0" err="1" smtClean="0"/>
              <a:t>thursday</a:t>
            </a:r>
            <a:r>
              <a:rPr lang="en-US" sz="1800" dirty="0" smtClean="0"/>
              <a:t>,    Feb </a:t>
            </a:r>
            <a:r>
              <a:rPr lang="en-US" sz="1800" dirty="0"/>
              <a:t>6</a:t>
            </a:r>
            <a:r>
              <a:rPr lang="en-US" sz="1800" baseline="30000" dirty="0" smtClean="0"/>
              <a:t>th</a:t>
            </a:r>
            <a:r>
              <a:rPr lang="en-US" sz="1800" dirty="0" smtClean="0"/>
              <a:t> </a:t>
            </a:r>
            <a:endParaRPr lang="en-US" sz="1800" dirty="0"/>
          </a:p>
        </p:txBody>
      </p:sp>
      <p:sp>
        <p:nvSpPr>
          <p:cNvPr id="4" name="Text Placeholder 3"/>
          <p:cNvSpPr>
            <a:spLocks noGrp="1"/>
          </p:cNvSpPr>
          <p:nvPr>
            <p:ph type="body" idx="2"/>
          </p:nvPr>
        </p:nvSpPr>
        <p:spPr>
          <a:xfrm>
            <a:off x="405516" y="844729"/>
            <a:ext cx="8154137" cy="4215392"/>
          </a:xfrm>
        </p:spPr>
        <p:txBody>
          <a:bodyPr/>
          <a:lstStyle/>
          <a:p>
            <a:pPr marL="342900" indent="-342900">
              <a:buAutoNum type="arabicPeriod"/>
            </a:pPr>
            <a:r>
              <a:rPr lang="en-US" sz="1600" b="1" dirty="0" smtClean="0">
                <a:solidFill>
                  <a:schemeClr val="tx1"/>
                </a:solidFill>
              </a:rPr>
              <a:t>Who are the ‘Freedmen”</a:t>
            </a:r>
          </a:p>
          <a:p>
            <a:pPr marL="342900" indent="-342900">
              <a:buAutoNum type="arabicPeriod"/>
            </a:pPr>
            <a:r>
              <a:rPr lang="en-US" sz="1600" b="1" dirty="0" smtClean="0">
                <a:solidFill>
                  <a:schemeClr val="tx1"/>
                </a:solidFill>
              </a:rPr>
              <a:t>What did Lincoln’s plan for reconstruction call for?</a:t>
            </a:r>
          </a:p>
          <a:p>
            <a:pPr marL="342900" indent="-342900">
              <a:buAutoNum type="arabicPeriod"/>
            </a:pPr>
            <a:r>
              <a:rPr lang="en-US" sz="1600" b="1" dirty="0" smtClean="0">
                <a:solidFill>
                  <a:schemeClr val="tx1"/>
                </a:solidFill>
              </a:rPr>
              <a:t>What did the Radical Republicans want?</a:t>
            </a:r>
          </a:p>
          <a:p>
            <a:pPr marL="342900" indent="-342900">
              <a:buAutoNum type="arabicPeriod"/>
            </a:pPr>
            <a:r>
              <a:rPr lang="en-US" sz="1600" b="1" dirty="0" smtClean="0">
                <a:solidFill>
                  <a:schemeClr val="tx1"/>
                </a:solidFill>
              </a:rPr>
              <a:t>What is “amnesty”</a:t>
            </a:r>
          </a:p>
          <a:p>
            <a:pPr marL="342900" indent="-342900">
              <a:buAutoNum type="arabicPeriod"/>
            </a:pPr>
            <a:r>
              <a:rPr lang="en-US" sz="1600" b="1" dirty="0" smtClean="0">
                <a:solidFill>
                  <a:schemeClr val="tx1"/>
                </a:solidFill>
              </a:rPr>
              <a:t>What was </a:t>
            </a:r>
            <a:r>
              <a:rPr lang="en-US" sz="1600" b="1" smtClean="0">
                <a:solidFill>
                  <a:schemeClr val="tx1"/>
                </a:solidFill>
              </a:rPr>
              <a:t>the Freedman's </a:t>
            </a:r>
            <a:r>
              <a:rPr lang="en-US" sz="1600" b="1" dirty="0" smtClean="0">
                <a:solidFill>
                  <a:schemeClr val="tx1"/>
                </a:solidFill>
              </a:rPr>
              <a:t>Bureau?</a:t>
            </a:r>
          </a:p>
          <a:p>
            <a:endParaRPr lang="en-US" sz="1600" b="1" dirty="0">
              <a:solidFill>
                <a:schemeClr val="tx1"/>
              </a:solidFill>
            </a:endParaRPr>
          </a:p>
        </p:txBody>
      </p:sp>
    </p:spTree>
    <p:extLst>
      <p:ext uri="{BB962C8B-B14F-4D97-AF65-F5344CB8AC3E}">
        <p14:creationId xmlns:p14="http://schemas.microsoft.com/office/powerpoint/2010/main" val="41301989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22" y="33753"/>
            <a:ext cx="4434440" cy="572700"/>
          </a:xfrm>
        </p:spPr>
        <p:txBody>
          <a:bodyPr/>
          <a:lstStyle/>
          <a:p>
            <a:r>
              <a:rPr lang="en-US" sz="1800" dirty="0" smtClean="0"/>
              <a:t>Warmup </a:t>
            </a:r>
            <a:r>
              <a:rPr lang="en-US" sz="1800" dirty="0" smtClean="0"/>
              <a:t>#35   </a:t>
            </a:r>
            <a:r>
              <a:rPr lang="en-US" sz="1800" dirty="0" err="1" smtClean="0"/>
              <a:t>tues</a:t>
            </a:r>
            <a:r>
              <a:rPr lang="en-US" sz="1800" dirty="0" smtClean="0"/>
              <a:t>,    Feb </a:t>
            </a:r>
            <a:r>
              <a:rPr lang="en-US" sz="1800" dirty="0"/>
              <a:t>1</a:t>
            </a:r>
            <a:r>
              <a:rPr lang="en-US" sz="1800" dirty="0" smtClean="0"/>
              <a:t>8</a:t>
            </a:r>
            <a:r>
              <a:rPr lang="en-US" sz="1800" baseline="30000" dirty="0" smtClean="0"/>
              <a:t>th</a:t>
            </a:r>
            <a:r>
              <a:rPr lang="en-US" sz="1800" dirty="0" smtClean="0"/>
              <a:t> </a:t>
            </a:r>
            <a:endParaRPr lang="en-US" sz="1800" dirty="0"/>
          </a:p>
        </p:txBody>
      </p:sp>
      <p:sp>
        <p:nvSpPr>
          <p:cNvPr id="4" name="Text Placeholder 3"/>
          <p:cNvSpPr>
            <a:spLocks noGrp="1"/>
          </p:cNvSpPr>
          <p:nvPr>
            <p:ph type="body" idx="2"/>
          </p:nvPr>
        </p:nvSpPr>
        <p:spPr>
          <a:xfrm>
            <a:off x="405516" y="606453"/>
            <a:ext cx="8154137" cy="4453668"/>
          </a:xfrm>
        </p:spPr>
        <p:txBody>
          <a:bodyPr/>
          <a:lstStyle/>
          <a:p>
            <a:pPr marL="342900" indent="-342900">
              <a:buAutoNum type="arabicPeriod"/>
            </a:pPr>
            <a:r>
              <a:rPr lang="en-US" sz="1600" b="1" dirty="0" smtClean="0">
                <a:solidFill>
                  <a:schemeClr val="tx1"/>
                </a:solidFill>
              </a:rPr>
              <a:t>Name four major inventions and who is responsible for those inventions?</a:t>
            </a:r>
            <a:endParaRPr lang="en-US" sz="1600" b="1" dirty="0" smtClean="0">
              <a:solidFill>
                <a:schemeClr val="tx1"/>
              </a:solidFill>
            </a:endParaRPr>
          </a:p>
          <a:p>
            <a:pPr marL="342900" indent="-342900">
              <a:buAutoNum type="arabicPeriod"/>
            </a:pPr>
            <a:r>
              <a:rPr lang="en-US" sz="1600" b="1" dirty="0" smtClean="0">
                <a:solidFill>
                  <a:schemeClr val="tx1"/>
                </a:solidFill>
              </a:rPr>
              <a:t>What is the term for the movement of people from farms to cities?</a:t>
            </a:r>
          </a:p>
          <a:p>
            <a:pPr marL="342900" indent="-342900">
              <a:buAutoNum type="arabicPeriod"/>
            </a:pPr>
            <a:r>
              <a:rPr lang="en-US" sz="1600" b="1" dirty="0" smtClean="0">
                <a:solidFill>
                  <a:schemeClr val="tx1"/>
                </a:solidFill>
              </a:rPr>
              <a:t>What is a monopoly</a:t>
            </a:r>
            <a:endParaRPr lang="en-US" sz="1600" b="1" dirty="0" smtClean="0">
              <a:solidFill>
                <a:schemeClr val="tx1"/>
              </a:solidFill>
            </a:endParaRPr>
          </a:p>
          <a:p>
            <a:pPr marL="342900" indent="-342900">
              <a:buAutoNum type="arabicPeriod"/>
            </a:pPr>
            <a:r>
              <a:rPr lang="en-US" sz="1600" b="1" dirty="0" smtClean="0">
                <a:solidFill>
                  <a:schemeClr val="tx1"/>
                </a:solidFill>
              </a:rPr>
              <a:t>What industry were the following men known for?</a:t>
            </a:r>
            <a:endParaRPr lang="en-US" sz="1600" b="1" dirty="0">
              <a:solidFill>
                <a:schemeClr val="tx1"/>
              </a:solidFill>
            </a:endParaRPr>
          </a:p>
          <a:p>
            <a:pPr marL="342900" lvl="8" indent="-342900">
              <a:buAutoNum type="arabicPeriod"/>
            </a:pPr>
            <a:r>
              <a:rPr lang="en-US" sz="1400" b="1" dirty="0" smtClean="0">
                <a:solidFill>
                  <a:schemeClr val="tx1"/>
                </a:solidFill>
              </a:rPr>
              <a:t>                     - John Rockefeller</a:t>
            </a:r>
          </a:p>
          <a:p>
            <a:pPr marL="342900" lvl="8" indent="-342900">
              <a:buAutoNum type="arabicPeriod"/>
            </a:pPr>
            <a:r>
              <a:rPr lang="en-US" sz="1400" b="1" dirty="0">
                <a:solidFill>
                  <a:schemeClr val="tx1"/>
                </a:solidFill>
              </a:rPr>
              <a:t> </a:t>
            </a:r>
            <a:r>
              <a:rPr lang="en-US" sz="1400" b="1" dirty="0" smtClean="0">
                <a:solidFill>
                  <a:schemeClr val="tx1"/>
                </a:solidFill>
              </a:rPr>
              <a:t>	         - J.P. Morgan</a:t>
            </a:r>
          </a:p>
          <a:p>
            <a:pPr marL="342900" lvl="8" indent="-342900">
              <a:buAutoNum type="arabicPeriod"/>
            </a:pPr>
            <a:r>
              <a:rPr lang="en-US" sz="1400" b="1" dirty="0">
                <a:solidFill>
                  <a:schemeClr val="tx1"/>
                </a:solidFill>
              </a:rPr>
              <a:t> </a:t>
            </a:r>
            <a:r>
              <a:rPr lang="en-US" sz="1400" b="1" dirty="0" smtClean="0">
                <a:solidFill>
                  <a:schemeClr val="tx1"/>
                </a:solidFill>
              </a:rPr>
              <a:t>                 -   Andrew Carnegie	</a:t>
            </a:r>
          </a:p>
          <a:p>
            <a:pPr marL="342900" lvl="8" indent="-342900">
              <a:buAutoNum type="arabicPeriod"/>
            </a:pPr>
            <a:r>
              <a:rPr lang="en-US" sz="1400" b="1" dirty="0">
                <a:solidFill>
                  <a:schemeClr val="tx1"/>
                </a:solidFill>
              </a:rPr>
              <a:t> </a:t>
            </a:r>
            <a:r>
              <a:rPr lang="en-US" sz="1400" b="1" dirty="0" smtClean="0">
                <a:solidFill>
                  <a:schemeClr val="tx1"/>
                </a:solidFill>
              </a:rPr>
              <a:t>                 -   Cornelius Vanderbilt</a:t>
            </a:r>
          </a:p>
          <a:p>
            <a:pPr lvl="8"/>
            <a:r>
              <a:rPr lang="en-US" sz="1400" b="1" dirty="0">
                <a:solidFill>
                  <a:schemeClr val="tx1"/>
                </a:solidFill>
              </a:rPr>
              <a:t> </a:t>
            </a:r>
            <a:endParaRPr lang="en-US" sz="1400" b="1" dirty="0" smtClean="0">
              <a:solidFill>
                <a:schemeClr val="tx1"/>
              </a:solidFill>
            </a:endParaRPr>
          </a:p>
        </p:txBody>
      </p:sp>
    </p:spTree>
    <p:extLst>
      <p:ext uri="{BB962C8B-B14F-4D97-AF65-F5344CB8AC3E}">
        <p14:creationId xmlns:p14="http://schemas.microsoft.com/office/powerpoint/2010/main" val="28940212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9560" y="0"/>
            <a:ext cx="4434440" cy="572700"/>
          </a:xfrm>
        </p:spPr>
        <p:txBody>
          <a:bodyPr/>
          <a:lstStyle/>
          <a:p>
            <a:r>
              <a:rPr lang="en-US" sz="1800" dirty="0" smtClean="0"/>
              <a:t>Warmup </a:t>
            </a:r>
            <a:r>
              <a:rPr lang="en-US" sz="1800" dirty="0" smtClean="0"/>
              <a:t>#</a:t>
            </a:r>
            <a:r>
              <a:rPr lang="en-US" sz="1800" dirty="0" smtClean="0"/>
              <a:t>36</a:t>
            </a:r>
            <a:r>
              <a:rPr lang="en-US" sz="1800" dirty="0" smtClean="0"/>
              <a:t>   </a:t>
            </a:r>
            <a:r>
              <a:rPr lang="en-US" sz="1800" dirty="0" smtClean="0"/>
              <a:t>Tuesday,    </a:t>
            </a:r>
            <a:r>
              <a:rPr lang="en-US" sz="1800" dirty="0" smtClean="0"/>
              <a:t>Feb 25</a:t>
            </a:r>
            <a:r>
              <a:rPr lang="en-US" sz="1800" baseline="30000" dirty="0" smtClean="0"/>
              <a:t>th</a:t>
            </a:r>
            <a:r>
              <a:rPr lang="en-US" sz="1800" dirty="0" smtClean="0"/>
              <a:t> </a:t>
            </a:r>
            <a:endParaRPr lang="en-US" sz="1800" dirty="0"/>
          </a:p>
        </p:txBody>
      </p:sp>
      <p:sp>
        <p:nvSpPr>
          <p:cNvPr id="4" name="Text Placeholder 3"/>
          <p:cNvSpPr>
            <a:spLocks noGrp="1"/>
          </p:cNvSpPr>
          <p:nvPr>
            <p:ph type="body" idx="2"/>
          </p:nvPr>
        </p:nvSpPr>
        <p:spPr>
          <a:xfrm>
            <a:off x="336690" y="510432"/>
            <a:ext cx="8154137" cy="4215392"/>
          </a:xfrm>
        </p:spPr>
        <p:txBody>
          <a:bodyPr/>
          <a:lstStyle/>
          <a:p>
            <a:endParaRPr lang="en-US" sz="1600" b="1" dirty="0" smtClean="0">
              <a:solidFill>
                <a:schemeClr val="tx1"/>
              </a:solidFill>
            </a:endParaRPr>
          </a:p>
          <a:p>
            <a:endParaRPr lang="en-US" sz="1600" b="1"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690" y="495670"/>
            <a:ext cx="4046400" cy="4647830"/>
          </a:xfrm>
          <a:prstGeom prst="rect">
            <a:avLst/>
          </a:prstGeom>
        </p:spPr>
      </p:pic>
      <p:sp>
        <p:nvSpPr>
          <p:cNvPr id="6" name="TextBox 5"/>
          <p:cNvSpPr txBox="1"/>
          <p:nvPr/>
        </p:nvSpPr>
        <p:spPr>
          <a:xfrm>
            <a:off x="214549" y="0"/>
            <a:ext cx="3854245" cy="523220"/>
          </a:xfrm>
          <a:prstGeom prst="rect">
            <a:avLst/>
          </a:prstGeom>
          <a:noFill/>
        </p:spPr>
        <p:txBody>
          <a:bodyPr wrap="square" rtlCol="0">
            <a:spAutoFit/>
          </a:bodyPr>
          <a:lstStyle/>
          <a:p>
            <a:r>
              <a:rPr lang="en-US" b="1" dirty="0"/>
              <a:t>How </a:t>
            </a:r>
            <a:r>
              <a:rPr lang="en-US" b="1" dirty="0" smtClean="0"/>
              <a:t>does </a:t>
            </a:r>
            <a:r>
              <a:rPr lang="en-US" b="1" dirty="0"/>
              <a:t>the political </a:t>
            </a:r>
            <a:r>
              <a:rPr lang="en-US" b="1" dirty="0" smtClean="0"/>
              <a:t>cartoon </a:t>
            </a:r>
            <a:r>
              <a:rPr lang="en-US" b="1" dirty="0"/>
              <a:t>represent John Rockefeller's Standard Oil Company?</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9560" y="1109758"/>
            <a:ext cx="4323212" cy="4033742"/>
          </a:xfrm>
          <a:prstGeom prst="rect">
            <a:avLst/>
          </a:prstGeom>
        </p:spPr>
      </p:pic>
      <p:sp>
        <p:nvSpPr>
          <p:cNvPr id="8" name="TextBox 7"/>
          <p:cNvSpPr txBox="1"/>
          <p:nvPr/>
        </p:nvSpPr>
        <p:spPr>
          <a:xfrm>
            <a:off x="4925035" y="579619"/>
            <a:ext cx="4218965" cy="523220"/>
          </a:xfrm>
          <a:prstGeom prst="rect">
            <a:avLst/>
          </a:prstGeom>
          <a:noFill/>
        </p:spPr>
        <p:txBody>
          <a:bodyPr wrap="square" rtlCol="0">
            <a:spAutoFit/>
          </a:bodyPr>
          <a:lstStyle/>
          <a:p>
            <a:r>
              <a:rPr lang="en-US" b="1" dirty="0"/>
              <a:t>How is the artist characterizing Andrew Carnegie in the following political cartoon?</a:t>
            </a:r>
            <a:endParaRPr lang="en-US" dirty="0"/>
          </a:p>
        </p:txBody>
      </p:sp>
    </p:spTree>
    <p:extLst>
      <p:ext uri="{BB962C8B-B14F-4D97-AF65-F5344CB8AC3E}">
        <p14:creationId xmlns:p14="http://schemas.microsoft.com/office/powerpoint/2010/main" val="19471585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22" y="33753"/>
            <a:ext cx="4434440" cy="572700"/>
          </a:xfrm>
        </p:spPr>
        <p:txBody>
          <a:bodyPr/>
          <a:lstStyle/>
          <a:p>
            <a:r>
              <a:rPr lang="en-US" sz="1800" dirty="0" smtClean="0"/>
              <a:t>Warmup </a:t>
            </a:r>
            <a:r>
              <a:rPr lang="en-US" sz="1800" dirty="0" smtClean="0"/>
              <a:t>#</a:t>
            </a:r>
            <a:r>
              <a:rPr lang="en-US" sz="1800" dirty="0" smtClean="0"/>
              <a:t>37</a:t>
            </a:r>
            <a:r>
              <a:rPr lang="en-US" sz="1800" dirty="0" smtClean="0"/>
              <a:t>   Wed,    Feb 26</a:t>
            </a:r>
            <a:r>
              <a:rPr lang="en-US" sz="1800" baseline="30000" dirty="0" smtClean="0"/>
              <a:t>th</a:t>
            </a:r>
            <a:r>
              <a:rPr lang="en-US" sz="1800" dirty="0" smtClean="0"/>
              <a:t> </a:t>
            </a:r>
            <a:endParaRPr lang="en-US" sz="1800" dirty="0"/>
          </a:p>
        </p:txBody>
      </p:sp>
      <p:sp>
        <p:nvSpPr>
          <p:cNvPr id="4" name="Text Placeholder 3"/>
          <p:cNvSpPr>
            <a:spLocks noGrp="1"/>
          </p:cNvSpPr>
          <p:nvPr>
            <p:ph type="body" idx="2"/>
          </p:nvPr>
        </p:nvSpPr>
        <p:spPr>
          <a:xfrm>
            <a:off x="405516" y="844729"/>
            <a:ext cx="8154137" cy="4215392"/>
          </a:xfrm>
        </p:spPr>
        <p:txBody>
          <a:bodyPr/>
          <a:lstStyle/>
          <a:p>
            <a:r>
              <a:rPr lang="en-US" sz="1600" b="1" dirty="0" smtClean="0">
                <a:solidFill>
                  <a:schemeClr val="tx1"/>
                </a:solidFill>
              </a:rPr>
              <a:t>1</a:t>
            </a:r>
            <a:r>
              <a:rPr lang="en-US" sz="2400" b="1" dirty="0" smtClean="0">
                <a:solidFill>
                  <a:schemeClr val="tx1"/>
                </a:solidFill>
              </a:rPr>
              <a:t>. What is a Robber Baron?</a:t>
            </a:r>
          </a:p>
          <a:p>
            <a:pPr marL="342900" indent="-342900">
              <a:buAutoNum type="arabicPeriod" startAt="2"/>
            </a:pPr>
            <a:r>
              <a:rPr lang="en-US" sz="2400" b="1" dirty="0" smtClean="0">
                <a:solidFill>
                  <a:schemeClr val="tx1"/>
                </a:solidFill>
              </a:rPr>
              <a:t>Name TWO laws/regulations that were designed during the industrial revolution to protect employees</a:t>
            </a:r>
          </a:p>
          <a:p>
            <a:pPr marL="342900" indent="-342900">
              <a:buAutoNum type="arabicPeriod" startAt="2"/>
            </a:pPr>
            <a:r>
              <a:rPr lang="en-US" sz="2400" b="1" dirty="0" smtClean="0">
                <a:solidFill>
                  <a:schemeClr val="tx1"/>
                </a:solidFill>
              </a:rPr>
              <a:t>Describe what a Union is and how it can be effective</a:t>
            </a:r>
          </a:p>
          <a:p>
            <a:pPr marL="342900" indent="-342900">
              <a:buAutoNum type="arabicPeriod" startAt="2"/>
            </a:pPr>
            <a:r>
              <a:rPr lang="en-US" sz="2400" b="1" dirty="0" smtClean="0">
                <a:solidFill>
                  <a:schemeClr val="tx1"/>
                </a:solidFill>
              </a:rPr>
              <a:t>Name TWO significant inventions from the Industrial Revolution </a:t>
            </a:r>
            <a:endParaRPr lang="en-US" sz="2400" b="1" dirty="0">
              <a:solidFill>
                <a:schemeClr val="tx1"/>
              </a:solidFill>
            </a:endParaRPr>
          </a:p>
        </p:txBody>
      </p:sp>
    </p:spTree>
    <p:extLst>
      <p:ext uri="{BB962C8B-B14F-4D97-AF65-F5344CB8AC3E}">
        <p14:creationId xmlns:p14="http://schemas.microsoft.com/office/powerpoint/2010/main" val="10361983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22" y="33753"/>
            <a:ext cx="4434440" cy="572700"/>
          </a:xfrm>
        </p:spPr>
        <p:txBody>
          <a:bodyPr/>
          <a:lstStyle/>
          <a:p>
            <a:r>
              <a:rPr lang="en-US" sz="1800" dirty="0" smtClean="0"/>
              <a:t>Warmup </a:t>
            </a:r>
            <a:r>
              <a:rPr lang="en-US" sz="1800" dirty="0" smtClean="0"/>
              <a:t>#</a:t>
            </a:r>
            <a:r>
              <a:rPr lang="en-US" sz="1800" dirty="0" smtClean="0"/>
              <a:t>38</a:t>
            </a:r>
            <a:r>
              <a:rPr lang="en-US" sz="1800" dirty="0" smtClean="0"/>
              <a:t>   </a:t>
            </a:r>
            <a:r>
              <a:rPr lang="en-US" sz="1800" dirty="0" err="1" smtClean="0"/>
              <a:t>thursday</a:t>
            </a:r>
            <a:r>
              <a:rPr lang="en-US" sz="1800" dirty="0" smtClean="0"/>
              <a:t>, </a:t>
            </a:r>
            <a:r>
              <a:rPr lang="en-US" sz="1800" dirty="0" smtClean="0"/>
              <a:t>Feb </a:t>
            </a:r>
            <a:r>
              <a:rPr lang="en-US" sz="1800" dirty="0" smtClean="0"/>
              <a:t>27th </a:t>
            </a:r>
            <a:endParaRPr lang="en-US" sz="1800" dirty="0"/>
          </a:p>
        </p:txBody>
      </p:sp>
      <p:sp>
        <p:nvSpPr>
          <p:cNvPr id="5" name="AutoShape 4" descr="data:image/png;base64,iVBORw0KGgoAAAANSUhEUgAAAREAAAFACAIAAAAUJN+LAAAgAElEQVR4nOyddVyUyeOAOe/MU88+40wUUCkbFUEMVBAERQEDEAkbQVFKlO4WKWmQ7pbu7lwapHuB3WVzfn+85/44QL+i6y7xPh/+gN2XqXeed+add94ZOhIMDMx0oKN1AmBgZhmwMzAw0wN2BgZmeswOZ8AXxv/5nQf/QPiTP59WaPONKYsITAWtUkhZZoczpP/lyWSIROL3nyroYCKRODnGsbExLBZLDufbYc7kyvHr0vZv6X09xl8RLw2LeqY7AwDAYrFJSUmWllaNDY0AAAwGExocGhAQMDQ0NGXLkJyc/P79+6amprGxsVpEbX9f/4QDJv9LQ0PDR6+PleXl45uy7u7uD07O96SlHz965OnhNdg/AAAYGR4pLyvv6uqaMkAsFltXW9/d3f2N6L724c/z7day7XN7Y0MjHo//nmR8fwoBADU1Ne6u7oX5+eTrFBqNDgoKsntvb21lbWNtZW1lbWZq1tLaMq2Mf8sKQOru6kbU1I6Ojv5Amn+SWeAMGo1Wfqn8B93v4cFhAIDhoWHx6+IXL15sbW2dsgPg4uIiISFRV1fX2Nx09MBhT1ePyceQA4fIyc09euBosK/f+GOUlJSYdu8VEhQ8e5p7w+p1925J4PD4grzCpb8vNjYxnjLq3t5erqMnra2s/meMX60NX+nVkI///pAnfPLiqdKVy4J4Av5rIXxnOJNj/PTp0z6GfU6278mfIJFIPj6+v1dv4OHmPs9z+gz32RPHThQVFX0ja9PNjrmJ2UGWA4XFhd/Ozq9gFjiDwWBeqagsWbAgMjQEOh+iYqJ8fHy9vb0pKSkO798nJybZWtv6+fn19fUBACLDInV0dIoLi+1s7Znod90WEyspKQEANDQ0uLm62b2za2puggp3ZGQkODjYxcnJx9ub8ziHv78/udwbGhpYWVklpSQBAG3t7bLSdw+ys6ekpmqoqq7/ayXfRf6KsgoikRgSEqKnq+fs6NzY2IjBYOzt7ffT018RFIyLjgMAtLe3Ozg42FrbVlZWQsG2tbW5urga6RslJycjkcjJmQUAJCcn2797l5yUZP/O3t/fv7W1NSw4zNrSOjcvFwBQW1dnZWGRmZ7u6+0XFBjU398P/VdjY6Odnd0b9TeOjo6fP38GAFSVV3l7eefl5UWERXi4efLynD566KCluRUGjenv7/f29tbX0Y8Mj0ShUOPr2ejoaHh4uJGh0Qf7D7W1tVCa/fz8snOy/f38XT+41tbVQkkdHh6OjIz09PS0srJi3b/f3t6OXHrDw8MXL17cu2tXXV1dV1dXR0d7c3MzcnjYz8/Pw8VlYGCgv7/fw9U1IiyssbHRx8cnPz8/MizSy8OLfB3s6u52dnHW0tSysrQqLS0FAPT39vt99IuPj4+Pjw8MChK7fp1h5w4DfcPB/kE0Bh0eHq6jrePj5dPV3fWrtZkdzqioqi7644/w0FDIGXFx8cuXL4+OjsrKytLR0bGzsW3dvHXVqlVW1lYkEslA14Cdnd3H2+eu5N0tmzexMDN7eHgEBgYKXBY4fvj4rh27eC/wNjQ0dHR0SEhI7Nqxa8fmrac4T7IxM4eEhJDP+ufPn8+ePXv48GELC4uqqipEbW1FZUVWVhbniRObN/69/Z/tCZ8SPL08//nnn0MHD7Exs92VvltdXS0vL7d5w987Nm/XeauTnJzMy8t75MiRrZu38vPzl1eU9/X13b9/n5OTU5BPcP/+/Q4ODlNeWaFMMe/bv271uq1bt/Lx8x8+cHjpkqU8Z8709PT4+fvT0dGxs7FuWLV23dq1Dx8+bG9vb21tvXnz5vLly1n2sSxfvlz6nnRnZ6ePl88/W/5hYWVlYWYRuSrCyLBnx5Ztl87zNTc3y8vL8/DwCPAJ7GXca21tjcfjyddyLze3ndu3H2A/wMbMduPGjZaWlvz8fEZGxkMHD7Ewsmxcv/HmrZudXZ19fX0ysjIMuxk2r9/Isn8/w2565w8fxjvDx8dHv2NHREREfHx8dEx0eXk5nkAw0NdfvmSJtra2lZXVqhUrbKyts7Kytm7devDgwX2M+zZv3CwgKFhaVjY0OPj00aNlfy6j30G/ZvWac+fPtba21lTVHDpwaNeuXQwMDNJ37x5kZdmyYePVy1cb6hp0dHS4uLiEhYR3bd/19u3bsbGxX6rNLHAGjUa/evVq8R+Lw0PDAQAjyJE74nf4+flHRkaePXu2ZsVaU32DvPw8/ov8vGd5O7s6zc3NDx46mJWVlZaexs5ywNzUoqW15cihI2yMLMG+/iamJv9s2KKno+fh4bFu3TpVFdWiwmLeCxc2b9gSHRY2vokPCw09wMy8fu3aE0ePXhW8GhIUQiKRAvwDVyxdqfxSGYvFenp66hsYpGekKyoprvxzZXhIeENjw9EDRzXVNT+3NEtLSGzctMnLy8vZ2XnVylXKz5TTM9IZdjI8kH8QnxCvpaXl5+cHjS5A2axDIPh5eWOjol5raq5esea97fu4T3FHDh09fvBoUkK8rp4eM8P+kvz8sPCwZYv/vCl6M/5TnJqK6qo/V5mZmdk72K9YusJQ37Curk5TQ3P5kuXu7u7BwcGMjIxX+PljoqMbGxtl7sry8vAiahFFxUWrVqwSFhBOTUu1tLR0cHCAKhkAAI/HB/r7G+jrZ2VlaetqL1u0LNAvsAZRw8bGxs/Hn5+br6autmLJik8xn7w/em/buu21imZuVvZVYeG1f63zdHYhFx0SiRQUFPx7zUZWZhY25v27d+7ReKmKx2ExGMwdCQn6HfSM9Iz3ZO5hMJiy8rKtW7Zyn+BOSU15//79zq07VVXUIiMj1q5cLSctV1FR8e7du+2bt+vq6tbV13Nxcx1iY3NydGxqatJQUWNlYo2KjOrq7jpy+AgXB0dsZIS9g4ONtU1PT898d2ZsbExVTW3ZHwvjo2MAABjMmJio2OXLl0dGRp48efLP+g1V5eUAgOdPFbhPnGxsarS2sj548GBxcXFdff2Jw0e83D3a2tv3MjExMzCKXLsmKCh4+gTna3X1ly9fcnBwFBYWAgDc3NzY9+4LCQwiX/jHxsbQaHRzY2NkZKTay5f7GJjo6emrq6uzMzP/WrLM0MgQAJCbmyslKSkoKHiKi2vFkqWBPr4oNJrn+AkHB4eO9vYLFy7s3bPnqpDQ1WvX2JhZlB4/ra6puScheZj9wLGjR/kuXfoUF0cgEMjO5OXk0NHR2Vlba+vobFy9pqa6Go3BCPLx3b15m0AgpCYnnzpyLC8nJzQsbCHdb+HBIQCAgvz89StXPXn6VEtbe8XiJXU1CABAXlb2kgW/Gxga+Pn6sbKw+vn6QplSfPzkmpAQDo/rHxiQuiNxiJWN4zjHjevXA/z9CePamcKiomcKClevXj1z9syKJUt9PDxrEIhjx445OjkCADy9vBb/tsDHy1tHR+fYsWMlRcUAAAdHxx2btrg4OY1vZ/j5+Zl27oqOjk5LTY3/FI+oqYFGCDKzstatWr1vD0NmVhYAID8/f9euXUYGhgCAnu7u86e4jx05amxisnPHjpioGABAS0sL8x6Gq1evNjY2chzj0NXRgaIwMzY5yn6goKiQSCQqPlY8wsJ2/Nixc+fO2dnbj46OklPyK+rkLHCGSCTq6ev/Tkfn5vwBg8GUlpQwMjFCfbOnT59uXLu2oqKCgMcr3Jfn5jzZ3NLyzuLdwQMH8wvyK6uqDrOzuTk7d3R2MuzezX3yZE5ubkFhYXBwcGZmpr6e/u7du339fAEApqamjLt2BgcHk8u6vLz81atXQUFBJBKJSCJpar7+c/mfoWFhyQkJKxYvNjI2JpJIcnKyxw4ezMzIMDM3X7RgQaCfL3J4+MThw5aWlj29vZcuXTpy5HBCQkJZWZmvr29iYgICgfD29vro7a2j+YaBnl5ESAi6AYOyWZifv5iOztnBQUtbe91fK0tLSvoHBvgvXrgtJjYyOpqakHD88KGc3Nyw8PBFC36zMDUlEokRoSFrV65UV1fX09NbvnhRUkICiUQKDghYsmCBibFJgE8AGytbUNC/F4LH9+Uvnj0/ODjU1dUVEBDg5u6mp6W1f+/evXv2dHZ0QMcQCARFRcUDzPsz0tMdHB0X/f67r5dndXX1iRMnoMJxcXVdvGCB38ePJgamLPuZYyMjAAAGhoYb1639MM4ZJBJ58cKFfXt2o75UX/I4vp6+/ua/N2zesMHQ2IhEIhUXl2zauFFaQgJPIBTl5R1lZZWSlHRzd1+6aJGxvj6RSMzNzaXftu3OnTtN9U0cRzgsv4yvGGlrH2RlycvPHxoaioqMdPfwsLGy4jpxYu/evTk5OSMjI339feMHCSnILHAGABASGrJ+3Xr6XfQKjx+f4uBYsnDJM8VnAABpaek/l/xZXFSMw+Pu3b135NCRpqYmExMTRkbGvLy8mpoadlZ2QQHBnNwcOVnZ3bt2vdbQUH7+fOeOHR8cHVNTU3fu2Hnk0BEdLa0jhw5tWLsh9Ev1AgBgMJgrglcYdjO8VFY2NjJk2c/CxsLW0dGRnpa+gO73ixcu5GZnnzlzhuskl7u7u8h1ETo6Og93j5GRkb2Me49zHI+JijI1M/1z6Z/PFJ691Xy9YcMGQyOjuLi4bf9sk5OVc3V25ubiEhIQGBgYmOCMi6Ojqrr6oj8WFxYU9vX18XDziAhfGx0ZiY2NZd3PkpOVFRYetvzPFbzneN+oqx8/coSdnT0zMzMpKWn71u1neM5ov33LeZJz9/bd+dn5/gH+O3fu9PX1haJ4+ODh8kXLLUxM09LTmBiZpCTuBvr7nTh+/NChQ93d3VCu0Wi0gIDAQbaDLs7ON0RE6OjonBycysrKDhw4EBAQAABwcHCgo6Pz8vBKS09j3s985vQZbS0tjmPHVq1c5WTvML6dOXv27Oq/1igpKqqpqLxSfqWkqFRUVBQVFbVh3YZbt25JSkpu27ItIT6hrLxsN/3uvYx7X754cZmP75+tW4ODgysrKxl2M+zfu//N69fXrl5l3L07NjYWgUDs37/fxMQEyo6FucXaVWv19fWLS4pPnz596QKfp4fHVSGh3Xv2lJWVaWhoSEvd+0WdtJnuDIlEAgCMjIw4OzqLi4qf4eISEryirKhcXlEOADA3Nxe9JtrU1ITFYi3NLBWfKnZ0dPj5+cnKypaXlyORSLt3dteErwUGBTY3NZkZGYlevy54+fJrNbWBvr4x7FiAX4DkbSkRYSEVZeVH8o/Sk5PBuDvy3NxcuXty/JcuXTx/XvK2VMKnBABAV2fXqxcqVwQEPsXE+Pn5iwiJ3BS/qa6hfuPaDT8fPywWa2FqeVVIyNzYuLe318bS5obIDQG+S6qqqt3d3RgMxsLEQuCywBV+/lvi4rFRUf+JLjubjo7O0sTE19dXREiksaFxcGhQ5aWKobYeanQkNy/v6YMn9QhESGjoisXL7t+Tk7snfe/evYjIyLGxMQKB4GTnJHxFiPfMmWtCV73cvQAAMTExUlJSiYmJUD2Oi46TlJCUlrjT0d5ubWUjLHhVSODy7Zs34z59Gp+MsLAwydtSIlevKSk8vSl209vDu6ioSEFBITk5GQrzIu/F1ORUIpEYHBR8T/LeDZFrys+fy9+TjwoNJ325xg0PD6urq18Xvn5N+Oo1IaGrQtcE+QUjIiMMDQ3lpOUqKytzc3Nvit60srBKz0hnoN/DfZzzgZzcLTExeweHkZERAEBURLTEbckL585eERCws7EBJFJTU5OcnBx5bLOqokr+nvzjJ4/r6uuCgoLERMQFL18WERLy9PQkEokvlV+y72VpqK+fp86QvpyJIeRQXV1dZ2cn+TZgaGiot7cXh8Ph8fjBwcG+vj4sFjs8PNzT04NGo6H/GhwcRCKR5D5DV1fX+CkCKDRqYGAAh8MNDg0Oj4xMiBSFQkGjUuQBWXKYGAwG+mVwcBAAMDAw0NvbCw1AjYyOIIeHyWnu6e0lzyQgEAg9vT3dPT2TH8j2dHc72tuXlZSMjY319PbgcDg8Dt/X39c/MIDD4VEoFNTZ8A8MpKOjiw4PH8NioTSQ6e/vb2puhtou6ELT3d2NQqHI2SEQCP0DA9DvPT3dPT09g0ND0MHjcz0yMjIwOAglvq+/b3h4uK+vDwpndHS0u7ubXLZjY2NIJHIMi+3v70cikeQOGIFA6O/v7+3t7enp6e3thX4ZHBhsb2+HiotAIAwhh9ra2rKysjasW/v0/n3ItPHZQaFRzS0tnZ2d5Li6u7tHvpwjKM19fX04LA4AMDg02NXVBSUbABAVFcV/6RL0vxSvjbPDGdJXngaO/xNM4hsHfDvY74z020xO4ZQBfmdoZMLCwhYsWBARHj4hwd8fwg8n43uyM930FBUVbVi//oG8/P8MeXIs3wg2KCgoJSXlx2ra/2TWODMHIJ/R/v5+aNIH9CceT+ju7iY3hhBEIrG/vx+Hw43/91EUqrq6OjIqsqu7G3zFcCKR2Nvbi8ViyZ+gMZiOzg5oNIn84djYWF/fv3fJ0CdDSGR3dzcOh5sc8q+jv78/JSWloqKCspGSmywKhkkGdoZ6AABIRGJxUREXF5eNlQ10UsvKyjTU1VmYWc6eOZeQkECu0K6urry8vOVfpsABAIaGhm6Ki3Od4ioqKJqyNgAAcDich6fHcY7jebl5AAAsDhcXF/fw/v21a9aKXBNpbGyEwh9BIpVfKl/gvdDU2AQAQCKRXp6eQleuMOxhUFNVI49MUKdMfkXl/nXCkGBnqAYAoLmlxUhfn/PEia1bt1mZWQEAuru7Ba9cYdnL9Pa15omjJ3kv8La3t9fW1j5//nzbtm1HjhyBZv1AfHBy2rBm9UG2g5lpmVM2MrW1tS9fvqSnpz/EfignMwcAkJeXt2f3bk6OY88VnzPvZZa+Jz00NJQQH39bTGzdunW8Z3mbGpoAAI5OTls3b74nJaXw+NnObTudPjiRqDjl8ZfW718B7AyVAABUVlaqqalduXKFkZHBwsICAJCWlsbCwqKnpwcACAoOWr92vY+3b2VV5fPnz8+dO8fJyVlWVgZVqdqqqtM8p4WEhQ8fPpyWljZlJ764uPjFixfnz58/fPhwdnY2AMDBwWHfvn1+fn4AABVVlXWr15eXVQQFBcnKyR0+fPjcuXPNzc0AAGlpaY7jxxsbG0mAxM/Pf+70udGR0dlVj6kJ7Az1gEbVUlNTDxw4AD1nqKurO3369IOHD5ubm42MjZcuXGRuaAIJ4OHhcerUKaidIRKJSg8fPpF/7OnpdfDgwYyMjMnCkEgkaDjR29ublZU1KysLABAdHc3CwuLg4NDc3Hz7zp01K/5KSkiE+n6PHj06depUU1MTAMDQ0JCdnT0xMbG0tPTkyZN7tu0c6Kde92zWATtDPaDKnZKSws7ODjkDANDS0mKipz/Lc+YA88GVy5aZGxmSneHk5CwuLgYAxMbGnuLkzM/JDwoKYmVlzc3NdbS1Fbp48db167euXxe8cCF83AyGjx8/srCwQF6h0WhxMTF2ZubzZ3j3MuzbsmFdXEwM2RlOTs66ujoAQFVVFcfRoyePHeXhOrN963ZWJqbB/n7Yma8BO0NVIGcOHDhgZmoGNSDt7e1RkZGurq6vXr5asXy5laXl+HYGmgb//PnzTZs2nz179viRI7t27WJlZfX08CguLCwtKSktKSkqKOju6iJ9cdLb25uNjQ1qZ/B4fH1D/cePHz9+9Ll189bGNWvKS0sBACgU6tGjR1ynuOrr6yG1ioqKPD09XF3cTp8+fYqTExp3onVpzVBgZ6gKACAxMXH/vv0mhqYAgIGBAQszC0N9g4KCAhkZmUOHDkENCwDAxcXl2LFj0HtaUVFRhrqGJsYmN2/e3Lltm7SkZFNz8+S+GfSLu7v7Pqb92enZAAAEAqH8XNnZySkzK+vEyZOXL17s6+0FAIyOjsrJyZ04dqKxvhHS+OnTp3Gxsf7+/nv27Hn9+jX57QCYycDOUBUAQHpGxhkeHltr63/dcHQ5fvjI9m3btm/fTu6wAQB8fX0FBASgsWYy4eHhp7m583JypqzQ0DEBAQGnubhys7OhBuTZQwV2ZuaNf/+9j4Eh/MvLDigU6tWrVwL8/E0NDQCA+oaGC+fPM+3evWXLlnPnzlVXV5M9hJkM7Ay16ezqSk1Jqa2sJH15oy43L8/YxCQ0NBSaCwMd1tTUlJmZ2d/fTxr3EKO1tTUlKannm1NCmpubU5KSer701voH+sPCw/V0dFLj40lEIvSPWCy2tLQ0IzV1eGgIOqylpcXZxcXCwgLqrcHCfAMaODOhRzHfmJD3yV2sKQ/7xoc/EP73fALzNajtDABgcHAwJSUlPS3tV7+DCgPzK6CqMwCA5oYGDVVVSyurZw8fhgcFwRc2mFkHtZ0JCQlRVVUFAERFRmq+fk1+E30y1EwYDMz3Q21nioqKnisqRoaHa2lpiYqKQne9xYWF9u/euX348O+Ps3MtAkHNhMHAfD/UdgaHwwX6+ZkaG6urqz9//hx6GSspIeH5kyeaKiqaKiqaqqpnT57U0dSEmxqYmQm1namsrHRxcUEgELa2tl5eXtAUqQl89PTUUleHnYGZmVDbmd7e3g8fPsjLy+u9fdv7lRennOzstF+/hp2BmZnQYKwZi8W2trYip1qhnAQ7AzPjoeUzza99CzsDM5OZcXNnYGdgZjiwMzAw0wN2BgZmesDOwMBMD9gZGJjpATsDAzM9YGdgYKYH7AwMzPSAnYGBmR6wMzAw0wN2BgZmesDOwMBMD9gZGJjpATsDAzM9YGdgYKYH7AwMzPSA3zmDgZkeNHi3GQAwNDT0tUU0YWdgZjjUdgaLxSYmJlpaWlpZWX3+/BleQwNm1kHtdWeqqqpUVVVjY2NNTEzs7OygfU4m8MHeHnYGZsZCbWfa2tpev35taWmpoaERGBhI/LK7w3hn4HYGZiZDbWcaGxtlZGS0NTXvy8s7OX2AnAnw9eU7e1ZMWBj6Obh3r7mxMewMzMyE2s74+/vLyMhgMOiU5BR5aXkUCgUAGBgYqK+ra2poaGpoaGpsNNDW1n3zBnYGZmZCg/sZHR0dVxc3czNzb2/vKdeedXVy0tbQgJ2BmZlQ2xkCgVBRWWFhYhEWEjY6OgqPm8HMOmjzfOYbjzVhZ2BmOPDcGZg5DsUrEuwMzFzm2xO1fgzYGZg5CwCgpbk5NycHi8VSMFjYGZi5CQCgr7//noQEEz19aloaBasT7AzMHAQA0NLSIiMnu2zxYr4LF0pKSijYQ4OdgZlrQHr4+/ov+WMJHx9fDQIB38/AwEwNuTEBALS2tLo4uZSXl8PjZjAwX2X8KNmvGDGDgJ2BmSMAAJqammKiowf6+8drQ/GIYGdg5gIAgIH+flkZmbV//RXg5/eLbIGAnYGZ9fw7Snb37srFiy/x8ZWWlsLOwMB8CwBAWlraxg0bLl+6RPFRssnAzsDMVsbf7g8PD4eFhUHPYX51vLAzMLMV6oySTQZ2BmZWAgBobW319PSsRdT+0lGyycDOwMw+AAB9/X0y92QW/r7QxMSE9Asm/H8D2BmYWQY0W/melNSyJcsE+QWLiouo1sJAwO9pwswyAAAlxcXMe/devHQJ8etHySZD7fUAhoeHm5ubW1pa2tra2trayOubjT8GdgZmSsjXWRwen5ObW11VRZNKQm1nqmuqjfWNbW1sHz95fOvWrcmrNsPOwEwJAIBAIJD+21WhSUqo3TfD4XBIJBI5NKShrh4QEECa1FsDAHi5u2vBazXBjAMA0NnZqaaiEhgQgMfjaZsY2tzPRISEvNHURA4PQ2JUlJd7urr6+/j4+/gE+PjISUoa6ujAzsBAAAD6+/tl5eQWLVig8Pjx8JdqQyto4AwKhZKWlo6JiSE3LJ9iYx/KyCg/e6b87NnLZ8/OnTplamAAOwNDIpEAAB0dHXdu31m2eNnly5crKytp2CuDoIEzqampqqqqHR0d5JxP6Jt99PSE+2YwEACAlpaWszxn+S7w0WSUbDI0cCYsOMzvo9/kETPyAfAYAAzpv9PJ6urqKioqZkiVoMEzzZHhEdQo6mv5h52BIZFIAICxsTEcDkfzUbLJ0Gw/zW98CzszzwEA9Pb0PHzwwMDAAI1Gk1sbWqfrX+C5MzAzCwBAX3+//L17fy5adE1EpLOzc6bVBNgZmBkEAKCvr+/WrVtLlywREhCA7mFmWk2AnYH5VfxAdYcexdy5c4eXl5cKb1z+GLAzMP8yeULGTwYyODiIRCK/M8zxo2QDAwONjY0ztgLAzsD8CxqN7unp6ejoKMjPz8rMrKqqmmzRf2r/pM2Dx4PFYm/evGluYQEdg0Qie3p6cHj8lKcVANDb1zs4OAjGhUnl7H8/sDMwJBKJBADw8fHZvHEz54mT53lOHzp0SFlZebwDaAx6dHR0YGBgZHS0s7Nz+EsDMoYZy8nOSU5MHBocBAAUl5TExsR4uLs7OjoyMzPfFBNDIBAFBQUPHz6UkJDQ09UdHBiYcGYBdA9z85a8nDzN58V8D5R0hlKNO+wM9QEAOH34QEdH5+3i1tzcmF9QUFtbW1FR8d7WtrmpKTQ01NrSuqSkRF1D/b6c3HVhYcXHj9s+fx4cGtTT0RMSEOI4fPiZgkJXV5eBgcHOrVsvnjunr6/PdeqU6LVrhYWFd6WlL166ZGZm9uzJ4wmdLgBAb0+PvJzsskXL+C/yN7c0z/zzThlnyJJ8/vy5tra2vr6+v7//x7SBnaEJAICw8PB//t6g+PSplbm1kZFRcXFxWXn5UXZ2gUt8nBychjqGTQ1NZ06fOXrokK2FxWlublVV1YjISHZ29ujo6OLi4sOHDzs6Ojo6OnJwcGRnZwMAnj17dkdcnEAg2FhZcZ86xcXNraWp1VhbRz6zAAAUCvVATm75Hwv5L/NDU2Nm/nmngDMAACKRGB0d/eDBAzU1NR0dHS0tLSUlJSMjo6ampumWAuwMTQAAFBUVneDguMB7/vihM40AACAASURBVIHcAzlZudjYWABAUnz8rh07du2gHxgY6Oro4uHmMTM3BwBoamqeOX3a1NCQ89Sp9vZ2AAAPD4+urq69vf3169dHRkYAAOpqagJ8fHg8PjQ42MLcXF9fn2nnbjMjY3KVAACg0Wjtt29FhIVrampmyxn/WWcgYYKDg83NzQMDAysrK+vq6hobG4uKiry8vKysrIqLi2FnZj4AgOLi4oNshwJ8A/AEPAqFgl4HjIqO3rt37/bN2xJiYkdGRm7fuSMnK1tSUiItLc136dKnuNiTx07qaum6uroeO3YsOjr6/fv3goKCvb29AAAzU7PdO3YbGxubmJqePnVa/LrYsYPsCQkJEzrwY2NjHTPvweU3oEzfrLu7G7p7g2Y61NfVd7R3AAC6urqQSOS0goKdoQkAgIKCgkMsrEKXBd68eaOhruHk5FRQWHhLVFTqpoTUHSnhK1eKi4ufv3jBSE/Pw8198uRJPz8/LA4XGhxy7eq1c+fPOTs7o1Co1NRUExOTrq4uAEB7e7vPR5+YmJjBwcH0tPQA/4CK8nJobm5vby90DGnGj5JNhpL3M6Ghoe/evQsJDeHn5RcWEm5oaPiB4oCdoQkAgJqaGhkpqQvnzvFf4L/Mf9nKyio9Pd3Y2Li8rKyzoyMhJiY7O1tKSkpBQSEnJ6e+vp705bwjkcjOzk4CgQB1OvB4PCTG1+jr67sjIXH58uWWlpbZeJYp5szg4KCdnV1xcbGikpKvr29MbAzUIYadmRVA1f0bFR0AgMFgFBUVjYyMvn0YAADyBwKFRqNQKPKfn9vaZKSlly5efPHiRegeZtadaIo5g0QibWxsJO/ceXj/fnp6utZrrbTUNNiZmQy5Hk/4c/znYFz3CQBQWFhYUFAATdEnkUgoFKqkpCQzMzMzMzMvL29kZAQ6eHR01MHBQUVVRevtW2lJqY8+PuQQ3r9///tvv125fLm6unqWnmKKPZ8BANTV1b3WUE9OTEQgEIG+gaOjoz9QKLAzVGBCmwC1MEQisaWlpai4qLi4OOHTJ8SXt4gBAEWFRS+fv7ovJyctIeHq5gbdtQIAmpqbxa9f38/ExLKXhYuTq6r636kDeDz+9OnTdHR0C39bsPrPZW5ubtDnRCIxOjJSXUXlV2zZRzUo6czo6Gh2dk5qamp8fHxaWlpPTw/szAwEqrsNDQ2vXqnw8fJmZWSQvqyEpKmpycLCwnX8OMOePc8VFcnOBPj7b1n3918rV/65dKmkpCT54Vtra6v227ca6ur6ugampqbk99UBAJWVlRlpGZkZGUWFBcPDw1DURCIRjUbjsdhZfXIp1jcjEAhOH5xui9+2srDS19e3sLCAljuY8uBv9NlgZ34F4/taaDRaV0+XaTfT1s3bdmzZnPRl8JdIInq5eT28//CZgoKmpiZ0Owr9S1dXV0Z6ekFBQUNjY3d3N3m1JDwej0KjcXg8kUiE2qsJMU4+198++7MCijkzMDBgYWGRlJQ0ZUlNOBiHxX7tANgZijP+dAAAMBiMpqbm0aNHra2tETU15BchSSQSVPXJS+9NDmHCmf3a53MbijmDx+OtrKxkZGQ+fvzo4+UV4O/f3tEx5ZEZmZl62trOTk7NUw01ws5QEKgeDw4OBgUH5+XlQX/i8fi6ujryFI1vuDEhKKonf4ZCyb5ZdHT048ePFRUVnz569FxJqai4ePIp6ezqfPr0qbGxsY2NzYcPH/B4/ORr1Qd7e9gZitDd3R0UHHxXUnLpokVSd++SR2XmVbNAcSg2BgD1ZT9//hwSEpKZlYlCo8f3biEAAEnxSeI3xL0/eicmJpaUlExegRcA4OLkBDvzY0woybjY2N07d65ds0ZeRuZTfDwajaZ1AucClJwHEBUVJS0t7ejoaKxnrKGuMTg0OLl9D/APYGNhc3BwsDCx+Oj9kUAkAACC/P0FeXlviYjcEhG5df364f37zY2NYWemBXQKCARCf38/+ZFic3Pza3X12NhYaNIkXKQUgWLODA0N6evre3t74/H4ocEhPV29tPS0yc54eXldvXoVg8FUllfcuHEDOpc93d3lpaVVFRVVFRXVlZXaGhp6b9/CJ/j7IRKJOByupblVW1tb4PLl2tr/3y4PmmoJC0NBKObMyMiImZmZjY0NEolsa2tTUlJKTkqefD9TVlb28uVLLy8vV0cHd1fXCYu+Qbh9+ACvPfv9gC+TMBh3MKxfs5aHkzM+IQG+b/l1ULJvlpOTo6ioaGtrq6urq6qqCrUhkw9DIBBqamo2Njbk978nHAOPm/1PxssAABgeHpaRkeHk4NDT04NehIRL79dBGWe6urq6uroGBwdLS0udnZ19fHwQCAQKhZry4PFNypTfws58A6jccHh8QlxcaWkpWZvKysqaL+85wgX3S6HMO2cx4eFRUVExMTE6Ojrm5uYmBiZGhkZlZWU/cPpgZ74BAGBwaNDXz0/q9m367duFLguTN4qDu2FUgzLtTGNdXV1tbX1dXX5+fkFBQXVldUN9w3TfNoOAnZnAhJu9IH//7f/8s3rVqmvXroWFhEFDZLRO4/yCMu3Ms4cPhfn4xISFb4mIiAgI1NXW/vA1D3aGDNkTFAoFPewCAGRnZKspvfwUGzv0ZbUkWidz3kHhdWd+vocAOwMBFWN9XYOrs7OUpCT51oVEIpGIcE+MllDAGSKRGBoU5Ork5Onq6unm5vbhQ093N9zO/AwAAOTwsLGh0RG2Q0sW/nGAjS0rO5tSVyWYn4QCzhAIBGN9feVnz9SUlVVfvHihoFBTVYXFYsfGxn4gtHnrzHgZAABdnZ1nuLhOcnAYGBjmFxTQfLNiGDKUuZ+JiIyM+/QpMirqgby80rNnt2/flpaWzs/P/4Er4jx0BiolIpGYkZFB7oMRCYTqigryZhLzpzRmPhQaN4NoakqIj4+MiIiOjs7MzBwYGPiBoOabMwCAkZGRuNjYO+Liu7ZvV33xAvvlbXvYlpkJJccAurq6nJ2d7z94oKOjk5GR8WPne145AxWRu7s7w5492zdtOnv2bHhYGAl+WWVmQzFnxsbG7Ozs9PT0amtrk5OTpSSkfmxhkXnlDIlEAgCkpqaKi4v7+vqSH1DCzGQo2c7Y29unp6dDv79Re5OcnAzfz3wP8IDY7IICYwAAgPj4eM3Xry+dP3/+/Pm3b98qPnnCyMiQBDvzTSYMlM35/M4ZKNPOxMXFmZmavrexsba2NjIyMjY0dHN1bW5uhp35GgAANBrd0NAwefY3zAyHAu0MgUCIiIhIS0uDXjeHIBAIVZWVLi4u/3mA/X0BzhNnyktKznJzq2tozIrNvWDIUKadaWhseKP5RkJcwtnZOTAw0NfPz0Bf/7aoaGRkJLRW7/cHNR+cga4p+np6i35baGFqAc+znF1QctyspqbGz8/v/fv3Hh4e2VlZfX19cN9sSgAAKcnJ69auPX+eF+rB0jpFMNOAkmvPTskPhDO3nYGKJS4m5jQn54cPH+C7/1nHL9yD9nsOm/Lbue0Mmfb2diQSOeezOfegsDPQCvNoNJq83cKEAwAAo6Oj7e3tnZ2do6OjUwYyt535yXYYhuZQsm+WnJzs7OyckZFx88bNJ4+ekFeJH38MGoMxMTA4f/bsNcFrCdFTbOo0t50BAOBwOFqnAuanoORaTQ4ODgkJCS9fvTI3M3NyckpLm2J9s+bmZlMTk5CQkMryCtTIKPnz8Xi5uc3JtZoAABgM5rmSkoO9PXaW7ycxn6GYM/39/RaWlob6+vekpTMzs2ytbWNiYiY0IwCAiooKGVnZt2/fOr5/31BfD32LqKkJDgiIDAuLDAuLCg9/LCdnoKMz96oUAOCjt/e2f/65LSqKnuYQPMzMgZJ9s5zc3BsiIg5274uKiox0jdo+t02uFsPDw4WFhXV1dW5ubk8VnmIwGABAVESE1M2bj+XkHsvJPZGX5z52zMzQcI5VKQBAW1ubwIULO7ZuhVrgOZbB+QPFnEGhUImJiWXl5dBd/ihq6o0BKyoqIiMjAQC5ubn3Ze+P352UjLeHx9zrmwEAkpKSdm7bpvD0Kdwxm9VQ8pmmhoaGvLx8a2trd3d3b2/v5CkhAIDq6ur7MjK3xMRevHiRk5lDmvSuyBweA+jr6/Px9SUvpgwzS6Hk/jNmZmas+/eLCAtfuXJF/ObN3NzcKYfFOjs6EuLjKysroU0BJgc195yBx5fnEpR8PjMyMoJAIIqKiooKC6MiIsqmmp35P2sP7AzMDIeSzpSVlenr66uqqSkpKUnfuVNYUPADVWSOOQMAwOPxn+LjU1NTv7aANczsgpJ70JqamlpbW6u9emVqYqKsrPxjHfe550xNTc0+JiZubu4f2/wdZqZBMWd6enosLS1zcnJevXgRFxcX4O8fHR4+z9sZKAuvlJW3/f23iYkJrZMDQxkouR5AVnb2Rx8fF1fX61evXubjKyoomOftDPQMl5GR8SQHx8DAwBzIEQyJUs709vR0dXa2tbVVVlQ0NTYmxMdnZmbiCYQfCGqOOdPa2qqnp+fk5ATf/c8ZKPNu82M5OQFe3htXrogJCwvx8dV+2TzoxwKcM85A4PF4wg9dPmBmJvC+AL8KeHx5rkKZfQE8XV0tTUzeWVq+s7S0Njdvb5tiptl3MjecAQBU19RAm/XROi0wFIYyzjjZ2elra5sbGdmYm2uqqbV9/jyfnQEADA4N3bt7V5if/2cuHzAzEwr3zT56ed1/8ODZ48dJiYk/1ieZ7c5AuQ4KClr311/3bt8ehIfL5hwUcwaHwzk4OLzW0MjLywsPDX369Glra+v8dKanp+eqsPA/W7ZAq+/SOkUwFIaS8wC0tXU+fYqHLrQmRibQnP959UwTym9FeflZLq4XL15AbwfROlEwFIaSfTN/H/8HMvcDAwJcnV1lJGQqKyvnYTsD0dPT093dPauzAPM1KLy+mZ+Pz+OHD58rPE9OSp6H9zPw+PJ8gALOQPXjc2uro53dazU1U2PjrKysefhMEwAAbSAz61IOMy0o40xjY+ONGzfu3L6to6XlaG//8OFDdXV1NBo9f9oZSBVLE0slRaXGxsbZlXiYaUGZ/Wc8PT1v3LjR1t4O/VlSUiIqKlrwzTmaX/tq9jqDQCA4jnIw7Nj5YwOGMLMFysw3MzIy8vf3H9+Vt7S0/PTp09c6Kt/o8c9GZwAAaDRaVUV1zeo1VpaWJHhDzDkNZZzR1dV1cHBAIBA1iBoEAlFZWamqqjp5fTPyv2AwmOjIyCmf981SZxqbGi+du3SA7UB9Qz18SzO3oYAzJBLJ2tr6+vXrcnJyD+QfPJB/IC0tLSoqOuUqXtAnrq6uTLt2kdcEJP13xGk2OoPD4eLj4zMzM0lwIzPXocxYc1NTU3Z2dnp6elZGVlZGVlpaWn5+fm9v74TDICWyc3LevHnDc+JEU0MDGLebJBl3Z+dZtL4ZmAStUwTza/lV7wJ8rVfW1NT09u3b/Px8WQmJyooK6LCQwMCrfHySYmLQz1FWVnMjo9lS+WBV5huUXHfm20AVy8fHh5+f387OjovzlKmpKfR5e1tbdmZmfm5ufm5uQV6eurKyvpbWzK+FUI5KikuCg4PhPTFnMpS9qFHPGYienp7y8vLa2trz3OdiY2KnbJ3cXVxmRd8MAIBCoaQlpBkYGCIiImZ+gucnUKWCdkaiSIDUdoYshpWZWcdU75bMljEAKBfBwcEb12+8devW4ODgDE/wPAQ6R13d3e4u7nbv7SjVF6C2M2S+1lzOImfQaDQ3Fxf9PzvhOf8zDah2oTGY6MgI0RvXly5cxs3F3Uah9/9o5szXmC3OkEgkNBrtYGenp6k55UaIMDTh32sxAAnx8ZK3b2/fsm3j2g1PnylkZ2djMBiKRAE78+NApwc1MjLzkzofIHf7c3JypKSkmBgZN69Zc/e2REJ8IgqNouAwAOzMjzBh0ILWyZnvQGeBQCQgahEKjxR2bdu1ZcOGixcuhIaGjgwjKX6OYGemDQCgp6enrq4OjUbTOi3zHfJlq7auTldHl4mRaePfGy+evRjgFwDtI/8rLmqwM9OGSCCampoyMzMn/ug6ITAUASr8pqYmR0dHjmNH165ee+bUGWMT4/7+/l/aBYCdmR4AgKKiIlZm1oPMbKUlJbAzNAEq9oH+ATcXNx4urj+XLD1+6KiBgUFnZycVOsywM9MAADA2NqalpbXoj0XO9o4zMIVzG7IPaDTax8fnusj1Des2sO7fr62lVVZSTrXrF+zMNAAAoFAoNTW1q1ev1o2blA1DBSAl8Hj8p0+frgpf27pp66bNmx4/flxSWkrlwRjYmelBJBJ7e3s7OjrwePzMTOHcA/IBi8Xm5eaK3rixZ/v2bVv+uSV+Ky8vj7zvNzXTAzvzvYBJ0DpFc59/B5EJhOLC4pcvlbdt2bJ182ZRYeHYiIjhkWFanQXYme8Fi8WOwI8vvw+KXFagEKqqqnS1dHZt2bll3fqLFy64u7tjsVjaXrZgZ74LAEBUWNjjR4/S09PhRuZbAAAA6O7uTkxMJHecplvFoYPra2uNjYyOHj26cvHis2fOOr13GOjtnQmNPOzM/wYAMDo6Kn7jxpoVq+fsnP/vq4sTjpncX4WIjIw8ceRESnIKAKAeUW9mZKanrwctYfWNKMj/3tnZ6eTgdOYUz5+LFp44ftzS3Px//i81gZ35LgIDA3fs2CF5R3IMMzajEkYpJtfICe3DlG4QicSurq5hJBIAgEajvby97d69MzUyun3nzpZ1G65fE8nKzBITFnsg/+CG6I2XL19+rXNLDhCFRnt6eFw4c2bzps07tu/U1dZubGiYCW3LeGBn/gfQiVR49Gjzxo3x8fEz6uRRBCg7dQiEj5tbbU31BCsIBAI0axuLxba2tubk5ISHhVVXV5NIpGEk8p2FBe+FC5cvXfJ0du7t6Tl54sTWjX/fk5Z2dnA4efiQg719ZlYWI/1uAT4+NTU1Z2fn0dHRr5k5ODQUERrKd/bslo2bmHYyqqiolJeX4wmEGVjgsDPfRUNDg7+//1x9sQwAEB0dvX3rtoRPCf39/Q0NDTnZ2Ynx8fl5efpaeqovXzU3N6VnZNDvomdhZj176hQ7C0thYWFERMTx48cDg4LMTEzO8vBkZWXdvXtX8LLg8PDwMBIpwH/Z09MTh8M5OjpK37sncOkSKwtL6n+XIoJ+Hx0Zyc7KErtxY83q1SxMTDLS0jk5udBrlTOztGFnvouZ1j2gLACA3Nzc1StWebl6+AcE8HBzX7p4kZ2ZmZuTU1pSkpmJ6aWycnJKypZN/+hq6VWXl1/k5X358qWmpqaIiAgA4HNz81keng/OzsrPX0iI3YYapQtnLyo8UigtLXumoKDy8qXS8+dHjhwhL+RNJjMz88mjRxvWrv1n48Z7UlIJiYkkSr++T3Fo48w3CmVGOTOhQ0/r5PwqAABNTU2cx469t7T08fU9xMwcER6uqqbGe+HCyOjoC2Xl06dPFxYWsjIze3m4AwCkpKTOnz9vZWXFwsISHR0dEhi4j4kpITHR2tT0Ag9PX18fAMDS0pL/Av9Hd4+YqKjHDx48fPQoKCiI8KWvBQDIy8t7/fo1MxPzmjVrxMTEfP38MLNkhXjarAcAdZGnLJ2Z4wwAoKGhQVdXd0YN2vwKAAA9vb1CV6680XwdHR3NdfJkQ319UFAQJydna2urk5PT4cOHS0tL+fn4zp05Y2ZmdvDgQRUVlc7OzufPn5/i4rrEy6utpdXb25uTkeHp7g69do/D4aqrqzs+fwaTaGxsNDQyOsTOvnzZn7xneZ2dnYeGhmZRCVPVGQAABoPx8/MTFxeXl5evra2dXFIzxBkoYeYWFqtXrvxgbz+LzugPAAAYHR2VunP3oYx8YkL8KQ6urMysuE+fmPcylxSVxMbFcnNzp6alSUvdO37khPQ9aWNjY2hHKiwWW1hYWFZePlkMMiOjo58/t1ZUVCQnJ/t8/Kippnby+PG/1607fviwq7NzW3vbrCtbajuTnZ2tqqpaVFT0/v17FxeX8Y01GU9XV5qv1QQAaGxoYNu79+SJExXl5bPrpE4XAACRRHqjrnFfRqaktPTWddH4T59q6+pUVFSqKquGh4eLi4v7BwZePFOUvn0HjcFMPmXDw8NdnZ11tbU5OTnhYeHubm76+vpKikocx46xsbGx7tvPsncfCysr8/79+/bsYWNjM9DXb25uJv87rQtgelDbmeHh4ba2tsLCwlu3bnl7e//bWDc0xEVHJyUkJCUkJCckPH/yxEBbm4ZFCaVKW0trzfLl+np6s/G8TgsogwgEIj09fWR0dGDg/9/ZIjOGwehpasrevVtZWVlSUhIdExMcHPzO0lJLU1NWXv4cF9fWLVs2rV+3fvW67Zu2MTMxHjpw4PiRE8ePcfCc4uQ9wysmIvb27VsbG5vo6Oj6+vpZagsEVZ0hEokEIgEA4O3tLSAgYG1tDc0ODg8JEb96VU5KCvo5efCgGU3XnoVOp5+fn5KSEqUW+JlpfK0rhR4ZGRoaamxsLMwvigwPC/Dzc3ZyMTczf/niudgNsfNneem3bl26aNGSRUuXL/uTkZ6e/cCB06dOCV66JCYqeuv2bXlZWZ23bz9+/JicnFxWVtbc3Azd3kyG1gXw41B17VkikZiZnhkZHgUAKC4pkZWVnTwlCQDg5eY2E/pmYC4Ol40v547OjvLy8szMzODgYAsLC11d3dfqag9kZMTFxc/ynGFl3L+Aju6PBb8tpPt96aLFh9jZLp6/eOemxAM5uVfKym813lpYWISGhqalp1dXVLR9/oxCo6fsac8lWyCo3TerKCm7IyL67OlThUeP/P38oFKecAxtxwDm2AmGGJ8jHBYbHxP99JHCZT6BUyeOH2Bj37Z5++KFC5f88cfS3xezMbPyXrggceeOirKyiYmpnb29n69PaEhISUlpY2PjwMAAtOXjXPXhe6DBWHNNZYW3l1dKUhIahZpcyrR1BgCAQqHq6uuRSCT1Y/8VjK/NzU1Njo6Ogvz8bHuZ1q5Ze+TwkQfy8jra2u+sbYMCAz/FxeVk5dTW1rW3tw8MDJCflsxnPaaEZus1f63cae5MfHw8KwuLsbHxbF8dk1zISCQyIyND8elTlv37d/zzDwM9vYSYWFRUVEdHBxqNhm4pYTe+H5rNA/jGV7RyBgAwhETK37v3159/BgQGzt4a82/KAWhpaQkKDBIVEfl7zZpdu3ZxcnK+fv26tLT0azcetE747ACeb/afiTx+/v5LFy6UunOnf6q9Pmc45KqPRqNTUlMN9HRPcZ5asXQFOwvrPSkpDw8P6EEkbMhPMn+dmfIqGxwczMPDEx4ePruqFDkLHR0dHp6e9+Xkdm7fvoCO7uwpbs3XrzMzMwlfpgnPrnzNTOaRM+MDBAAQScSmpqbQoKCnjx7m5eVB346NjbW2tg4PD1M26l/EeA2Ki4tVX768dPHi+g0b1q1ZI3nnjrurR30NAlaF4sxxZ6ZsTAAAo6Ojt27cOnb4CDMjw8qlK5ydnGdRz358OpFDyOiYaMnbkgdYD6z/669dO3fq6upmZWUNDAzMirzMRua4MwQCAYvF9vf1FRYUhIWGkmcoj42NPXn85MTx42/fvo2L+zTQPzvuXsgaYNBoRE2NjZX1mROnGXbR09Pv5uXldXV1bWhoGH9/T+v0zk3mjjNTticDAwPW1tYchw+v/uuvPTt2Bvj/OxpGJBIHBwfHz0L4NbmhGOR0dnd3JyUnKzx8uGPr1o3r1h5kPXD/3v2U1JTxU1Rondg5zhxx5t/WA42uKC8PDQ3t6ekhfVleWU5OjoODQ1ZW1szUrKqsihzs7OqJEUmkivLyDw4OV4WvrfhzxdZtWwUFBY2MjKqqqmZLRuYMs9KZybVkaGjI2cXlvpwc57Fjq1atIj9dAQBUVlbW1NTMulpFTvAYFpuYmKiuonL82NGFdAtY97IqKigGBQeNHzimdWLnF7PPGaiW9PX11dXVQWv/AAB6enoE+fnXrlolev26oYFBcXHx5PaEipn4ccZfDpqbm21tbUWEhfczMf21ZMW5s+esrW0K8gpIYKa/MT+3mdHOTGhPAACjo6MREREvXrzg5OQ8yMqaEBcHfUsgEMpKS3Nzcnp7ewkEwmysTeSc4rDYrKysV69eHT9+fOu2bdu2bpW+ezc8LAJ6KwG2hebMUGd037yBKsfIyEhfXx8ej4e+QiKRF87w7Nm1h4me6fz5c9nZ2eONmtxnm/mQE0wkEltbWsKCg4QuXdyyaTP9tt1sbGyvX7+urq6eRWMV84GZ6Iyzg4PqixfV1dUuH1wkJSR4uLlTUlKgGoPH4+NiY+Pj4zs6OnB4/IR/pFWafwyyBkgkMjs720Bfn42ZZdO6DaysrAICAr6+vu3t7bPxKjDnmYnOuDs7P5CRERIWpqOjY93PfPP69aSkpMn3J7O0JpFTjsFgioqKnJ2dZWRkVv21cvXSZee4z6koq6SmpRHhqS4zmJnozAd7ey0NjeiYGGNDg4yMjMGhIVon6mcZLzkWiy0qKrJ/by8vc5+dhWXh778z7dlzX17OzuZdU30TrMrMZyY6M/5+ZlbXoQlZqKysfPfu3e3btzmPc6xetXrjhk337t51+fAhPzcXNTo6q3M6r5ihzpDHzWidnB9hvCc4HK6ystLe3v6asPBhdvZd2+g3/b3pqrCwm5tbQUHB+D3sZ2lm5yE0cObbtQTQej2AH2Z8voaHhxE1CA93j+siIrt372ZgYNjHxHSFj8/Z2aW6upq8rx2symyEBu8243C4hISE9PT0sbEp9nKZjc6MV6WsvMzdze2ulNS2zds2rN3Atm+f4OXL7ywsqqqqMP9dTY/WqYb5Qai97kxvb6+np6eSktJ9WVkvT88ZuO7M90Ou/aOjo4WFhS5OTvJycrt37l62ZAnrvn0i169raWmlpaVNeJGY1qmG+Vmo7UxxcbGdnR0ejy8vKZGVkRmdDT29/wAAIABJREFUan2zmbD27NcYn04ikVBcXPzezk5GVvbgoUPLfv99x+bNN2+Im5qaJiYlQZvVwKrMPajdN0OhUGg0uru7+/H9+zbW1tA1OCw4WFRISEZCAvo5fuAAtI7mzKlw/1WFWFZW9u7du9titzmOcqxduXLtunXCwsI21taZaWm9fb0zKuUwFIfa7QwAICcnR1FR0d3VFdq0mkQiNTc1JX76lJacnJacnJaSoqygoK+lNbn9+Z/8ogRDYLFYBALh4OBw7dq1wwcO7N61c+Pfm86dPWdtZZWfn9/T0wOrMk+gtjOlpaVSkpLvbW3LyssbGhqIRCJp0nMML3d39ZcvM7OyQkNCsrKyUlJTSkpKWpqbG5sa2z+3DyGRSCRyZGQEh8cTiMTxj8wppRYYvysqClVZVeXq6nr9+nWGHbvpt21n3LXrzJkzxkZGeXl55I1TYFXmD9R2JiU19TwPj+j16wICArKysuSmZvwxLo6OGq9ePX/xYtkff6xa+deqlas3rFnz99q1a1av3b9n/41rIuJi4lKSdzVfv9bT1TUyMP7o7R3g5+fv55+YkJSRlpaRnl5ZVdXa2trc3NzT04MeHR0dGUF9c8XUyWAxmFoEIjQk7P79+1u3bFm3fj07O/sVPj4Dbe28vDx4BGw+Q21ncDjcwODg4OBgf38/tL7rZGecHRzUX75MSUlRUVZ+ofT8ucKL+3Jy9+5KyUrLXRO+KnDp0mW+y6c5T7OzsBxiZ9+9Y/fihYv+oKNb8seipX8sWbRgwZJFi1iZmc+fP3/69GlxUdFnjx49fPhAUVHRysLCwsLCysrK29PT5+NHPz+/9IyM8vLykpKS5ubm/v7+3t7egYGBGgTCz9//uYLCoQMHli9cup+BQVRERFdXNzU1lfy6DmzLfGaGrj2ro6k54Ug8gUAkEnt6ejo6Otrb26urq7Ozs/Py8uLi4hydnOzt7a2tLPV1dbS0tbW1tR/IyUlJSd29e5f/0iXOEye4TnIz7t6z+De6P377Y+GChYt/o/vjt98W/76YcfeeY4cPHzl49BLvJVGRazeu37gtfvs016nlS5du3LRJTEzM3Ng4NSkJOQw/goT5f2b03JnxH04L5PDw4ODg0NBQS0sLAoGoR9QX5OVHR0XGRMeGBIW4u7o6f3B+b/NeQ01NXVVV6ZmS6A1RIQGBixcu7qFnuMzP987aOiMjY/xtPQ0LBGamMTuc+c5/nC5YHBaHw6Ex6IGBgb6+vu7u7vr6eniBVphvM3ec+f7wv4dfETXM3GDeOQMD85PAzsDATA/YGRiY6QE7AwMzPWBnYGCmB+wMDMz0gJ2BgZkesDMwMNMDdgYGZnrAzsDATA/YGRiY6QE7AwMzPWBnYGCmB+wMDMz0oOXas1/7FnYGZiZDA2eIRGJAQEBYUBABj58sBuwMzAyH2mtooNFoFxcXFhYWfV1d/BdnJrzv5e7sbKCt/Z0vh8HAfD8UqcbUdmZsbKylpcVAV9fx3TvslzXOP7e2ZqSm5mRl5WRl5WZnv1ZReSgjk5udDX1CtZ+C3Nzy0lIqR5qTlVVeWpqfm0vlSIsLC0uKiqif2YK8vDKqF3J2ZmZVRQX+v5tJ/jC0uZ/x9/X/4OBAXiUsJCjo2uXLUjdvQj/nODlPHTlC/pNqP8J8fAeYmKgfLxsjo4iAAJUjPc3BQZNCFrxw4dC+fVSO9M6NG0dZWTva2ynS1NDGGR8vH2d7hzEMBsykvllZSYnUzZvUj/eWiEhjQwOVI7W1tjYzNKRypACAnOxs+bt3qR+vmLBwY309mL3OuLm52djYYL44Q/qvNuP3OaMmeTk5kuLi1I/35rVrVRUVVI7UyszMSFeXypECAFKTk2UlJakfr5iwcFNDA5i9ziAQiIqKCvxMGjcD/3WGapGCcc5QJ1IoXrIzVIsUipfsDDUjnfXOkL5k42tfvbe21nj1ivqnMzszU1RYmPrOXOXnrygro3I1MjUwgBYrpVqkULxJCQkSoqLUd0bo0qWGuro560yQv7+DrS31T2d5WRnkKpWdUVFSaqBQV/v74/X28HBxdKR+IRfk51N5Qy6okF8qKrZ//jyLnfk21Ky18zbeeZVZ0qSl9H8G2JmJEdMkWppEOt/ipVRQtHdmfGbIoxxTfjv5T8rGO+Wfk5P0k5F+I+RvJOnn4/1GyGCqEf9fHe/sLWRaOjMhP+TfJ5zCCcdTNl7oF/JmaVN+SyAQCAQCtCUbheMlTNykbfyR41NFkUhJ3yxkIpEI5ZT034r18/F+rZBJX/n2F8U7uShIP1SpaOkMkUjs7OyMi4vr6OgAAAwODkZGRlpZWRUWFAAA8Hh8dXX1p0+foCFpAAASifzg5NT40yOGeByuFoFwc3ODSrO2ttbBwcHN1XVoaIhEIqHR6KioqNzcXABAd3e3vr6+hYWFsbFxc3Pzz8RLJBIxGExkRERRYSEAAI1Gx8TG2FjYpCWlEolEIpHY3tYWGRHR2dkJAOjq6nJwcLC1tS0pLoYS+TPxtn3+HBsbC+130NXV5ePj8+7du4ryCgAAHocrKixMSEgAAJSWlBgYGFhaWpoYmzjYO/xkDcZhsaWlpcnJyVAgZaWltra23l5eI8PDJBIJjcH4+PggEAgAwPDwcHh4uLOzc3lZGbQn8Q9HSiKRUCiUl6dncVERAGBkZCQ8ItzGwiYnMwe6IlRXVUVHReFwOABAfX29h7u7vb19a0vrtCKlmTNQjTQ2NpaUlIQ21tTV1bW1tXWws3v1/Hn/wEBFScnD+/d1dHSgcgQAeHh6su3bl5Od/TPFCgAoyM6WuHPn3LlzAICa6moNdXX/gAATAwNHR8fR0dGQ0FBODg4XJycAQEFBgZiYWFpaWnx8fF9f3w/HC10RwsLCuE+e/OjlBQAIDQmVuScTER5xR1QsJyurs6tL+80bIX7+xsZGAICurq6evn5wYKC5kdHA4OCPxQsVWnd3t4aamoiQUFt7Ox6Pf/DggYODwzvrd08fPMVisUV5edeuXtXX1wcAtLW0hIeExMXFPZZ/rPhMkfQTrQ0AICMlRebePQsLCwBAfk6OirJyYGCgkY5OaEDA6Oioj6/vkQMHUpOTAQC+vr5qamrp6emKT578zJg7AGBgYMD748ejBw+GhYQQCAQPDw8NDY2w0DDZezKVlZWfP39WevTovowMkUjs6+uTkJDw9fTQ09F79VxlWq7S0pnh4eHo6GhTU9Pa2lo8Hi8kJNTQ0DA2NvZaQyMnJ6e5udnHx8fCwgK6KqQkJZmbmvJwc2dlZv7MJRAAgEAgHB0d+fn5AQAxkZHab94AAApyc6WkpIaHh6uqqsRFRd/b2gIA4uLipKSk3N3dc3JyflLU4eHh8vLya8LCbq6uAABPd8/ggGAAwCNZWRtLy/6BAX9//2fPnjU0NODweAEBAUM9PVdX14KCgp9pZ6B4vby8lJSUWltbBwcHz5w5MzQ01NbWdv/+/Zqamvr6eiMjIzMzM9IXx5qbmxUUFKAW4GfyW1lZ6e7ubmtrCwBwdnY2MDAAAISEhLx48QKFQuXl5fGe401MSAQABAUFKT9X9vb0lpeXr6ys/JnMIpHI0tLSKwICgQEBaDTa2Ng4OycHACAhKhoRFjY4NOTu7m5gYIDH48vLy588eQIAKC4qkrl7t7unZxY4Q/pyRv38/CqrqgAA1jY26hoaysrKV65cSUlJAQA0NTW9e/eOSCQ2NjY+ffQoJTHxtrhYYmLCTzbfAIDS0lJh4f9r79z+0sqyPP7X9Et/uh/qM9M9leqpru7qqkpVuhKtmKqYRKNGY/CKCIKigIoXREUEUTCSgHi/REFU0Kio4A0REy8REUTjNd6NyEVhzcOZME5M0iEmVcnM+T6hZ5+99l5n/c7Ze7M56ye3272yskLPyKBSqTEYzLfffIPEDQmP5xYWAkBPTw+BQMjKyvrll1+Ghs8qGwCIjYoqu1sKAINDQ4T4+KyMjH/87W/3ysoA4OnTp6lpqUajcX9//8KFC5Hh4VGRkTQabXNr64x2jUZjalqa2Ww+OjoiJyenp6dHRkZeuHBhfHwcADo6OgoLCz2DfiKRKJFIzjgwc7+QDZ/PB4DJycnU1NSMjAw/Pz9/f3+k8qBrgZ2KDgBoVyi+++b8xQsXAwICzjgARmq+ExZaXVXpBmhtbSXgcEwG4z/+/d/kMhkAzBhmiouLbTbb7u4ukUgkJyYG3rh+1c9veWXlk9HM5tZWdVXVzPS0w+kcUqvv37uXmZWVnJQ0+egR8kDgcrlI7N4KDeUVF3/x5y+oVOr29vYZPavVan18fFwu1/7+vlKp5PF4efn5sbGxyFE8Fs8p5ALAxMQEMg3ARmGZDOYZIwkAIu9ElZWWAcC8xSK+f7+Ex7t44ZJM2gIA5jkznZo2bzTu7u5euHDBPD/vcrvzmcyRM49Fn0zPZFDTLGaTw+FQ9/aWi8UZGRnp6elLS0sA0NraymazEc0YDIbIyEjjmb8vRxyl1+tLSkoAYG15uVUmKywsJJPJOTk5AHB0fBzwy89dHR3Hx64cenZbS4v10BocEFxTVXN2J4cGh1VVVAHAkydPSoqLy+6Wfvv1d6oeFQBMPp4sKSo5tB3u7e0p2tt5HE5iYmJycvLBwcEno5mtra3qqqonU1PHx8ecvLwWmaxSIiFgsfu7uwAwOzvL5XKdTufBwYHBYJiamrr43fcV5eUnN3e+m93R0VFfX1/ERH5+vkaj4XK59fX1yFESDl9UyAGAlpaWzMxMlUp13f96q7z17JEUFxElvFsGAFKplJaaOj4+HoWJHNONAYBpzpROS5ubnXU6nWFhYfn5+SKxOJlMPuMOdgB48mQmnZZmMZuPjo8z0tP7+vo4bDY1ORlJNN/W1ubRjEgkYrPZ9he/azpjZ8fHxxHN6IZHOazCoeEhGo2GrDc4nc5rV692dnS43e67/NKszMyBgYGIOxF9vX1nd3LErbDqyioAqK2tLSkp6enpiY6MNs2ZAGByYrK4qBjRDA6H6+3rYzKZyHTuk9GM1WqdmJhAptezBoNAIMjPz0cWPQDg2bNnWq3Ws24GAB1Kxdrq6tndurS0JJfLXS6X3W5Xq9UFBQXl5eWeVOYajVqv1yOSlkgkQqFQq9Ui06oz2u3r7Z2cmACA9fV1kUhUkJc3oO4/dh0DwM7Ojlqj2draAoCV1dXamhpxWRkyaj2j0c3NTbVGs7OzAwBjej2fz2cymdNTU0hnDQbDyMgIUnJoaAjp+HvRzPLy8tjYGHKV29sVeXl5FRUViCCPjo4UCsXCwgIALK8sSyQSHo+n0Wjei5N7urtmZmYAwDxvFt0T52Zka0eGXW4XElE6nQ6x0t3dzWKxBALB4uInsm52GgBwOBzIzQ/5z+mvRODFov57Med+MYqw2WwnV048QQMAiK7eSxi9VLPb7bYdHr6yZsSu52Zxdrsna7bb7W8Izfdr7mSdh4eHJ9czXnKy5weI78Wcp+bjo2Pb4atrPn3d35LfXjMnW+x5nrzy6Ok/z2L0pYt3uhmvO/pB7b6y5Hux+wajp+P417H7Uht+ZSe/s9HfXjMoKJ8WqGZQULwD1QwKinegmvnYeWnY/d6nHCjegmrmY2dvb89oNNrtdjeygLu0NDsz81s36v81qGY+agBgfn7+2rVrnZ2dALC7t4cJDS3IyYG347du/v9NUM187ACASCQKDg7e3dutq6sLvnnTbrVaLBYulzswMAAALpdrfHw8Pz9fJpMdHR3t7u6OPxqXNclmptHH0QcB1czHDgDYbLZYbCwlmXLV7xetVqsfHy8oKKDRaBgM5uHDhzMzMzQajcFgJCcnd3d3Dw8Pf/H5f0SEhRuenGlvMsrrQDXzCQAAU9NTf/r3P6WQUwAgJSUFg8FoNBoymYzBYFZXVxsaGtRqdWJiIofDUSgUX/7nfxpmnqCC+UCgmvkEAICDg4Ovv/66o6PD5XKFhITg4uOHh4framrapFLkRz5NTU1paWl8Pr+9vT0oKMj9YXbBoLhRzXwSAMDe3t65c+fa29sBIJ/FwuNwarU6PTX1fmlpUVHRrZAQjVrt7++flJRUWVnp5+d39h8Jo7wOVDOfAABweHiYlZWFbDre3NzkFRZiwsPT0tKePXtmWVhIo1DwOByLxWKz2U1NTcXFxa98ry/KewHVzKfByeVj5INntzWCZ8swusr8oUE186nyys0BqGB+BVDNoKB4B6oZFBTvQDWDguIdqGZQULwD1QwKinegmkFB8Q5UMygo3oFqBgXFO1DNoKB4B6oZFBTvQDWDguIdqGZQULzjA2rmV9gv+DYvMXrLNpwu9iHeRPGbvN3idV17+9N/5Uvp7VGvTJy9qg+imV/tBSinNfOSrZfyj75lVe5TXThd4A1G/6WVX005pw15ax0p6UnP+EHbeZYC7re4Ficv5bu1E+FDaWZqakokEt29e/dktre3cc3pYq87CwCGhobm5+eRAisrKzqd7vDFm/YRbDabXC5fXV21Wq1IitlX1u92u3t7ezc2NjwN2NzcfNDQUMzjtbe3HxwcuN3ujY0Nq9Xq/t/X5ujoaH19/ejo6GRVr7Oyv7/f0dFRyueXlZV1dHQgTX2DH97eFadP9xTT6/UKhcKTCGBjY8Nut09PT4+Ojv7LyhE/VFRUFBQUNDc3r57IYnK65GmX/su2ef7jcrmmp6fX1tZOxz0AHB0dTU1NmV7kHn6daYfDsbm56XA4XtfChYWFgYGB6enpM2Y+fP+aAYDF+fnYmBgcDofFYv38/LRaLbwT7lP3xZMOBYDg4GBPIru+vj4ajYakJfPgdDo5XO6c0TjQ398ik72h/kuXLg0ODiKfHQ4Hk8kMv3UrkUQ6//33TCYTALKzs093ZGdnJykpyZO45s0dsVgsgYGBN/z9IyIirvz8c15e3skEEl654pUFTpdxOBw+Pj4lJSWeBwWNRltcXBQIBPHx8a+r3FPVzs5OYmLixYsXMzMzQ0JCYmJiENl4y+sa7zHU19eXkpKCpO9+5Vlisbi8vPzNVlZWVkQi0Rta2N3dHRISotPp0tPTn3mTQPMl3rNmkMY11NaSiETkc0tLS39/v8vl6lercVhsIYu1vb29ubmpUqnsdvv29vbw8PDz5881vb3cwsIHDx5YLJaCgoJIDGZArQaA2dnZjIyMtLQ0JGFdb29vZ2cnkpcGAG7fvl1VVYUYUqvVmVmZ8xZLeXk5nU4nEokDAwM2m62urk6r1QYFBAQFBa2vr5tMJjqdnkQkPn70CACWlpaYTGZqaurf//73sRe5olZWVi5evKgfHweAmZmZ2traR48e/eUvfwkJCbHZbB0dHTgsriCv4OnSU6lU+rvf/Y7NZlut1t7e3vj4eD6f73K5bFab8K4QE4Fpbm5G7nwAYDQac3JyDqwHANDW3n7+/Pmtra3Gxkaz2Xx0dKRSqZaXl7u6uvh8fmNj48HBgUqlioqMLCsWPN97DgCNtbUJCQm5eXnr6+sbGxsqlcrhcGxvb3d1dW1ubnr8r1QqY2Nji4uLt7a2lErlH/7wBxaLhTzTtFrtZ599RiAQCgsLr169yuFwCgoKkEg1m80ZGRlkMnn6RZYoAKipqfH390cyK9ntdjab3d/f73a729raYmNjkSDWarVMJjMpKSk/P39lZcXtdjc1NUVHR1dXV+/t7T1+/Fiv17vd7omJiVmj8dBqFZYKsDHYdnm7xy02m43BYLDZbACYfDRJTiRTydQeVQ8AbG1tCYVCIpEYGRnZ2Nhot9tLS0sjMBgumw0AExMTAoEgKyuLz+evr69LpdJz585JJBKn06lUKuOwWGFpqd3hcLlcnZ2dZDI5NDQ0MDAQAEgEwj2h8GPRjNvtBoBZozEwMPDGjRtFRUVTU1NuAIPBQCYSuRxOfFxcdU2NTqdLSUnZ3983Go0sFuvZs2dBAQHBQUEKhSImJoZCoeRkZ+Pi4nQ6XWRkJI/HS0lJIZPJz549a2trq6mp8dw1T2pmUDNYwMgbHxv761//mpKSkpWVlZCQYDQaf/rppxZ5C5mcnJyYPD09zczNZbPZ1OTkoJs3Z2ZmCgoKcnNz09PTP//8c0+KL5vNlpaWdvH7i2QyubW11eFwzM/Pnz9/nkajDQ8P37hxo6aqBofF3bt/r7Oz889//rNcLm9ra6NQKGKxGIPB1NXV1dXUXbl8RSQWMZlMZFABAIuLi8EhwZcvXQ4NCb3w3Xfp6enHx8eXLl3q7Oy02+2JSUmDg4NYLPbLL7/s6enRaDTxeHypQBAaFFJRXmE0GuOx2IaGhvCwMBaTqdPpKBSK1WqdnZ0lEAhIWi8A0Ol0QUFBXC4Xj8fX1tZqNJpz587du3cP+SH07OzsV199hST3+uqrr0QiUVJS0v379xcXF/F4fFFRUVpaGhaL9YyRyGQyiUTy3KedTufz58/r6+tJJJJAIMBgMAqlksvl/vGPfxQIBDgcTiKR9Pb2/vzzz6WlpQUFBUNDQ6WlpWVlZQAgLhfL5fKHnZ2RGEyFpCInO8fj7YWFBRqNNjk56XK5wsPCmQwmO58dFRW1ubmZnp6elJTEYrG+//57hULR2toaExMjFApjoqK0Wm15efnvf/97DoeDx+NLSkoePnz4008/dXZ2KpVKOp1eXFQU5O/f0Ng4ODiIx+O5XK6vr+/169cBQHTvHiM7+50zTH6Q+YzD4Zibm2tubs7Pz/f19W1paRGJRDXV1QCg1+vTUlNlMlleXt7h4aHJZMrLzdvY2EhISNBqtWaz+bvz3yGpAs1ms1Kp9LngIxQK8/Pzw8LCpqamXC6X0+lErADAnTt3KisqENf39fbRU9MeP37k5+e3trbmdDqZTCbyHqOhoaH29naZTNapfPjDt9+XlpYWFRX5+PgIigXRmGibzeZ2uy9dujQyMgIvZik729uqbpVAILhz505KSgoAhIWFIXOesrIyqUwaeDMwOzv76dOnV/39rVYrlUq9du1ac3NzfHx8WGjow66Hl/0ulxaXyqVyJN0fvEgjzspjNTc1Z2dmBgYGzs3NhYSE9PX1HR8fZ2dnj46OEggE5I6bmpoaHh7+4MGDyDuRjEzG4tPFZmlzpUTid+kSAY/X6XS5ubl2u91isdCoVOQhfHx8LBKJiouLAeDJkycMBmNmZsbf3//kcMXf339mZqa8vDwkJATRGJPJbGho+PLLL8vLy4uLi//+t79NTk4ihalUamxsrOfc5/v7Kysr4eHhoaGhjY2N4eHhFAqFz+cTiUQAGBoaCgsLG3/0yP/Klcz0dKVSuWCxlJeXV1RWAoBYLJbLWwcHBy9fvszj8eSt8mcvRtEmkymVRjPOzrpdrvqG+pqaGiqV+ssvv/T39eHx+CdPngAAk8l88ODB3NycSCSqrKy87OdXUVEhkUiio6MBwGAw+F+7Njo6yuVyNzY2oqOjb926VVdXFxoSQiQSSSQSkj66paXlxo0bANDW1l7IZu/t7X0UmkG8kJmZKZVKkc+xkZF4LLawsLC6uhoAuru7U1JSlEplJp1us9uUbYqb/oGbW5s8Hm9xcXHePO/r47u6uup0Ogf7+5saG8NCw8bGxnQ6XXV19fLystvtPj4+9ti6f/9+blbWodXqdrsZGRkEHG51be3HH39cW1s7PDxksVjNzc0BAQFqtVra0FBTWytrabl57fqYVjum01WKRBUVFVGRUdZDq8vl+uGHHzzzmdHRUR6bvbOzDQADAwO3b982mUyhoaHt7e0dHR23QkKmpqfw8fE8NttisVy8dGltbQ2PxyckJCwvL7e3tdVIJHNzc/39/W1tbVcuXZG3yJFqjUZjWlqaZcECAJb5+diICKlUevPmzZ6ent2dXTKepNdqY2JixGIxAFAolMLCwjmTSSaTKZVKmUxGwBNGR7VRdyIpSZTHE48pFIrNbld1dQVcubIwPw8AR0dHfD5fKBQCwPDwcE5OzuTkpI+PD6IoJD58fHxGdaMCgSAuLg4ABgcHmUymWCz+5z//aTAY9Hp9KY+3uryMlBcKhd988w0StavLy4yMjPb29rCwMEZOztLSUlNjY19XVwGbnZSUhFj09fW1LCx0KJWdnZ2xERGV9+8LhUJJebnL7YoIxZQJykwmk7pf3a5QBPr7NzU0IFbMpvksGt0yN7f+7FlIcLBUKq2srLx969aQRpOYmIg8QrOysmpraxkMBg6H0+l00dHR9fX1EokEi8Uiyr/4448qlSo7O9tisYSGhubm5S4+fdoikynkcgKBwGKxAKC2tvbq1asA0N6q4LEKn+9/HJpxv5jSxcXFCfj82urqgICAuro6k8lEIBBEIhEOh+PxeBsbG2QiMZfBvB0aGo3BbGxulpWVmc1mp9NZwi2h0+m5ubn8khKDwRAeHi4UCplMJp1OX1tbGx4c7Orq8qwgT05O3vC/nkAgJJNIf/rss8rKyr29vWvXrq2trVmt1qKiora2toiIiJGRkfq6OjKJpNfpcnIY/JKS3NzcmOhoo9HIzGHmMfM4HM6PP/74+PHj/76hPn9OpVKpKSlNTU1EIjEhIeH4+DgCE0GIJ9TX1UWE3ZY2y24HBWFu3x7T6319fR80PGiWNieRSFWVlWQyuampSSaTJeDxbXJ5dHRMd3e35zlDJpPFInFnRyeFQsFisSaTiUKhkBISMtLTr1320+v1SWRyZWUlAPT29iYkJIjv34+KjKyrr2toaEjEJ9ZU1dy+devmjRsDg4NkMpnDZt8MCLj+889IFlVE7REREbW1tSQSqaqqamtr6/r1657BIQAEBgbmZOfweDwKhYIEOofDmZqexsbG3i0t5fF4tORkj2bW19exWGx4ePhdwd1bISG3goMPDw8rKiqIBEK5WExMSFDI5aV376alpQGAVqu9c+dOa2trbGysQqEgkUgNDQ2KtjZ8TCyXU/TDt9/W1dQoFR2cfI60SXonNLS6shKxsrq6ymAwxsfHV1ZXI8LCBMXmDx1iAAADfUlEQVQCelraD//4h1qjyWYwSAQCl8sNCgqqr6+nUqk4LK6xvuGHf3ydmZkpkUi++PwLLoeLw+FYTOaCxUKIj1cqFC0tLdmZ2VVVVSQi8UFj4+joKIlI4nK44eHhYWFhACARS1h5LKvV+hFpBgB0Y2OMrCwSHt/Z2YlMQHt6euh0enNzMzKOHBwaSklMaWxsHBsbOzg4mJiY2N3dBYCdnR0+n5+VlYXEgcFgoNPpZDIZWR/Uj4yMDA+f/NblobILGxMbhcHU1dcfHR09f/5cpVIdHh46HI7x8fG5uTmNRrO9vT09NSXgcFYWF81mM41GI5PJxrk5ADAajKmU1OzsbJVK5RlEIRey/N69OCy2pKQEaUl/f38GLWNhYYFTyKUkUfq6u/Pz8vR6vVKhLGIXHdoOuzs68DhcuUTidDr39vZEQmFMZKREIvEsju3v73d1dVVJqqqrqquqqpDZ9srqKofFKistHdOOrK2tjYyMICHudDpbW1vjYmNLS0qcTufu7m4xr5iSROnp6WEymRqNZt5szsvOFovFarUaGWYgEaBSqRgMhlQqtVqtyNLCyX5p1JpserZWqx0fHweA5eVlvV7vPDqanZmhp6ZSqVSz2eypCgCsVqu0WRoXFcdkMEwGAwAcHh7KHjyIw2KRgYPBYECWrVdWVpDEy0qlMi4uTiQSWa1Wq9UqvCtkZjE7OjuXlpYODg5qqmviY+PlcjkSsgDgcDi4HC6fxweAtrZ2PJbQWN8guX+/tbV1b3+/IDc3HoeTyWRLS0tra2t0Gp3JYLbJZKUCAYfLCboRlEnPLCwsRJYumxsbW5qb3QAKuSI2JraysvLo+BgA+lX9SYlJDY0Nw8PDdrs9kZBYW1Xr6aa3/Hrfab7hz7cs5v7fa82vs/X2nD79ddWe3dDbuOUs5t7c7Ff26w3WvfXDu/nHY2Li0UQKOcUzhnxLioqKUlNTvW1bR0cHhUrZ3t6GdxKMG91vhvIxAADGOSOyVP32p4yPj2s0Gm9D32QyITM0L9v4P6CaQfnteenJ49VZ72bL27NOgmoG5VPl7NH/bqCaQUHxDlQzKCjegWoGBcU7UM2goHgHqhkUFO9ANYOC4h2oZlBQvAPVDAqKd6CaQUHxDlQzKCjegWoGBcU7UM2goHgHqhkUFO9ANYOC4h2oZlBQvAPVDAqKd6CaQUHxjv8CCH2hOnfq5KAAAAAASUVORK5CYII="/>
          <p:cNvSpPr>
            <a:spLocks noGrp="1" noChangeAspect="1" noChangeArrowheads="1"/>
          </p:cNvSpPr>
          <p:nvPr>
            <p:ph type="body" idx="2"/>
          </p:nvPr>
        </p:nvSpPr>
        <p:spPr bwMode="auto">
          <a:xfrm>
            <a:off x="310101" y="540690"/>
            <a:ext cx="8603311" cy="451867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smtClean="0"/>
              <a:t>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66" y="397893"/>
            <a:ext cx="2976657" cy="3489122"/>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81550668"/>
              </p:ext>
            </p:extLst>
          </p:nvPr>
        </p:nvGraphicFramePr>
        <p:xfrm>
          <a:off x="209122" y="3887015"/>
          <a:ext cx="3738684" cy="1240770"/>
        </p:xfrm>
        <a:graphic>
          <a:graphicData uri="http://schemas.openxmlformats.org/drawingml/2006/table">
            <a:tbl>
              <a:tblPr/>
              <a:tblGrid>
                <a:gridCol w="81892">
                  <a:extLst>
                    <a:ext uri="{9D8B030D-6E8A-4147-A177-3AD203B41FA5}">
                      <a16:colId xmlns:a16="http://schemas.microsoft.com/office/drawing/2014/main" val="3905342212"/>
                    </a:ext>
                  </a:extLst>
                </a:gridCol>
                <a:gridCol w="3656792">
                  <a:extLst>
                    <a:ext uri="{9D8B030D-6E8A-4147-A177-3AD203B41FA5}">
                      <a16:colId xmlns:a16="http://schemas.microsoft.com/office/drawing/2014/main" val="952171549"/>
                    </a:ext>
                  </a:extLst>
                </a:gridCol>
              </a:tblGrid>
              <a:tr h="208394">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sz="1000" dirty="0">
                          <a:effectLst/>
                          <a:latin typeface="arial" panose="020B0604020202020204" pitchFamily="34" charset="0"/>
                        </a:rPr>
                        <a:t>World War I cost the U.S. many billions of dollars.</a:t>
                      </a: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423695466"/>
                  </a:ext>
                </a:extLst>
              </a:tr>
              <a:tr h="208394">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sz="1000" dirty="0">
                          <a:effectLst/>
                          <a:latin typeface="arial" panose="020B0604020202020204" pitchFamily="34" charset="0"/>
                        </a:rPr>
                        <a:t>World War I created an unfavorable balance of trade.</a:t>
                      </a: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3839564052"/>
                  </a:ext>
                </a:extLst>
              </a:tr>
              <a:tr h="345420">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sz="1000" dirty="0">
                          <a:effectLst/>
                          <a:latin typeface="arial" panose="020B0604020202020204" pitchFamily="34" charset="0"/>
                        </a:rPr>
                        <a:t>World War I was a significant benefit for the U.S. economy.</a:t>
                      </a: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1032093837"/>
                  </a:ext>
                </a:extLst>
              </a:tr>
              <a:tr h="345420">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sz="1000" dirty="0">
                          <a:effectLst/>
                          <a:latin typeface="arial" panose="020B0604020202020204" pitchFamily="34" charset="0"/>
                        </a:rPr>
                        <a:t>World War I caused the U.S. trade deficit to increase significantly.</a:t>
                      </a: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489329349"/>
                  </a:ext>
                </a:extLst>
              </a:tr>
            </a:tbl>
          </a:graphicData>
        </a:graphic>
      </p:graphicFrame>
      <p:sp>
        <p:nvSpPr>
          <p:cNvPr id="9" name="Rectangle 5"/>
          <p:cNvSpPr>
            <a:spLocks noChangeArrowheads="1"/>
          </p:cNvSpPr>
          <p:nvPr/>
        </p:nvSpPr>
        <p:spPr bwMode="auto">
          <a:xfrm>
            <a:off x="325779" y="3473279"/>
            <a:ext cx="2918352" cy="492443"/>
          </a:xfrm>
          <a:prstGeom prst="rect">
            <a:avLst/>
          </a:prstGeom>
          <a:solidFill>
            <a:srgbClr val="FFFB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Which conclusion can be drawn from analyzing the graph above?   </a:t>
            </a:r>
            <a:r>
              <a:rPr kumimoji="0" lang="en-US" altLang="en-US" sz="900" b="1"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t>
            </a:r>
            <a:r>
              <a:rPr kumimoji="0" lang="en-US" altLang="en-US" sz="1400" b="1"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955182030"/>
              </p:ext>
            </p:extLst>
          </p:nvPr>
        </p:nvGraphicFramePr>
        <p:xfrm>
          <a:off x="4858247" y="1840400"/>
          <a:ext cx="4055165" cy="2453640"/>
        </p:xfrm>
        <a:graphic>
          <a:graphicData uri="http://schemas.openxmlformats.org/drawingml/2006/table">
            <a:tbl>
              <a:tblPr/>
              <a:tblGrid>
                <a:gridCol w="86425">
                  <a:extLst>
                    <a:ext uri="{9D8B030D-6E8A-4147-A177-3AD203B41FA5}">
                      <a16:colId xmlns:a16="http://schemas.microsoft.com/office/drawing/2014/main" val="860695949"/>
                    </a:ext>
                  </a:extLst>
                </a:gridCol>
                <a:gridCol w="586890">
                  <a:extLst>
                    <a:ext uri="{9D8B030D-6E8A-4147-A177-3AD203B41FA5}">
                      <a16:colId xmlns:a16="http://schemas.microsoft.com/office/drawing/2014/main" val="643876694"/>
                    </a:ext>
                  </a:extLst>
                </a:gridCol>
                <a:gridCol w="3381850">
                  <a:extLst>
                    <a:ext uri="{9D8B030D-6E8A-4147-A177-3AD203B41FA5}">
                      <a16:colId xmlns:a16="http://schemas.microsoft.com/office/drawing/2014/main" val="667481397"/>
                    </a:ext>
                  </a:extLst>
                </a:gridCol>
              </a:tblGrid>
              <a:tr h="0">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endParaRPr lang="en-US" dirty="0">
                        <a:effectLst/>
                      </a:endParaRPr>
                    </a:p>
                  </a:txBody>
                  <a:tcPr marL="0" marR="47625" marT="0" marB="0" anchor="ctr">
                    <a:lnL>
                      <a:noFill/>
                    </a:lnL>
                    <a:lnR>
                      <a:noFill/>
                    </a:lnR>
                    <a:lnT>
                      <a:noFill/>
                    </a:lnT>
                    <a:lnB>
                      <a:noFill/>
                    </a:lnB>
                    <a:solidFill>
                      <a:srgbClr val="FFFBED"/>
                    </a:solidFill>
                  </a:tcPr>
                </a:tc>
                <a:tc>
                  <a:txBody>
                    <a:bodyPr/>
                    <a:lstStyle/>
                    <a:p>
                      <a:pPr fontAlgn="ctr"/>
                      <a:r>
                        <a:rPr lang="en-US" sz="1400" dirty="0">
                          <a:effectLst/>
                          <a:latin typeface="arial" panose="020B0604020202020204" pitchFamily="34" charset="0"/>
                        </a:rPr>
                        <a:t>The United States entered World War I when fighting broke out in </a:t>
                      </a:r>
                      <a:r>
                        <a:rPr lang="en-US" sz="1400" dirty="0" smtClean="0">
                          <a:effectLst/>
                          <a:latin typeface="arial" panose="020B0604020202020204" pitchFamily="34" charset="0"/>
                        </a:rPr>
                        <a:t>Europe.</a:t>
                      </a:r>
                      <a:r>
                        <a:rPr lang="en-US" sz="1400" dirty="0">
                          <a:effectLst/>
                          <a:latin typeface="arial" panose="020B0604020202020204" pitchFamily="34" charset="0"/>
                        </a:rPr>
                        <a:t/>
                      </a:r>
                      <a:br>
                        <a:rPr lang="en-US" sz="1400" dirty="0">
                          <a:effectLst/>
                          <a:latin typeface="arial" panose="020B0604020202020204" pitchFamily="34" charset="0"/>
                        </a:rPr>
                      </a:br>
                      <a:endParaRPr lang="en-US" sz="1200" dirty="0">
                        <a:effectLst/>
                        <a:latin typeface="arial" panose="020B0604020202020204" pitchFamily="34" charset="0"/>
                      </a:endParaRP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3443447047"/>
                  </a:ext>
                </a:extLst>
              </a:tr>
              <a:tr h="0">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endParaRPr lang="en-US" dirty="0">
                        <a:effectLst/>
                      </a:endParaRPr>
                    </a:p>
                  </a:txBody>
                  <a:tcPr marL="0" marR="47625" marT="0" marB="0" anchor="ctr">
                    <a:lnL>
                      <a:noFill/>
                    </a:lnL>
                    <a:lnR>
                      <a:noFill/>
                    </a:lnR>
                    <a:lnT>
                      <a:noFill/>
                    </a:lnT>
                    <a:lnB>
                      <a:noFill/>
                    </a:lnB>
                    <a:solidFill>
                      <a:srgbClr val="FFFBED"/>
                    </a:solidFill>
                  </a:tcPr>
                </a:tc>
                <a:tc>
                  <a:txBody>
                    <a:bodyPr/>
                    <a:lstStyle/>
                    <a:p>
                      <a:pPr fontAlgn="ctr"/>
                      <a:r>
                        <a:rPr lang="en-US" sz="1400" dirty="0">
                          <a:effectLst/>
                          <a:latin typeface="arial" panose="020B0604020202020204" pitchFamily="34" charset="0"/>
                        </a:rPr>
                        <a:t>The United States was neutral at the beginning of World War I.</a:t>
                      </a:r>
                      <a:endParaRPr lang="en-US" sz="1200" dirty="0">
                        <a:effectLst/>
                        <a:latin typeface="arial" panose="020B0604020202020204" pitchFamily="34" charset="0"/>
                      </a:endParaRP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2703541270"/>
                  </a:ext>
                </a:extLst>
              </a:tr>
              <a:tr h="0">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endParaRPr lang="en-US" dirty="0">
                        <a:effectLst/>
                      </a:endParaRPr>
                    </a:p>
                  </a:txBody>
                  <a:tcPr marL="0" marR="47625" marT="0" marB="0" anchor="ctr">
                    <a:lnL>
                      <a:noFill/>
                    </a:lnL>
                    <a:lnR>
                      <a:noFill/>
                    </a:lnR>
                    <a:lnT>
                      <a:noFill/>
                    </a:lnT>
                    <a:lnB>
                      <a:noFill/>
                    </a:lnB>
                    <a:solidFill>
                      <a:srgbClr val="FFFBED"/>
                    </a:solidFill>
                  </a:tcPr>
                </a:tc>
                <a:tc>
                  <a:txBody>
                    <a:bodyPr/>
                    <a:lstStyle/>
                    <a:p>
                      <a:pPr fontAlgn="ctr"/>
                      <a:r>
                        <a:rPr lang="en-US" sz="1400">
                          <a:effectLst/>
                          <a:latin typeface="arial" panose="020B0604020202020204" pitchFamily="34" charset="0"/>
                        </a:rPr>
                        <a:t>The United States never engaged in military conflict during World War I.</a:t>
                      </a:r>
                      <a:endParaRPr lang="en-US" sz="1200">
                        <a:effectLst/>
                        <a:latin typeface="arial" panose="020B0604020202020204" pitchFamily="34" charset="0"/>
                      </a:endParaRP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632135300"/>
                  </a:ext>
                </a:extLst>
              </a:tr>
              <a:tr h="0">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endParaRPr lang="en-US" dirty="0">
                        <a:effectLst/>
                      </a:endParaRPr>
                    </a:p>
                  </a:txBody>
                  <a:tcPr marL="0" marR="47625" marT="0" marB="0" anchor="ctr">
                    <a:lnL>
                      <a:noFill/>
                    </a:lnL>
                    <a:lnR>
                      <a:noFill/>
                    </a:lnR>
                    <a:lnT>
                      <a:noFill/>
                    </a:lnT>
                    <a:lnB>
                      <a:noFill/>
                    </a:lnB>
                    <a:solidFill>
                      <a:srgbClr val="FFFBED"/>
                    </a:solidFill>
                  </a:tcPr>
                </a:tc>
                <a:tc>
                  <a:txBody>
                    <a:bodyPr/>
                    <a:lstStyle/>
                    <a:p>
                      <a:pPr fontAlgn="ctr"/>
                      <a:r>
                        <a:rPr lang="en-US" sz="1400" dirty="0">
                          <a:effectLst/>
                          <a:latin typeface="arial" panose="020B0604020202020204" pitchFamily="34" charset="0"/>
                        </a:rPr>
                        <a:t>The United States waited until they were invaded to enter World War I.</a:t>
                      </a:r>
                      <a:br>
                        <a:rPr lang="en-US" sz="1400" dirty="0">
                          <a:effectLst/>
                          <a:latin typeface="arial" panose="020B0604020202020204" pitchFamily="34" charset="0"/>
                        </a:rPr>
                      </a:br>
                      <a:endParaRPr lang="en-US" sz="1200" dirty="0">
                        <a:effectLst/>
                        <a:latin typeface="arial" panose="020B0604020202020204" pitchFamily="34" charset="0"/>
                      </a:endParaRP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1960137741"/>
                  </a:ext>
                </a:extLst>
              </a:tr>
            </a:tbl>
          </a:graphicData>
        </a:graphic>
      </p:graphicFrame>
      <p:sp>
        <p:nvSpPr>
          <p:cNvPr id="14" name="Rectangle 10"/>
          <p:cNvSpPr>
            <a:spLocks noChangeArrowheads="1"/>
          </p:cNvSpPr>
          <p:nvPr/>
        </p:nvSpPr>
        <p:spPr bwMode="auto">
          <a:xfrm>
            <a:off x="3575688" y="606453"/>
            <a:ext cx="5568312" cy="1107996"/>
          </a:xfrm>
          <a:prstGeom prst="rect">
            <a:avLst/>
          </a:prstGeom>
          <a:solidFill>
            <a:srgbClr val="FFFB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"It is our true policy to steer clear of permanent alliances with any portion of the foreign world;"</a:t>
            </a:r>
            <a:endParaRPr kumimoji="0" lang="en-US" altLang="en-US" sz="11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-President George Washington, 1796</a:t>
            </a:r>
            <a:endParaRPr kumimoji="0" lang="en-US" altLang="en-US" sz="11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t>
            </a:r>
            <a:endParaRPr kumimoji="0" lang="en-US" altLang="en-US" sz="11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How does this quote reflect the attitude of the United States position in World War I?       </a:t>
            </a:r>
            <a:endParaRPr kumimoji="0" lang="en-US" altLang="en-US" sz="1100" b="0" i="0" u="none" strike="noStrike" cap="none" normalizeH="0" baseline="0" dirty="0" smtClean="0">
              <a:ln>
                <a:noFill/>
              </a:ln>
              <a:solidFill>
                <a:schemeClr val="tx1"/>
              </a:solidFill>
              <a:effectLst/>
              <a:latin typeface="Arial" panose="020B0604020202020204" pitchFamily="34" charset="0"/>
            </a:endParaRPr>
          </a:p>
        </p:txBody>
      </p:sp>
      <p:pic>
        <p:nvPicPr>
          <p:cNvPr id="1035" name="Picture 11" descr="https://static2-cdn.schoolnet.com/20.1.0_001/static/20.1.0/images/spac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1088" y="17399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static2-cdn.schoolnet.com/20.1.0_001/static/20.1.0/images/spac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9688" y="17399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static2-cdn.schoolnet.com/20.1.0_001/static/20.1.0/images/spac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8900" y="173990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2367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4632" y="43858"/>
            <a:ext cx="4434440" cy="572700"/>
          </a:xfrm>
        </p:spPr>
        <p:txBody>
          <a:bodyPr/>
          <a:lstStyle/>
          <a:p>
            <a:r>
              <a:rPr lang="en-US" sz="1800" dirty="0" smtClean="0"/>
              <a:t>Warmup </a:t>
            </a:r>
            <a:r>
              <a:rPr lang="en-US" sz="1800" dirty="0" smtClean="0"/>
              <a:t>#</a:t>
            </a:r>
            <a:r>
              <a:rPr lang="en-US" sz="1800" dirty="0" smtClean="0"/>
              <a:t>39</a:t>
            </a:r>
            <a:r>
              <a:rPr lang="en-US" sz="1800" dirty="0" smtClean="0"/>
              <a:t>   Friday, </a:t>
            </a:r>
            <a:r>
              <a:rPr lang="en-US" sz="1800" dirty="0" smtClean="0"/>
              <a:t>Feb </a:t>
            </a:r>
            <a:r>
              <a:rPr lang="en-US" sz="1800" dirty="0" smtClean="0"/>
              <a:t>29</a:t>
            </a:r>
            <a:r>
              <a:rPr lang="en-US" sz="1800" dirty="0" smtClean="0"/>
              <a:t>th </a:t>
            </a:r>
            <a:endParaRPr lang="en-US" sz="1800" dirty="0"/>
          </a:p>
        </p:txBody>
      </p:sp>
      <p:sp>
        <p:nvSpPr>
          <p:cNvPr id="4" name="Text Placeholder 3"/>
          <p:cNvSpPr>
            <a:spLocks noGrp="1"/>
          </p:cNvSpPr>
          <p:nvPr>
            <p:ph type="body" idx="2"/>
          </p:nvPr>
        </p:nvSpPr>
        <p:spPr>
          <a:xfrm>
            <a:off x="209122" y="330208"/>
            <a:ext cx="8154137" cy="4215392"/>
          </a:xfrm>
        </p:spPr>
        <p:txBody>
          <a:bodyPr/>
          <a:lstStyle/>
          <a:p>
            <a:pPr marL="457200" indent="-457200">
              <a:buAutoNum type="arabicPeriod"/>
            </a:pPr>
            <a:r>
              <a:rPr lang="en-US" sz="2400" b="1" dirty="0" smtClean="0">
                <a:solidFill>
                  <a:schemeClr val="tx1"/>
                </a:solidFill>
              </a:rPr>
              <a:t>What is a flapper?</a:t>
            </a:r>
          </a:p>
          <a:p>
            <a:pPr marL="457200" indent="-457200">
              <a:buAutoNum type="arabicPeriod"/>
            </a:pPr>
            <a:r>
              <a:rPr lang="en-US" sz="2400" b="1" dirty="0" smtClean="0">
                <a:solidFill>
                  <a:schemeClr val="tx1"/>
                </a:solidFill>
              </a:rPr>
              <a:t>How did WWI lead to the prosperity of the 1920’s?</a:t>
            </a:r>
          </a:p>
          <a:p>
            <a:pPr marL="457200" indent="-457200">
              <a:buAutoNum type="arabicPeriod"/>
            </a:pPr>
            <a:r>
              <a:rPr lang="en-US" sz="2400" b="1" dirty="0" smtClean="0">
                <a:solidFill>
                  <a:schemeClr val="tx1"/>
                </a:solidFill>
              </a:rPr>
              <a:t>What was the 18</a:t>
            </a:r>
            <a:r>
              <a:rPr lang="en-US" sz="2400" b="1" baseline="30000" dirty="0" smtClean="0">
                <a:solidFill>
                  <a:schemeClr val="tx1"/>
                </a:solidFill>
              </a:rPr>
              <a:t>th</a:t>
            </a:r>
            <a:r>
              <a:rPr lang="en-US" sz="2400" b="1" dirty="0" smtClean="0">
                <a:solidFill>
                  <a:schemeClr val="tx1"/>
                </a:solidFill>
              </a:rPr>
              <a:t> amendment?</a:t>
            </a:r>
          </a:p>
          <a:p>
            <a:pPr marL="457200" indent="-457200">
              <a:buAutoNum type="arabicPeriod"/>
            </a:pPr>
            <a:r>
              <a:rPr lang="en-US" sz="2400" b="1" dirty="0" smtClean="0">
                <a:solidFill>
                  <a:schemeClr val="tx1"/>
                </a:solidFill>
              </a:rPr>
              <a:t>What was the 19</a:t>
            </a:r>
            <a:r>
              <a:rPr lang="en-US" sz="2400" b="1" baseline="30000" dirty="0" smtClean="0">
                <a:solidFill>
                  <a:schemeClr val="tx1"/>
                </a:solidFill>
              </a:rPr>
              <a:t>th</a:t>
            </a:r>
            <a:r>
              <a:rPr lang="en-US" sz="2400" b="1" dirty="0" smtClean="0">
                <a:solidFill>
                  <a:schemeClr val="tx1"/>
                </a:solidFill>
              </a:rPr>
              <a:t> amendment?</a:t>
            </a:r>
          </a:p>
          <a:p>
            <a:endParaRPr lang="en-US" sz="2400" b="1" dirty="0" smtClean="0">
              <a:solidFill>
                <a:schemeClr val="tx1"/>
              </a:solidFill>
            </a:endParaRPr>
          </a:p>
          <a:p>
            <a:endParaRPr lang="en-US" sz="2400" b="1" dirty="0">
              <a:solidFill>
                <a:schemeClr val="tx1"/>
              </a:solidFill>
            </a:endParaRPr>
          </a:p>
        </p:txBody>
      </p:sp>
      <p:pic>
        <p:nvPicPr>
          <p:cNvPr id="2052" name="Picture 4" descr="Image result for flapper primary 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3757" y="2386730"/>
            <a:ext cx="3066848" cy="26146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18th amend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22" y="2755192"/>
            <a:ext cx="2085891" cy="20182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7785" y="2808739"/>
            <a:ext cx="2743200" cy="2019300"/>
          </a:xfrm>
          <a:prstGeom prst="rect">
            <a:avLst/>
          </a:prstGeom>
        </p:spPr>
      </p:pic>
    </p:spTree>
    <p:extLst>
      <p:ext uri="{BB962C8B-B14F-4D97-AF65-F5344CB8AC3E}">
        <p14:creationId xmlns:p14="http://schemas.microsoft.com/office/powerpoint/2010/main" val="41526921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22" y="33753"/>
            <a:ext cx="4434440" cy="572700"/>
          </a:xfrm>
        </p:spPr>
        <p:txBody>
          <a:bodyPr/>
          <a:lstStyle/>
          <a:p>
            <a:r>
              <a:rPr lang="en-US" sz="1800" dirty="0" smtClean="0"/>
              <a:t>Warmup #</a:t>
            </a:r>
            <a:r>
              <a:rPr lang="en-US" sz="1800" dirty="0" smtClean="0"/>
              <a:t>40   Mon, March 2nd </a:t>
            </a:r>
            <a:endParaRPr lang="en-US" sz="1800" dirty="0"/>
          </a:p>
        </p:txBody>
      </p:sp>
      <p:sp>
        <p:nvSpPr>
          <p:cNvPr id="4" name="Text Placeholder 3"/>
          <p:cNvSpPr>
            <a:spLocks noGrp="1"/>
          </p:cNvSpPr>
          <p:nvPr>
            <p:ph type="body" idx="2"/>
          </p:nvPr>
        </p:nvSpPr>
        <p:spPr>
          <a:xfrm>
            <a:off x="209122" y="389614"/>
            <a:ext cx="8767901" cy="4614848"/>
          </a:xfrm>
        </p:spPr>
        <p:txBody>
          <a:bodyPr/>
          <a:lstStyle/>
          <a:p>
            <a:r>
              <a:rPr lang="en-US" b="1" dirty="0"/>
              <a:t>How did North Carolina contribute to World War I?</a:t>
            </a:r>
          </a:p>
          <a:p>
            <a:r>
              <a:rPr lang="en-US" dirty="0"/>
              <a:t>A. producing textiles and establishing military training camps</a:t>
            </a:r>
          </a:p>
          <a:p>
            <a:r>
              <a:rPr lang="en-US" dirty="0"/>
              <a:t>B. building ships and developing nuclear weapons</a:t>
            </a:r>
          </a:p>
          <a:p>
            <a:r>
              <a:rPr lang="en-US" dirty="0"/>
              <a:t>C. providing military intelligence centers and tobacco production</a:t>
            </a:r>
          </a:p>
          <a:p>
            <a:r>
              <a:rPr lang="en-US" dirty="0"/>
              <a:t>D. building camps for prisoners of war and barbed wire </a:t>
            </a:r>
            <a:r>
              <a:rPr lang="en-US" dirty="0" smtClean="0"/>
              <a:t>production</a:t>
            </a:r>
          </a:p>
          <a:p>
            <a:r>
              <a:rPr lang="en-US" b="1" dirty="0">
                <a:solidFill>
                  <a:srgbClr val="FF0000"/>
                </a:solidFill>
              </a:rPr>
              <a:t>Which statement accurately describes the Harlem Renaissance </a:t>
            </a:r>
            <a:r>
              <a:rPr lang="en-US" b="1" dirty="0" smtClean="0">
                <a:solidFill>
                  <a:srgbClr val="FF0000"/>
                </a:solidFill>
              </a:rPr>
              <a:t>of the </a:t>
            </a:r>
            <a:r>
              <a:rPr lang="en-US" b="1" dirty="0">
                <a:solidFill>
                  <a:srgbClr val="FF0000"/>
                </a:solidFill>
              </a:rPr>
              <a:t>1920s?</a:t>
            </a:r>
          </a:p>
          <a:p>
            <a:r>
              <a:rPr lang="en-US" dirty="0">
                <a:solidFill>
                  <a:srgbClr val="FF0000"/>
                </a:solidFill>
              </a:rPr>
              <a:t>A. An organization created to promote African-American businesses.</a:t>
            </a:r>
          </a:p>
          <a:p>
            <a:r>
              <a:rPr lang="en-US" dirty="0">
                <a:solidFill>
                  <a:srgbClr val="FF0000"/>
                </a:solidFill>
              </a:rPr>
              <a:t>B. A movement that </a:t>
            </a:r>
            <a:r>
              <a:rPr lang="en-US" dirty="0" smtClean="0">
                <a:solidFill>
                  <a:srgbClr val="FF0000"/>
                </a:solidFill>
              </a:rPr>
              <a:t>to </a:t>
            </a:r>
            <a:r>
              <a:rPr lang="en-US" dirty="0">
                <a:solidFill>
                  <a:srgbClr val="FF0000"/>
                </a:solidFill>
              </a:rPr>
              <a:t>draw African-Americans back to the </a:t>
            </a:r>
            <a:r>
              <a:rPr lang="en-US" dirty="0" smtClean="0">
                <a:solidFill>
                  <a:srgbClr val="FF0000"/>
                </a:solidFill>
              </a:rPr>
              <a:t>inner cities</a:t>
            </a:r>
            <a:r>
              <a:rPr lang="en-US" dirty="0">
                <a:solidFill>
                  <a:srgbClr val="FF0000"/>
                </a:solidFill>
              </a:rPr>
              <a:t>.</a:t>
            </a:r>
          </a:p>
          <a:p>
            <a:r>
              <a:rPr lang="en-US" dirty="0">
                <a:solidFill>
                  <a:srgbClr val="FF0000"/>
                </a:solidFill>
              </a:rPr>
              <a:t>C. A relief program that provided jobs for African-American workers.</a:t>
            </a:r>
          </a:p>
          <a:p>
            <a:r>
              <a:rPr lang="en-US" dirty="0">
                <a:solidFill>
                  <a:srgbClr val="FF0000"/>
                </a:solidFill>
              </a:rPr>
              <a:t>D. A period of achievement by African-American writers and artists</a:t>
            </a:r>
            <a:endParaRPr lang="en-US" b="1" dirty="0">
              <a:solidFill>
                <a:srgbClr val="FF0000"/>
              </a:solidFill>
            </a:endParaRPr>
          </a:p>
        </p:txBody>
      </p:sp>
    </p:spTree>
    <p:extLst>
      <p:ext uri="{BB962C8B-B14F-4D97-AF65-F5344CB8AC3E}">
        <p14:creationId xmlns:p14="http://schemas.microsoft.com/office/powerpoint/2010/main" val="40658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7130"/>
            <a:ext cx="2917916" cy="496763"/>
          </a:xfrm>
        </p:spPr>
        <p:txBody>
          <a:bodyPr>
            <a:normAutofit/>
          </a:bodyPr>
          <a:lstStyle/>
          <a:p>
            <a:r>
              <a:rPr lang="en-US" sz="1500" dirty="0"/>
              <a:t>Warmup #</a:t>
            </a:r>
            <a:r>
              <a:rPr lang="en-US" sz="1500" dirty="0" smtClean="0"/>
              <a:t>41 Friday, </a:t>
            </a:r>
            <a:r>
              <a:rPr lang="en-US" sz="1500" dirty="0" smtClean="0"/>
              <a:t>3</a:t>
            </a:r>
            <a:r>
              <a:rPr lang="en-US" sz="1500" dirty="0" smtClean="0"/>
              <a:t>/6/20</a:t>
            </a:r>
            <a:endParaRPr lang="en-US" sz="1500" dirty="0"/>
          </a:p>
        </p:txBody>
      </p:sp>
      <p:pic>
        <p:nvPicPr>
          <p:cNvPr id="3" name="image1.png" descr="Cartoon_Consumer.PNG"/>
          <p:cNvPicPr/>
          <p:nvPr/>
        </p:nvPicPr>
        <p:blipFill>
          <a:blip r:embed="rId2"/>
          <a:srcRect/>
          <a:stretch>
            <a:fillRect/>
          </a:stretch>
        </p:blipFill>
        <p:spPr>
          <a:xfrm>
            <a:off x="2433098" y="117566"/>
            <a:ext cx="6590069" cy="5025935"/>
          </a:xfrm>
          <a:prstGeom prst="rect">
            <a:avLst/>
          </a:prstGeom>
          <a:ln/>
        </p:spPr>
      </p:pic>
      <p:sp>
        <p:nvSpPr>
          <p:cNvPr id="4" name="TextBox 3"/>
          <p:cNvSpPr txBox="1"/>
          <p:nvPr/>
        </p:nvSpPr>
        <p:spPr>
          <a:xfrm>
            <a:off x="80010" y="793536"/>
            <a:ext cx="1661326" cy="2516073"/>
          </a:xfrm>
          <a:prstGeom prst="rect">
            <a:avLst/>
          </a:prstGeom>
          <a:noFill/>
        </p:spPr>
        <p:txBody>
          <a:bodyPr wrap="square" rtlCol="0">
            <a:spAutoFit/>
          </a:bodyPr>
          <a:lstStyle/>
          <a:p>
            <a:endParaRPr lang="en-US" sz="2100" dirty="0"/>
          </a:p>
          <a:p>
            <a:r>
              <a:rPr lang="en-US" sz="2100" dirty="0" smtClean="0"/>
              <a:t>What </a:t>
            </a:r>
            <a:r>
              <a:rPr lang="en-US" sz="2100" dirty="0"/>
              <a:t>is the previous generation’s views of the people in the 1920’s?</a:t>
            </a:r>
          </a:p>
          <a:p>
            <a:endParaRPr lang="en-US" sz="1050" dirty="0"/>
          </a:p>
        </p:txBody>
      </p:sp>
    </p:spTree>
    <p:extLst>
      <p:ext uri="{BB962C8B-B14F-4D97-AF65-F5344CB8AC3E}">
        <p14:creationId xmlns:p14="http://schemas.microsoft.com/office/powerpoint/2010/main" val="9209071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7985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01076"/>
            <a:ext cx="8520600" cy="572700"/>
          </a:xfrm>
        </p:spPr>
        <p:txBody>
          <a:bodyPr/>
          <a:lstStyle/>
          <a:p>
            <a:pPr algn="ctr"/>
            <a:r>
              <a:rPr lang="en-US" dirty="0" smtClean="0"/>
              <a:t>WARMUP #5  9/5/19</a:t>
            </a:r>
            <a:endParaRPr lang="en-US" dirty="0"/>
          </a:p>
        </p:txBody>
      </p:sp>
      <p:sp>
        <p:nvSpPr>
          <p:cNvPr id="3" name="Text Placeholder 2"/>
          <p:cNvSpPr>
            <a:spLocks noGrp="1"/>
          </p:cNvSpPr>
          <p:nvPr>
            <p:ph type="body" idx="1"/>
          </p:nvPr>
        </p:nvSpPr>
        <p:spPr>
          <a:xfrm>
            <a:off x="311700" y="673776"/>
            <a:ext cx="8520600" cy="4393173"/>
          </a:xfrm>
        </p:spPr>
        <p:txBody>
          <a:bodyPr/>
          <a:lstStyle/>
          <a:p>
            <a:pPr algn="ctr"/>
            <a:endParaRPr lang="en-US" b="1" i="1" dirty="0" smtClean="0"/>
          </a:p>
          <a:p>
            <a:pPr algn="ctr"/>
            <a:r>
              <a:rPr lang="en-US" sz="2400" b="1" dirty="0" smtClean="0"/>
              <a:t>In your own words Tell me your definition of:</a:t>
            </a:r>
            <a:endParaRPr lang="en-US" sz="2400" b="1" dirty="0"/>
          </a:p>
          <a:p>
            <a:pPr algn="ctr"/>
            <a:r>
              <a:rPr lang="en-US" sz="4000" b="1" i="1" dirty="0" smtClean="0"/>
              <a:t>IDENTITY</a:t>
            </a:r>
          </a:p>
          <a:p>
            <a:r>
              <a:rPr lang="en-US" sz="2000" b="1" i="1" dirty="0" smtClean="0"/>
              <a:t>What does Identity mean to you?</a:t>
            </a:r>
          </a:p>
          <a:p>
            <a:r>
              <a:rPr lang="en-US" sz="2000" b="1" i="1" dirty="0" smtClean="0"/>
              <a:t>What are some components of Identity?</a:t>
            </a:r>
          </a:p>
          <a:p>
            <a:r>
              <a:rPr lang="en-US" sz="2000" b="1" i="1" dirty="0" smtClean="0"/>
              <a:t>Who decides what our identity is?</a:t>
            </a:r>
            <a:endParaRPr lang="en-US" sz="2000" b="1" i="1" dirty="0"/>
          </a:p>
        </p:txBody>
      </p:sp>
    </p:spTree>
    <p:extLst>
      <p:ext uri="{BB962C8B-B14F-4D97-AF65-F5344CB8AC3E}">
        <p14:creationId xmlns:p14="http://schemas.microsoft.com/office/powerpoint/2010/main" val="40256882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22" y="33753"/>
            <a:ext cx="4434440" cy="572700"/>
          </a:xfrm>
        </p:spPr>
        <p:txBody>
          <a:bodyPr/>
          <a:lstStyle/>
          <a:p>
            <a:r>
              <a:rPr lang="en-US" sz="1800" dirty="0" smtClean="0"/>
              <a:t>Warmup </a:t>
            </a:r>
            <a:r>
              <a:rPr lang="en-US" sz="1800" dirty="0" smtClean="0"/>
              <a:t>#</a:t>
            </a:r>
            <a:r>
              <a:rPr lang="en-US" sz="1800" dirty="0" smtClean="0"/>
              <a:t>38</a:t>
            </a:r>
            <a:r>
              <a:rPr lang="en-US" sz="1800" dirty="0" smtClean="0"/>
              <a:t>   Thursday, </a:t>
            </a:r>
            <a:r>
              <a:rPr lang="en-US" sz="1800" dirty="0" smtClean="0"/>
              <a:t>Feb </a:t>
            </a:r>
            <a:r>
              <a:rPr lang="en-US" sz="1800" dirty="0" smtClean="0"/>
              <a:t>27th </a:t>
            </a:r>
            <a:endParaRPr lang="en-US" sz="1800" dirty="0"/>
          </a:p>
        </p:txBody>
      </p:sp>
      <p:sp>
        <p:nvSpPr>
          <p:cNvPr id="4" name="Text Placeholder 3"/>
          <p:cNvSpPr>
            <a:spLocks noGrp="1"/>
          </p:cNvSpPr>
          <p:nvPr>
            <p:ph type="body" idx="2"/>
          </p:nvPr>
        </p:nvSpPr>
        <p:spPr>
          <a:xfrm>
            <a:off x="405516" y="844729"/>
            <a:ext cx="8154137" cy="4215392"/>
          </a:xfrm>
        </p:spPr>
        <p:txBody>
          <a:bodyPr/>
          <a:lstStyle/>
          <a:p>
            <a:pPr marL="457200" indent="-457200">
              <a:buAutoNum type="arabicPeriod"/>
            </a:pPr>
            <a:r>
              <a:rPr lang="en-US" sz="2400" b="1" dirty="0" smtClean="0">
                <a:solidFill>
                  <a:schemeClr val="tx1"/>
                </a:solidFill>
              </a:rPr>
              <a:t>What event started WWI?</a:t>
            </a:r>
          </a:p>
          <a:p>
            <a:pPr marL="457200" indent="-457200">
              <a:buAutoNum type="arabicPeriod"/>
            </a:pPr>
            <a:r>
              <a:rPr lang="en-US" sz="2400" b="1" dirty="0" smtClean="0">
                <a:solidFill>
                  <a:schemeClr val="tx1"/>
                </a:solidFill>
              </a:rPr>
              <a:t>Describe the Zimmerman Telegram</a:t>
            </a:r>
          </a:p>
          <a:p>
            <a:pPr marL="457200" indent="-457200">
              <a:buAutoNum type="arabicPeriod"/>
            </a:pPr>
            <a:r>
              <a:rPr lang="en-US" sz="2400" b="1" dirty="0" smtClean="0">
                <a:solidFill>
                  <a:schemeClr val="tx1"/>
                </a:solidFill>
              </a:rPr>
              <a:t>What does M.A.I.N. stand for?</a:t>
            </a:r>
          </a:p>
          <a:p>
            <a:pPr marL="457200" indent="-457200">
              <a:buAutoNum type="arabicPeriod"/>
            </a:pPr>
            <a:r>
              <a:rPr lang="en-US" sz="2400" b="1" dirty="0" smtClean="0">
                <a:solidFill>
                  <a:schemeClr val="tx1"/>
                </a:solidFill>
              </a:rPr>
              <a:t>Who were the Central Powers (Triple </a:t>
            </a:r>
            <a:r>
              <a:rPr lang="en-US" sz="2400" b="1" dirty="0" err="1" smtClean="0">
                <a:solidFill>
                  <a:schemeClr val="tx1"/>
                </a:solidFill>
              </a:rPr>
              <a:t>Aliance</a:t>
            </a:r>
            <a:r>
              <a:rPr lang="en-US" sz="2400" b="1" dirty="0" smtClean="0">
                <a:solidFill>
                  <a:schemeClr val="tx1"/>
                </a:solidFill>
              </a:rPr>
              <a:t>)?</a:t>
            </a:r>
          </a:p>
          <a:p>
            <a:pPr marL="457200" indent="-457200">
              <a:buAutoNum type="arabicPeriod"/>
            </a:pPr>
            <a:r>
              <a:rPr lang="en-US" sz="2400" b="1" dirty="0" smtClean="0">
                <a:solidFill>
                  <a:schemeClr val="tx1"/>
                </a:solidFill>
              </a:rPr>
              <a:t>Who were the Allied powers (Triple </a:t>
            </a:r>
            <a:r>
              <a:rPr lang="en-US" sz="2400" b="1" dirty="0" err="1" smtClean="0">
                <a:solidFill>
                  <a:schemeClr val="tx1"/>
                </a:solidFill>
              </a:rPr>
              <a:t>Entante</a:t>
            </a:r>
            <a:r>
              <a:rPr lang="en-US" sz="2400" b="1" dirty="0" smtClean="0">
                <a:solidFill>
                  <a:schemeClr val="tx1"/>
                </a:solidFill>
              </a:rPr>
              <a:t>)?</a:t>
            </a:r>
          </a:p>
          <a:p>
            <a:pPr marL="457200" indent="-457200">
              <a:buAutoNum type="arabicPeriod"/>
            </a:pPr>
            <a:endParaRPr lang="en-US" sz="2400" b="1" dirty="0">
              <a:solidFill>
                <a:schemeClr val="tx1"/>
              </a:solidFill>
            </a:endParaRPr>
          </a:p>
        </p:txBody>
      </p:sp>
    </p:spTree>
    <p:extLst>
      <p:ext uri="{BB962C8B-B14F-4D97-AF65-F5344CB8AC3E}">
        <p14:creationId xmlns:p14="http://schemas.microsoft.com/office/powerpoint/2010/main" val="31103629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22" y="33753"/>
            <a:ext cx="4434440" cy="572700"/>
          </a:xfrm>
        </p:spPr>
        <p:txBody>
          <a:bodyPr/>
          <a:lstStyle/>
          <a:p>
            <a:r>
              <a:rPr lang="en-US" sz="1800" dirty="0" smtClean="0"/>
              <a:t>Warmup #47   Thursday, Feb 21st </a:t>
            </a:r>
            <a:endParaRPr lang="en-US" sz="1800" dirty="0"/>
          </a:p>
        </p:txBody>
      </p:sp>
      <p:sp>
        <p:nvSpPr>
          <p:cNvPr id="4" name="Text Placeholder 3"/>
          <p:cNvSpPr>
            <a:spLocks noGrp="1"/>
          </p:cNvSpPr>
          <p:nvPr>
            <p:ph type="body" idx="2"/>
          </p:nvPr>
        </p:nvSpPr>
        <p:spPr>
          <a:xfrm>
            <a:off x="405516" y="844729"/>
            <a:ext cx="8154137" cy="4215392"/>
          </a:xfrm>
        </p:spPr>
        <p:txBody>
          <a:bodyPr/>
          <a:lstStyle/>
          <a:p>
            <a:pPr marL="457200" indent="-457200">
              <a:buAutoNum type="arabicPeriod"/>
            </a:pPr>
            <a:r>
              <a:rPr lang="en-US" sz="2400" b="1" dirty="0" smtClean="0">
                <a:solidFill>
                  <a:schemeClr val="tx1"/>
                </a:solidFill>
              </a:rPr>
              <a:t>What were two events or causes of the Great Depression?</a:t>
            </a:r>
          </a:p>
          <a:p>
            <a:pPr marL="457200" indent="-457200">
              <a:buAutoNum type="arabicPeriod"/>
            </a:pPr>
            <a:r>
              <a:rPr lang="en-US" sz="2400" b="1" dirty="0" smtClean="0">
                <a:solidFill>
                  <a:schemeClr val="tx1"/>
                </a:solidFill>
              </a:rPr>
              <a:t>What year did the stock market crash?</a:t>
            </a:r>
          </a:p>
          <a:p>
            <a:pPr marL="457200" indent="-457200">
              <a:buAutoNum type="arabicPeriod"/>
            </a:pPr>
            <a:r>
              <a:rPr lang="en-US" sz="2400" b="1" dirty="0" smtClean="0">
                <a:solidFill>
                  <a:schemeClr val="tx1"/>
                </a:solidFill>
              </a:rPr>
              <a:t>What percent did unemployment reach?</a:t>
            </a:r>
          </a:p>
          <a:p>
            <a:pPr marL="457200" indent="-457200">
              <a:buAutoNum type="arabicPeriod"/>
            </a:pPr>
            <a:r>
              <a:rPr lang="en-US" sz="2400" b="1" dirty="0" smtClean="0">
                <a:solidFill>
                  <a:schemeClr val="tx1"/>
                </a:solidFill>
              </a:rPr>
              <a:t>What was a Hooverville?</a:t>
            </a:r>
          </a:p>
          <a:p>
            <a:pPr marL="457200" indent="-457200">
              <a:buAutoNum type="arabicPeriod"/>
            </a:pPr>
            <a:endParaRPr lang="en-US" sz="2400" b="1" dirty="0">
              <a:solidFill>
                <a:schemeClr val="tx1"/>
              </a:solidFill>
            </a:endParaRPr>
          </a:p>
        </p:txBody>
      </p:sp>
    </p:spTree>
    <p:extLst>
      <p:ext uri="{BB962C8B-B14F-4D97-AF65-F5344CB8AC3E}">
        <p14:creationId xmlns:p14="http://schemas.microsoft.com/office/powerpoint/2010/main" val="31502718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15" y="0"/>
            <a:ext cx="4371618" cy="572700"/>
          </a:xfrm>
        </p:spPr>
        <p:txBody>
          <a:bodyPr/>
          <a:lstStyle/>
          <a:p>
            <a:r>
              <a:rPr lang="en-US" dirty="0" smtClean="0"/>
              <a:t>Warmup #48  Friday 2/22</a:t>
            </a:r>
            <a:endParaRPr lang="en-US" dirty="0"/>
          </a:p>
        </p:txBody>
      </p:sp>
      <p:pic>
        <p:nvPicPr>
          <p:cNvPr id="1028" name="Picture 4" descr="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48" y="572700"/>
            <a:ext cx="3946939" cy="43444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762058282"/>
              </p:ext>
            </p:extLst>
          </p:nvPr>
        </p:nvGraphicFramePr>
        <p:xfrm>
          <a:off x="4402420" y="2341638"/>
          <a:ext cx="4634011" cy="2575560"/>
        </p:xfrm>
        <a:graphic>
          <a:graphicData uri="http://schemas.openxmlformats.org/drawingml/2006/table">
            <a:tbl>
              <a:tblPr/>
              <a:tblGrid>
                <a:gridCol w="254148">
                  <a:extLst>
                    <a:ext uri="{9D8B030D-6E8A-4147-A177-3AD203B41FA5}">
                      <a16:colId xmlns:a16="http://schemas.microsoft.com/office/drawing/2014/main" val="2516921622"/>
                    </a:ext>
                  </a:extLst>
                </a:gridCol>
                <a:gridCol w="515278">
                  <a:extLst>
                    <a:ext uri="{9D8B030D-6E8A-4147-A177-3AD203B41FA5}">
                      <a16:colId xmlns:a16="http://schemas.microsoft.com/office/drawing/2014/main" val="3850751224"/>
                    </a:ext>
                  </a:extLst>
                </a:gridCol>
                <a:gridCol w="3864585">
                  <a:extLst>
                    <a:ext uri="{9D8B030D-6E8A-4147-A177-3AD203B41FA5}">
                      <a16:colId xmlns:a16="http://schemas.microsoft.com/office/drawing/2014/main" val="1679894459"/>
                    </a:ext>
                  </a:extLst>
                </a:gridCol>
              </a:tblGrid>
              <a:tr h="538453">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dirty="0">
                          <a:effectLst/>
                        </a:rPr>
                        <a:t>A</a:t>
                      </a:r>
                    </a:p>
                  </a:txBody>
                  <a:tcPr marL="0" marR="47625" marT="0" marB="0" anchor="ctr">
                    <a:lnL>
                      <a:noFill/>
                    </a:lnL>
                    <a:lnR>
                      <a:noFill/>
                    </a:lnR>
                    <a:lnT>
                      <a:noFill/>
                    </a:lnT>
                    <a:lnB>
                      <a:noFill/>
                    </a:lnB>
                    <a:solidFill>
                      <a:srgbClr val="FFFBED"/>
                    </a:solidFill>
                  </a:tcPr>
                </a:tc>
                <a:tc>
                  <a:txBody>
                    <a:bodyPr/>
                    <a:lstStyle/>
                    <a:p>
                      <a:pPr fontAlgn="ctr"/>
                      <a:r>
                        <a:rPr lang="en-US" sz="1200" dirty="0">
                          <a:effectLst/>
                          <a:latin typeface="arial" panose="020B0604020202020204" pitchFamily="34" charset="0"/>
                        </a:rPr>
                        <a:t>The President is not expanding the power of the executive branch enough by asking Congress to pass only the Reorganization Program law.</a:t>
                      </a: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3980346922"/>
                  </a:ext>
                </a:extLst>
              </a:tr>
              <a:tr h="538453">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B</a:t>
                      </a:r>
                    </a:p>
                  </a:txBody>
                  <a:tcPr marL="0" marR="47625" marT="0" marB="0" anchor="ctr">
                    <a:lnL>
                      <a:noFill/>
                    </a:lnL>
                    <a:lnR>
                      <a:noFill/>
                    </a:lnR>
                    <a:lnT>
                      <a:noFill/>
                    </a:lnT>
                    <a:lnB>
                      <a:noFill/>
                    </a:lnB>
                    <a:solidFill>
                      <a:srgbClr val="FFFBED"/>
                    </a:solidFill>
                  </a:tcPr>
                </a:tc>
                <a:tc>
                  <a:txBody>
                    <a:bodyPr/>
                    <a:lstStyle/>
                    <a:p>
                      <a:pPr fontAlgn="ctr"/>
                      <a:r>
                        <a:rPr lang="en-US" sz="1200" dirty="0">
                          <a:effectLst/>
                          <a:latin typeface="arial" panose="020B0604020202020204" pitchFamily="34" charset="0"/>
                        </a:rPr>
                        <a:t>The President wants to expand the power of the legislative branch of the government by asking Congress to pass his New Deal laws.</a:t>
                      </a: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1872908709"/>
                  </a:ext>
                </a:extLst>
              </a:tr>
              <a:tr h="538453">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C</a:t>
                      </a:r>
                    </a:p>
                  </a:txBody>
                  <a:tcPr marL="0" marR="47625" marT="0" marB="0" anchor="ctr">
                    <a:lnL>
                      <a:noFill/>
                    </a:lnL>
                    <a:lnR>
                      <a:noFill/>
                    </a:lnR>
                    <a:lnT>
                      <a:noFill/>
                    </a:lnT>
                    <a:lnB>
                      <a:noFill/>
                    </a:lnB>
                    <a:solidFill>
                      <a:srgbClr val="FFFBED"/>
                    </a:solidFill>
                  </a:tcPr>
                </a:tc>
                <a:tc>
                  <a:txBody>
                    <a:bodyPr/>
                    <a:lstStyle/>
                    <a:p>
                      <a:pPr fontAlgn="ctr"/>
                      <a:r>
                        <a:rPr lang="en-US" sz="1200">
                          <a:effectLst/>
                          <a:latin typeface="arial" panose="020B0604020202020204" pitchFamily="34" charset="0"/>
                        </a:rPr>
                        <a:t>The President is expanding the power of the executive branch too much by asking for Congress to pass his New Deal laws, including the Reorganization Program.</a:t>
                      </a: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2539022874"/>
                  </a:ext>
                </a:extLst>
              </a:tr>
              <a:tr h="538453">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D</a:t>
                      </a:r>
                    </a:p>
                  </a:txBody>
                  <a:tcPr marL="0" marR="47625" marT="0" marB="0" anchor="ctr">
                    <a:lnL>
                      <a:noFill/>
                    </a:lnL>
                    <a:lnR>
                      <a:noFill/>
                    </a:lnR>
                    <a:lnT>
                      <a:noFill/>
                    </a:lnT>
                    <a:lnB>
                      <a:noFill/>
                    </a:lnB>
                    <a:solidFill>
                      <a:srgbClr val="FFFBED"/>
                    </a:solidFill>
                  </a:tcPr>
                </a:tc>
                <a:tc>
                  <a:txBody>
                    <a:bodyPr/>
                    <a:lstStyle/>
                    <a:p>
                      <a:pPr fontAlgn="ctr"/>
                      <a:r>
                        <a:rPr lang="en-US" sz="1200" dirty="0">
                          <a:effectLst/>
                          <a:latin typeface="arial" panose="020B0604020202020204" pitchFamily="34" charset="0"/>
                        </a:rPr>
                        <a:t>The President is expanding the power of the executive branch too much by asking for Congress to feed the public during the Great Depression.</a:t>
                      </a: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2398969283"/>
                  </a:ext>
                </a:extLst>
              </a:tr>
            </a:tbl>
          </a:graphicData>
        </a:graphic>
      </p:graphicFrame>
      <p:sp>
        <p:nvSpPr>
          <p:cNvPr id="8" name="Rectangle 10"/>
          <p:cNvSpPr>
            <a:spLocks noChangeArrowheads="1"/>
          </p:cNvSpPr>
          <p:nvPr/>
        </p:nvSpPr>
        <p:spPr bwMode="auto">
          <a:xfrm>
            <a:off x="5112494" y="1502946"/>
            <a:ext cx="3075944" cy="830997"/>
          </a:xfrm>
          <a:prstGeom prst="rect">
            <a:avLst/>
          </a:prstGeom>
          <a:solidFill>
            <a:srgbClr val="FFFB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What would be the </a:t>
            </a:r>
            <a:r>
              <a:rPr kumimoji="0" lang="en-US" altLang="en-US" sz="1200" b="0" i="1"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best summary</a:t>
            </a:r>
            <a:r>
              <a:rPr kumimoji="0" lang="en-US" altLang="en-US" sz="12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of the cartoon artist's argument regarding President Roosevelt's New Deal and the Reorganization Program?   </a:t>
            </a:r>
            <a:r>
              <a:rPr kumimoji="0" lang="en-US" altLang="en-US" sz="9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t>
            </a:r>
            <a:r>
              <a:rPr kumimoji="0" lang="en-US" altLang="en-US" sz="12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9" name="TextBox 8"/>
          <p:cNvSpPr txBox="1"/>
          <p:nvPr/>
        </p:nvSpPr>
        <p:spPr>
          <a:xfrm>
            <a:off x="4540196" y="171813"/>
            <a:ext cx="4436828" cy="1323439"/>
          </a:xfrm>
          <a:prstGeom prst="rect">
            <a:avLst/>
          </a:prstGeom>
          <a:noFill/>
        </p:spPr>
        <p:txBody>
          <a:bodyPr wrap="square" rtlCol="0">
            <a:spAutoFit/>
          </a:bodyPr>
          <a:lstStyle/>
          <a:p>
            <a:r>
              <a:rPr lang="en-US" sz="1600" b="1" dirty="0" smtClean="0">
                <a:solidFill>
                  <a:srgbClr val="FF0000"/>
                </a:solidFill>
              </a:rPr>
              <a:t>Who do you see in this Picture?</a:t>
            </a:r>
          </a:p>
          <a:p>
            <a:r>
              <a:rPr lang="en-US" sz="1600" b="1" dirty="0" smtClean="0">
                <a:solidFill>
                  <a:srgbClr val="FF0000"/>
                </a:solidFill>
              </a:rPr>
              <a:t>What other words or phrases do you see?</a:t>
            </a:r>
          </a:p>
          <a:p>
            <a:r>
              <a:rPr lang="en-US" sz="1600" b="1" dirty="0" smtClean="0">
                <a:solidFill>
                  <a:srgbClr val="FF0000"/>
                </a:solidFill>
              </a:rPr>
              <a:t>What is happening?</a:t>
            </a:r>
          </a:p>
          <a:p>
            <a:endParaRPr lang="en-US" sz="1600" b="1" dirty="0" smtClean="0">
              <a:solidFill>
                <a:srgbClr val="FF0000"/>
              </a:solidFill>
            </a:endParaRPr>
          </a:p>
          <a:p>
            <a:r>
              <a:rPr lang="en-US" sz="1600" b="1" dirty="0" smtClean="0">
                <a:solidFill>
                  <a:srgbClr val="FF0000"/>
                </a:solidFill>
              </a:rPr>
              <a:t>NOW, answer the question below</a:t>
            </a:r>
            <a:endParaRPr lang="en-US" sz="1600" b="1" dirty="0">
              <a:solidFill>
                <a:srgbClr val="FF0000"/>
              </a:solidFill>
            </a:endParaRPr>
          </a:p>
        </p:txBody>
      </p:sp>
      <p:sp>
        <p:nvSpPr>
          <p:cNvPr id="10" name="TextBox 9"/>
          <p:cNvSpPr txBox="1"/>
          <p:nvPr/>
        </p:nvSpPr>
        <p:spPr>
          <a:xfrm>
            <a:off x="1407381" y="572700"/>
            <a:ext cx="1908313" cy="307777"/>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9558113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34924"/>
            <a:ext cx="8520600" cy="572700"/>
          </a:xfrm>
        </p:spPr>
        <p:txBody>
          <a:bodyPr/>
          <a:lstStyle/>
          <a:p>
            <a:r>
              <a:rPr lang="en-US" dirty="0" smtClean="0"/>
              <a:t>Warmup #49 2/25</a:t>
            </a:r>
            <a:endParaRPr lang="en-US" dirty="0"/>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2"/>
          </p:nvPr>
        </p:nvSpPr>
        <p:spPr>
          <a:xfrm>
            <a:off x="3888369" y="134924"/>
            <a:ext cx="5072751" cy="4768664"/>
          </a:xfrm>
        </p:spPr>
        <p:txBody>
          <a:bodyPr/>
          <a:lstStyle/>
          <a:p>
            <a:r>
              <a:rPr lang="en-US" b="1" dirty="0">
                <a:solidFill>
                  <a:schemeClr val="tx1"/>
                </a:solidFill>
              </a:rPr>
              <a:t>In the 1920s, North Carolina was still very much a rural state. Half of its total population lived on working farms. Agriculture was its largest industry. But farmers’ income had declined steadily during the decade because of overproduction of cash crops, falling crop prices, rising farm costs, poor conservation practices, and other problems. When the stock market crashed on “Black Tuesday”—October 29, 1929—the hopes and dreams of many farm families crashed along with it</a:t>
            </a:r>
            <a:r>
              <a:rPr lang="en-US" b="1" dirty="0" smtClean="0">
                <a:solidFill>
                  <a:schemeClr val="tx1"/>
                </a:solidFill>
              </a:rPr>
              <a:t>.“</a:t>
            </a:r>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97453661"/>
              </p:ext>
            </p:extLst>
          </p:nvPr>
        </p:nvGraphicFramePr>
        <p:xfrm>
          <a:off x="95416" y="1280324"/>
          <a:ext cx="3576669" cy="3623264"/>
        </p:xfrm>
        <a:graphic>
          <a:graphicData uri="http://schemas.openxmlformats.org/drawingml/2006/table">
            <a:tbl>
              <a:tblPr/>
              <a:tblGrid>
                <a:gridCol w="196160">
                  <a:extLst>
                    <a:ext uri="{9D8B030D-6E8A-4147-A177-3AD203B41FA5}">
                      <a16:colId xmlns:a16="http://schemas.microsoft.com/office/drawing/2014/main" val="1557557247"/>
                    </a:ext>
                  </a:extLst>
                </a:gridCol>
                <a:gridCol w="397707">
                  <a:extLst>
                    <a:ext uri="{9D8B030D-6E8A-4147-A177-3AD203B41FA5}">
                      <a16:colId xmlns:a16="http://schemas.microsoft.com/office/drawing/2014/main" val="516161983"/>
                    </a:ext>
                  </a:extLst>
                </a:gridCol>
                <a:gridCol w="2982802">
                  <a:extLst>
                    <a:ext uri="{9D8B030D-6E8A-4147-A177-3AD203B41FA5}">
                      <a16:colId xmlns:a16="http://schemas.microsoft.com/office/drawing/2014/main" val="439545649"/>
                    </a:ext>
                  </a:extLst>
                </a:gridCol>
              </a:tblGrid>
              <a:tr h="1059530">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A</a:t>
                      </a:r>
                    </a:p>
                  </a:txBody>
                  <a:tcPr marL="0" marR="47625" marT="0" marB="0" anchor="ctr">
                    <a:lnL>
                      <a:noFill/>
                    </a:lnL>
                    <a:lnR>
                      <a:noFill/>
                    </a:lnR>
                    <a:lnT>
                      <a:noFill/>
                    </a:lnT>
                    <a:lnB>
                      <a:noFill/>
                    </a:lnB>
                    <a:solidFill>
                      <a:srgbClr val="FFFBED"/>
                    </a:solidFill>
                  </a:tcPr>
                </a:tc>
                <a:tc>
                  <a:txBody>
                    <a:bodyPr/>
                    <a:lstStyle/>
                    <a:p>
                      <a:pPr fontAlgn="ctr"/>
                      <a:r>
                        <a:rPr lang="en-US" sz="1400" dirty="0">
                          <a:effectLst/>
                          <a:latin typeface="arial" panose="020B0604020202020204" pitchFamily="34" charset="0"/>
                        </a:rPr>
                        <a:t>severe droughts and storms that caused the failure of many American farms</a:t>
                      </a:r>
                      <a:endParaRPr lang="en-US" sz="1200" dirty="0">
                        <a:effectLst/>
                        <a:latin typeface="arial" panose="020B0604020202020204" pitchFamily="34" charset="0"/>
                      </a:endParaRP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2007692811"/>
                  </a:ext>
                </a:extLst>
              </a:tr>
              <a:tr h="752102">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B</a:t>
                      </a:r>
                    </a:p>
                  </a:txBody>
                  <a:tcPr marL="0" marR="47625" marT="0" marB="0" anchor="ctr">
                    <a:lnL>
                      <a:noFill/>
                    </a:lnL>
                    <a:lnR>
                      <a:noFill/>
                    </a:lnR>
                    <a:lnT>
                      <a:noFill/>
                    </a:lnT>
                    <a:lnB>
                      <a:noFill/>
                    </a:lnB>
                    <a:solidFill>
                      <a:srgbClr val="FFFBED"/>
                    </a:solidFill>
                  </a:tcPr>
                </a:tc>
                <a:tc>
                  <a:txBody>
                    <a:bodyPr/>
                    <a:lstStyle/>
                    <a:p>
                      <a:pPr fontAlgn="ctr"/>
                      <a:r>
                        <a:rPr lang="en-US" sz="1400" dirty="0">
                          <a:effectLst/>
                          <a:latin typeface="arial" panose="020B0604020202020204" pitchFamily="34" charset="0"/>
                        </a:rPr>
                        <a:t>massive winds destroyed houses and factories in Jamaica</a:t>
                      </a:r>
                      <a:endParaRPr lang="en-US" sz="1200" dirty="0">
                        <a:effectLst/>
                        <a:latin typeface="arial" panose="020B0604020202020204" pitchFamily="34" charset="0"/>
                      </a:endParaRP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2903465672"/>
                  </a:ext>
                </a:extLst>
              </a:tr>
              <a:tr h="1059530">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C</a:t>
                      </a:r>
                    </a:p>
                  </a:txBody>
                  <a:tcPr marL="0" marR="47625" marT="0" marB="0" anchor="ctr">
                    <a:lnL>
                      <a:noFill/>
                    </a:lnL>
                    <a:lnR>
                      <a:noFill/>
                    </a:lnR>
                    <a:lnT>
                      <a:noFill/>
                    </a:lnT>
                    <a:lnB>
                      <a:noFill/>
                    </a:lnB>
                    <a:solidFill>
                      <a:srgbClr val="FFFBED"/>
                    </a:solidFill>
                  </a:tcPr>
                </a:tc>
                <a:tc>
                  <a:txBody>
                    <a:bodyPr/>
                    <a:lstStyle/>
                    <a:p>
                      <a:pPr fontAlgn="ctr"/>
                      <a:r>
                        <a:rPr lang="en-US" sz="1400" dirty="0">
                          <a:effectLst/>
                          <a:latin typeface="arial" panose="020B0604020202020204" pitchFamily="34" charset="0"/>
                        </a:rPr>
                        <a:t>environmental factors led to increased spending on global warming research</a:t>
                      </a:r>
                      <a:endParaRPr lang="en-US" sz="1200" dirty="0">
                        <a:effectLst/>
                        <a:latin typeface="arial" panose="020B0604020202020204" pitchFamily="34" charset="0"/>
                      </a:endParaRP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1924096130"/>
                  </a:ext>
                </a:extLst>
              </a:tr>
              <a:tr h="752102">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D</a:t>
                      </a:r>
                    </a:p>
                  </a:txBody>
                  <a:tcPr marL="0" marR="47625" marT="0" marB="0" anchor="ctr">
                    <a:lnL>
                      <a:noFill/>
                    </a:lnL>
                    <a:lnR>
                      <a:noFill/>
                    </a:lnR>
                    <a:lnT>
                      <a:noFill/>
                    </a:lnT>
                    <a:lnB>
                      <a:noFill/>
                    </a:lnB>
                    <a:solidFill>
                      <a:srgbClr val="FFFBED"/>
                    </a:solidFill>
                  </a:tcPr>
                </a:tc>
                <a:tc>
                  <a:txBody>
                    <a:bodyPr/>
                    <a:lstStyle/>
                    <a:p>
                      <a:pPr fontAlgn="ctr"/>
                      <a:r>
                        <a:rPr lang="en-US" sz="1400" dirty="0">
                          <a:effectLst/>
                          <a:latin typeface="arial" panose="020B0604020202020204" pitchFamily="34" charset="0"/>
                        </a:rPr>
                        <a:t>mass migration of African-Americans to northern cities</a:t>
                      </a:r>
                      <a:endParaRPr lang="en-US" sz="1200" dirty="0">
                        <a:effectLst/>
                        <a:latin typeface="arial" panose="020B0604020202020204" pitchFamily="34" charset="0"/>
                      </a:endParaRP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3310489321"/>
                  </a:ext>
                </a:extLst>
              </a:tr>
            </a:tbl>
          </a:graphicData>
        </a:graphic>
      </p:graphicFrame>
      <p:sp>
        <p:nvSpPr>
          <p:cNvPr id="6" name="Rectangle 1"/>
          <p:cNvSpPr>
            <a:spLocks noChangeArrowheads="1"/>
          </p:cNvSpPr>
          <p:nvPr/>
        </p:nvSpPr>
        <p:spPr bwMode="auto">
          <a:xfrm>
            <a:off x="382849" y="707624"/>
            <a:ext cx="2320550" cy="523220"/>
          </a:xfrm>
          <a:prstGeom prst="rect">
            <a:avLst/>
          </a:prstGeom>
          <a:solidFill>
            <a:srgbClr val="FFFB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What was the economic impact of the Dust Bowl?    </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964912207"/>
              </p:ext>
            </p:extLst>
          </p:nvPr>
        </p:nvGraphicFramePr>
        <p:xfrm>
          <a:off x="4190336" y="2790908"/>
          <a:ext cx="4641965" cy="2222819"/>
        </p:xfrm>
        <a:graphic>
          <a:graphicData uri="http://schemas.openxmlformats.org/drawingml/2006/table">
            <a:tbl>
              <a:tblPr/>
              <a:tblGrid>
                <a:gridCol w="254585">
                  <a:extLst>
                    <a:ext uri="{9D8B030D-6E8A-4147-A177-3AD203B41FA5}">
                      <a16:colId xmlns:a16="http://schemas.microsoft.com/office/drawing/2014/main" val="4165394117"/>
                    </a:ext>
                  </a:extLst>
                </a:gridCol>
                <a:gridCol w="516163">
                  <a:extLst>
                    <a:ext uri="{9D8B030D-6E8A-4147-A177-3AD203B41FA5}">
                      <a16:colId xmlns:a16="http://schemas.microsoft.com/office/drawing/2014/main" val="2504419960"/>
                    </a:ext>
                  </a:extLst>
                </a:gridCol>
                <a:gridCol w="3871217">
                  <a:extLst>
                    <a:ext uri="{9D8B030D-6E8A-4147-A177-3AD203B41FA5}">
                      <a16:colId xmlns:a16="http://schemas.microsoft.com/office/drawing/2014/main" val="762766506"/>
                    </a:ext>
                  </a:extLst>
                </a:gridCol>
              </a:tblGrid>
              <a:tr h="505566">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A</a:t>
                      </a:r>
                    </a:p>
                  </a:txBody>
                  <a:tcPr marL="0" marR="47625" marT="0" marB="0" anchor="ctr">
                    <a:lnL>
                      <a:noFill/>
                    </a:lnL>
                    <a:lnR>
                      <a:noFill/>
                    </a:lnR>
                    <a:lnT>
                      <a:noFill/>
                    </a:lnT>
                    <a:lnB>
                      <a:noFill/>
                    </a:lnB>
                    <a:solidFill>
                      <a:srgbClr val="FFFBED"/>
                    </a:solidFill>
                  </a:tcPr>
                </a:tc>
                <a:tc>
                  <a:txBody>
                    <a:bodyPr/>
                    <a:lstStyle/>
                    <a:p>
                      <a:pPr fontAlgn="ctr"/>
                      <a:r>
                        <a:rPr lang="en-US" sz="1200" dirty="0">
                          <a:effectLst/>
                          <a:latin typeface="arial" panose="020B0604020202020204" pitchFamily="34" charset="0"/>
                        </a:rPr>
                        <a:t>Farm families had savings to fall back on when they didn't make enough money from selling their crops.</a:t>
                      </a: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379387136"/>
                  </a:ext>
                </a:extLst>
              </a:tr>
              <a:tr h="706121">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B</a:t>
                      </a:r>
                    </a:p>
                  </a:txBody>
                  <a:tcPr marL="0" marR="47625" marT="0" marB="0" anchor="ctr">
                    <a:lnL>
                      <a:noFill/>
                    </a:lnL>
                    <a:lnR>
                      <a:noFill/>
                    </a:lnR>
                    <a:lnT>
                      <a:noFill/>
                    </a:lnT>
                    <a:lnB>
                      <a:noFill/>
                    </a:lnB>
                    <a:solidFill>
                      <a:srgbClr val="FFFBED"/>
                    </a:solidFill>
                  </a:tcPr>
                </a:tc>
                <a:tc>
                  <a:txBody>
                    <a:bodyPr/>
                    <a:lstStyle/>
                    <a:p>
                      <a:pPr fontAlgn="ctr"/>
                      <a:r>
                        <a:rPr lang="en-US" sz="1200" dirty="0">
                          <a:effectLst/>
                          <a:latin typeface="arial" panose="020B0604020202020204" pitchFamily="34" charset="0"/>
                        </a:rPr>
                        <a:t>Farm families had struggled to improve their financial situations without making much, if any, profit during the 1920s.</a:t>
                      </a: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1352115701"/>
                  </a:ext>
                </a:extLst>
              </a:tr>
              <a:tr h="505566">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C</a:t>
                      </a:r>
                    </a:p>
                  </a:txBody>
                  <a:tcPr marL="0" marR="47625" marT="0" marB="0" anchor="ctr">
                    <a:lnL>
                      <a:noFill/>
                    </a:lnL>
                    <a:lnR>
                      <a:noFill/>
                    </a:lnR>
                    <a:lnT>
                      <a:noFill/>
                    </a:lnT>
                    <a:lnB>
                      <a:noFill/>
                    </a:lnB>
                    <a:solidFill>
                      <a:srgbClr val="FFFBED"/>
                    </a:solidFill>
                  </a:tcPr>
                </a:tc>
                <a:tc>
                  <a:txBody>
                    <a:bodyPr/>
                    <a:lstStyle/>
                    <a:p>
                      <a:pPr fontAlgn="ctr"/>
                      <a:r>
                        <a:rPr lang="en-US" sz="1200">
                          <a:effectLst/>
                          <a:latin typeface="arial" panose="020B0604020202020204" pitchFamily="34" charset="0"/>
                        </a:rPr>
                        <a:t>Poor crop sales during the 1920s finally improved on October 29, 1929.</a:t>
                      </a: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2310327162"/>
                  </a:ext>
                </a:extLst>
              </a:tr>
              <a:tr h="505566">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D</a:t>
                      </a:r>
                    </a:p>
                  </a:txBody>
                  <a:tcPr marL="0" marR="47625" marT="0" marB="0" anchor="ctr">
                    <a:lnL>
                      <a:noFill/>
                    </a:lnL>
                    <a:lnR>
                      <a:noFill/>
                    </a:lnR>
                    <a:lnT>
                      <a:noFill/>
                    </a:lnT>
                    <a:lnB>
                      <a:noFill/>
                    </a:lnB>
                    <a:solidFill>
                      <a:srgbClr val="FFFBED"/>
                    </a:solidFill>
                  </a:tcPr>
                </a:tc>
                <a:tc>
                  <a:txBody>
                    <a:bodyPr/>
                    <a:lstStyle/>
                    <a:p>
                      <a:pPr fontAlgn="ctr"/>
                      <a:r>
                        <a:rPr lang="en-US" sz="1200" dirty="0">
                          <a:effectLst/>
                          <a:latin typeface="arial" panose="020B0604020202020204" pitchFamily="34" charset="0"/>
                        </a:rPr>
                        <a:t>Poor crop sales during the 1920s didn't stop farmers from making money during the 1930s.</a:t>
                      </a: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564068690"/>
                  </a:ext>
                </a:extLst>
              </a:tr>
            </a:tbl>
          </a:graphicData>
        </a:graphic>
      </p:graphicFrame>
      <p:sp>
        <p:nvSpPr>
          <p:cNvPr id="8" name="Rectangle 6"/>
          <p:cNvSpPr>
            <a:spLocks noChangeArrowheads="1"/>
          </p:cNvSpPr>
          <p:nvPr/>
        </p:nvSpPr>
        <p:spPr bwMode="auto">
          <a:xfrm>
            <a:off x="4976196" y="2403770"/>
            <a:ext cx="3191509" cy="276999"/>
          </a:xfrm>
          <a:prstGeom prst="rect">
            <a:avLst/>
          </a:prstGeom>
          <a:solidFill>
            <a:srgbClr val="FFFB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What can you infer from this passage?  </a:t>
            </a:r>
            <a:r>
              <a:rPr kumimoji="0" lang="en-US" altLang="en-US" sz="9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t>
            </a:r>
            <a:r>
              <a:rPr kumimoji="0" lang="en-US" altLang="en-US" sz="12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pic>
        <p:nvPicPr>
          <p:cNvPr id="1031" name="Picture 7" descr="https://static2-cdn.schoolnet.com/20.1.2/static/20.1.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650" y="157321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static2-cdn.schoolnet.com/20.1.2/static/20.1.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157321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tatic2-cdn.schoolnet.com/20.1.2/static/20.1.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0713" y="1573213"/>
            <a:ext cx="9525" cy="952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3888369" y="134924"/>
            <a:ext cx="0" cy="4878803"/>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596598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22" y="33753"/>
            <a:ext cx="4434440" cy="572700"/>
          </a:xfrm>
        </p:spPr>
        <p:txBody>
          <a:bodyPr/>
          <a:lstStyle/>
          <a:p>
            <a:r>
              <a:rPr lang="en-US" sz="1800" dirty="0" smtClean="0"/>
              <a:t>Warmup #50  Tuesday, Feb 26th</a:t>
            </a:r>
            <a:endParaRPr lang="en-US" sz="1800" dirty="0"/>
          </a:p>
        </p:txBody>
      </p:sp>
      <p:sp>
        <p:nvSpPr>
          <p:cNvPr id="4" name="Text Placeholder 3"/>
          <p:cNvSpPr>
            <a:spLocks noGrp="1"/>
          </p:cNvSpPr>
          <p:nvPr>
            <p:ph type="body" idx="2"/>
          </p:nvPr>
        </p:nvSpPr>
        <p:spPr>
          <a:xfrm>
            <a:off x="405516" y="844729"/>
            <a:ext cx="8154137" cy="4215392"/>
          </a:xfrm>
        </p:spPr>
        <p:txBody>
          <a:bodyPr/>
          <a:lstStyle/>
          <a:p>
            <a:pPr marL="457200" indent="-457200">
              <a:buAutoNum type="arabicPeriod"/>
            </a:pPr>
            <a:r>
              <a:rPr lang="en-US" sz="2400" b="1" dirty="0" smtClean="0">
                <a:solidFill>
                  <a:schemeClr val="tx1"/>
                </a:solidFill>
              </a:rPr>
              <a:t>What were the FOUR causes of WWII</a:t>
            </a:r>
          </a:p>
          <a:p>
            <a:pPr marL="457200" indent="-457200">
              <a:buAutoNum type="arabicPeriod"/>
            </a:pPr>
            <a:r>
              <a:rPr lang="en-US" sz="2400" b="1" dirty="0" smtClean="0">
                <a:solidFill>
                  <a:schemeClr val="tx1"/>
                </a:solidFill>
              </a:rPr>
              <a:t>What THREE things did the Treaty of Versailles make Germany do?</a:t>
            </a:r>
          </a:p>
          <a:p>
            <a:pPr marL="457200" indent="-457200">
              <a:buAutoNum type="arabicPeriod"/>
            </a:pPr>
            <a:r>
              <a:rPr lang="en-US" sz="2400" b="1" dirty="0" smtClean="0">
                <a:solidFill>
                  <a:schemeClr val="tx1"/>
                </a:solidFill>
              </a:rPr>
              <a:t>What two countries did Hitler make alliances with?</a:t>
            </a:r>
          </a:p>
          <a:p>
            <a:pPr marL="457200" indent="-457200">
              <a:buAutoNum type="arabicPeriod"/>
            </a:pPr>
            <a:r>
              <a:rPr lang="en-US" sz="2400" b="1" dirty="0" smtClean="0">
                <a:solidFill>
                  <a:schemeClr val="tx1"/>
                </a:solidFill>
              </a:rPr>
              <a:t>What does appeasement mean?</a:t>
            </a:r>
            <a:endParaRPr lang="en-US" sz="2400" b="1" dirty="0">
              <a:solidFill>
                <a:schemeClr val="tx1"/>
              </a:solidFill>
            </a:endParaRPr>
          </a:p>
        </p:txBody>
      </p:sp>
      <p:pic>
        <p:nvPicPr>
          <p:cNvPr id="2050" name="Picture 2" descr="Image result for WW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404" y="3235989"/>
            <a:ext cx="2994497" cy="171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8665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82880"/>
            <a:ext cx="8520600" cy="4627659"/>
          </a:xfrm>
        </p:spPr>
        <p:txBody>
          <a:bodyPr/>
          <a:lstStyle/>
          <a:p>
            <a:r>
              <a:rPr lang="en-US" dirty="0" smtClean="0"/>
              <a:t/>
            </a:r>
            <a:br>
              <a:rPr lang="en-US" dirty="0" smtClean="0"/>
            </a:br>
            <a:r>
              <a:rPr lang="en-US" sz="2000" dirty="0" smtClean="0"/>
              <a:t>1. Who were the Allied and Axis Powers in WWII</a:t>
            </a:r>
            <a:br>
              <a:rPr lang="en-US" sz="2000" dirty="0" smtClean="0"/>
            </a:br>
            <a:r>
              <a:rPr lang="en-US" sz="2000" dirty="0"/>
              <a:t>	</a:t>
            </a:r>
            <a:r>
              <a:rPr lang="en-US" sz="2000" dirty="0" smtClean="0"/>
              <a:t>and who changed sides?</a:t>
            </a:r>
            <a:br>
              <a:rPr lang="en-US" sz="2000" dirty="0" smtClean="0"/>
            </a:br>
            <a:r>
              <a:rPr lang="en-US" sz="2000" dirty="0" smtClean="0"/>
              <a:t/>
            </a:r>
            <a:br>
              <a:rPr lang="en-US" sz="2000" dirty="0" smtClean="0"/>
            </a:br>
            <a:r>
              <a:rPr lang="en-US" sz="2000" dirty="0" smtClean="0"/>
              <a:t>2. What event started WWII?</a:t>
            </a:r>
            <a:br>
              <a:rPr lang="en-US" sz="2000" dirty="0" smtClean="0"/>
            </a:br>
            <a:r>
              <a:rPr lang="en-US" sz="2000" dirty="0" smtClean="0"/>
              <a:t/>
            </a:r>
            <a:br>
              <a:rPr lang="en-US" sz="2000" dirty="0" smtClean="0"/>
            </a:br>
            <a:r>
              <a:rPr lang="en-US" sz="2000" dirty="0" smtClean="0"/>
              <a:t>3. what is </a:t>
            </a:r>
            <a:r>
              <a:rPr lang="en-US" sz="2000" b="1" i="1" u="sng" dirty="0" smtClean="0">
                <a:solidFill>
                  <a:schemeClr val="tx1"/>
                </a:solidFill>
                <a:effectLst>
                  <a:outerShdw blurRad="38100" dist="38100" dir="2700000" algn="tl">
                    <a:srgbClr val="000000">
                      <a:alpha val="43137"/>
                    </a:srgbClr>
                  </a:outerShdw>
                </a:effectLst>
              </a:rPr>
              <a:t>blitzkrieg?</a:t>
            </a:r>
            <a:br>
              <a:rPr lang="en-US" sz="2000" b="1" i="1" u="sng" dirty="0" smtClean="0">
                <a:solidFill>
                  <a:schemeClr val="tx1"/>
                </a:solidFill>
                <a:effectLst>
                  <a:outerShdw blurRad="38100" dist="38100" dir="2700000" algn="tl">
                    <a:srgbClr val="000000">
                      <a:alpha val="43137"/>
                    </a:srgbClr>
                  </a:outerShdw>
                </a:effectLst>
              </a:rPr>
            </a:br>
            <a:r>
              <a:rPr lang="en-US" sz="2000" b="1" i="1" u="sng" dirty="0" smtClean="0">
                <a:solidFill>
                  <a:schemeClr val="tx1"/>
                </a:solidFill>
                <a:effectLst>
                  <a:outerShdw blurRad="38100" dist="38100" dir="2700000" algn="tl">
                    <a:srgbClr val="000000">
                      <a:alpha val="43137"/>
                    </a:srgbClr>
                  </a:outerShdw>
                </a:effectLst>
              </a:rPr>
              <a:t/>
            </a:r>
            <a:br>
              <a:rPr lang="en-US" sz="2000" b="1" i="1" u="sng" dirty="0" smtClean="0">
                <a:solidFill>
                  <a:schemeClr val="tx1"/>
                </a:solidFill>
                <a:effectLst>
                  <a:outerShdw blurRad="38100" dist="38100" dir="2700000" algn="tl">
                    <a:srgbClr val="000000">
                      <a:alpha val="43137"/>
                    </a:srgbClr>
                  </a:outerShdw>
                </a:effectLst>
              </a:rPr>
            </a:br>
            <a:r>
              <a:rPr lang="en-US" sz="2000" dirty="0" smtClean="0">
                <a:solidFill>
                  <a:schemeClr val="tx1"/>
                </a:solidFill>
                <a:effectLst>
                  <a:outerShdw blurRad="38100" dist="38100" dir="2700000" algn="tl">
                    <a:srgbClr val="000000">
                      <a:alpha val="43137"/>
                    </a:srgbClr>
                  </a:outerShdw>
                </a:effectLst>
              </a:rPr>
              <a:t>4. what was the </a:t>
            </a:r>
            <a:r>
              <a:rPr lang="en-US" sz="2000" b="1" i="1" dirty="0" smtClean="0">
                <a:solidFill>
                  <a:schemeClr val="tx1"/>
                </a:solidFill>
                <a:effectLst>
                  <a:outerShdw blurRad="38100" dist="38100" dir="2700000" algn="tl">
                    <a:srgbClr val="000000">
                      <a:alpha val="43137"/>
                    </a:srgbClr>
                  </a:outerShdw>
                </a:effectLst>
              </a:rPr>
              <a:t>Lend-Lease </a:t>
            </a:r>
            <a:r>
              <a:rPr lang="en-US" sz="2000" b="1" i="1" dirty="0">
                <a:solidFill>
                  <a:schemeClr val="tx1"/>
                </a:solidFill>
                <a:effectLst>
                  <a:outerShdw blurRad="38100" dist="38100" dir="2700000" algn="tl">
                    <a:srgbClr val="000000">
                      <a:alpha val="43137"/>
                    </a:srgbClr>
                  </a:outerShdw>
                </a:effectLst>
              </a:rPr>
              <a:t>Act</a:t>
            </a:r>
            <a:r>
              <a:rPr lang="en-US" sz="2000" dirty="0">
                <a:solidFill>
                  <a:schemeClr val="tx1"/>
                </a:solidFill>
              </a:rPr>
              <a:t> in </a:t>
            </a:r>
            <a:r>
              <a:rPr lang="en-US" sz="2000" dirty="0" smtClean="0">
                <a:solidFill>
                  <a:schemeClr val="tx1"/>
                </a:solidFill>
              </a:rPr>
              <a:t>1941</a:t>
            </a:r>
            <a:br>
              <a:rPr lang="en-US" sz="2000" dirty="0" smtClean="0">
                <a:solidFill>
                  <a:schemeClr val="tx1"/>
                </a:solidFill>
              </a:rPr>
            </a:br>
            <a:r>
              <a:rPr lang="en-US" sz="2000" b="1" i="1" u="sng" dirty="0">
                <a:solidFill>
                  <a:srgbClr val="FF0000"/>
                </a:solidFill>
                <a:effectLst>
                  <a:outerShdw blurRad="38100" dist="38100" dir="2700000" algn="tl">
                    <a:srgbClr val="000000">
                      <a:alpha val="43137"/>
                    </a:srgbClr>
                  </a:outerShdw>
                </a:effectLst>
              </a:rPr>
              <a:t/>
            </a:r>
            <a:br>
              <a:rPr lang="en-US" sz="2000" b="1" i="1" u="sng" dirty="0">
                <a:solidFill>
                  <a:srgbClr val="FF0000"/>
                </a:solidFill>
                <a:effectLst>
                  <a:outerShdw blurRad="38100" dist="38100" dir="2700000" algn="tl">
                    <a:srgbClr val="000000">
                      <a:alpha val="43137"/>
                    </a:srgbClr>
                  </a:outerShdw>
                </a:effectLst>
              </a:rPr>
            </a:br>
            <a:r>
              <a:rPr lang="en-US" sz="2000" dirty="0" smtClean="0">
                <a:solidFill>
                  <a:schemeClr val="tx1"/>
                </a:solidFill>
              </a:rPr>
              <a:t>5. What was D-Day?</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6. What ended WWII?</a:t>
            </a:r>
            <a:endParaRPr lang="en-US" sz="2000" dirty="0"/>
          </a:p>
        </p:txBody>
      </p:sp>
      <p:sp>
        <p:nvSpPr>
          <p:cNvPr id="3" name="Rectangle 2"/>
          <p:cNvSpPr/>
          <p:nvPr/>
        </p:nvSpPr>
        <p:spPr>
          <a:xfrm>
            <a:off x="461023" y="271010"/>
            <a:ext cx="2888932" cy="307777"/>
          </a:xfrm>
          <a:prstGeom prst="rect">
            <a:avLst/>
          </a:prstGeom>
        </p:spPr>
        <p:txBody>
          <a:bodyPr wrap="none">
            <a:spAutoFit/>
          </a:bodyPr>
          <a:lstStyle/>
          <a:p>
            <a:r>
              <a:rPr lang="en-US" dirty="0"/>
              <a:t>Warmup #</a:t>
            </a:r>
            <a:r>
              <a:rPr lang="en-US" dirty="0" smtClean="0"/>
              <a:t>51  </a:t>
            </a:r>
            <a:r>
              <a:rPr lang="en-US" dirty="0"/>
              <a:t>Tuesday, </a:t>
            </a:r>
            <a:r>
              <a:rPr lang="en-US" dirty="0" smtClean="0"/>
              <a:t>March 5th</a:t>
            </a:r>
            <a:endParaRPr lang="en-US" dirty="0"/>
          </a:p>
        </p:txBody>
      </p:sp>
    </p:spTree>
    <p:extLst>
      <p:ext uri="{BB962C8B-B14F-4D97-AF65-F5344CB8AC3E}">
        <p14:creationId xmlns:p14="http://schemas.microsoft.com/office/powerpoint/2010/main" val="12028862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82880"/>
            <a:ext cx="8520600" cy="4627659"/>
          </a:xfrm>
        </p:spPr>
        <p:txBody>
          <a:bodyPr/>
          <a:lstStyle/>
          <a:p>
            <a:r>
              <a:rPr lang="en-US" dirty="0" smtClean="0"/>
              <a:t/>
            </a:r>
            <a:br>
              <a:rPr lang="en-US" dirty="0" smtClean="0"/>
            </a:br>
            <a:r>
              <a:rPr lang="en-US" sz="2000" dirty="0" smtClean="0"/>
              <a:t>1. What were the competing economic systems during the cold war?</a:t>
            </a:r>
            <a:br>
              <a:rPr lang="en-US" sz="2000" dirty="0" smtClean="0"/>
            </a:br>
            <a:r>
              <a:rPr lang="en-US" sz="2000" dirty="0"/>
              <a:t/>
            </a:r>
            <a:br>
              <a:rPr lang="en-US" sz="2000" dirty="0"/>
            </a:br>
            <a:r>
              <a:rPr lang="en-US" sz="2000" dirty="0" smtClean="0"/>
              <a:t>2. What was the outcome of the Yalta Conference?</a:t>
            </a:r>
            <a:br>
              <a:rPr lang="en-US" sz="2000" dirty="0" smtClean="0"/>
            </a:br>
            <a:r>
              <a:rPr lang="en-US" sz="2000" dirty="0"/>
              <a:t/>
            </a:r>
            <a:br>
              <a:rPr lang="en-US" sz="2000" dirty="0"/>
            </a:br>
            <a:r>
              <a:rPr lang="en-US" sz="2000" dirty="0" smtClean="0"/>
              <a:t>3. What was one American and one Russian goal at the end of WWII?</a:t>
            </a:r>
            <a:br>
              <a:rPr lang="en-US" sz="2000" dirty="0" smtClean="0"/>
            </a:br>
            <a:r>
              <a:rPr lang="en-US" sz="2000" dirty="0"/>
              <a:t/>
            </a:r>
            <a:br>
              <a:rPr lang="en-US" sz="2000" dirty="0"/>
            </a:br>
            <a:r>
              <a:rPr lang="en-US" sz="2000" dirty="0" smtClean="0"/>
              <a:t>4. What was the Marshall Plan?</a:t>
            </a:r>
            <a:br>
              <a:rPr lang="en-US" sz="2000" dirty="0" smtClean="0"/>
            </a:br>
            <a:r>
              <a:rPr lang="en-US" sz="2000" dirty="0"/>
              <a:t/>
            </a:r>
            <a:br>
              <a:rPr lang="en-US" sz="2000" dirty="0"/>
            </a:br>
            <a:r>
              <a:rPr lang="en-US" sz="2000" dirty="0" smtClean="0"/>
              <a:t>5.  What was the Iron Curtain?</a:t>
            </a:r>
            <a:br>
              <a:rPr lang="en-US" sz="2000" dirty="0" smtClean="0"/>
            </a:br>
            <a:r>
              <a:rPr lang="en-US" sz="2000" dirty="0" smtClean="0"/>
              <a:t/>
            </a:r>
            <a:br>
              <a:rPr lang="en-US" sz="2000" dirty="0" smtClean="0"/>
            </a:br>
            <a:endParaRPr lang="en-US" sz="2000" dirty="0"/>
          </a:p>
        </p:txBody>
      </p:sp>
      <p:sp>
        <p:nvSpPr>
          <p:cNvPr id="3" name="Rectangle 2"/>
          <p:cNvSpPr/>
          <p:nvPr/>
        </p:nvSpPr>
        <p:spPr>
          <a:xfrm>
            <a:off x="461023" y="271010"/>
            <a:ext cx="2571538" cy="307777"/>
          </a:xfrm>
          <a:prstGeom prst="rect">
            <a:avLst/>
          </a:prstGeom>
        </p:spPr>
        <p:txBody>
          <a:bodyPr wrap="none">
            <a:spAutoFit/>
          </a:bodyPr>
          <a:lstStyle/>
          <a:p>
            <a:r>
              <a:rPr lang="en-US" dirty="0"/>
              <a:t>Warmup #</a:t>
            </a:r>
            <a:r>
              <a:rPr lang="en-US" dirty="0" smtClean="0"/>
              <a:t>52  Wed, March 6th</a:t>
            </a:r>
            <a:endParaRPr lang="en-US" dirty="0"/>
          </a:p>
        </p:txBody>
      </p:sp>
    </p:spTree>
    <p:extLst>
      <p:ext uri="{BB962C8B-B14F-4D97-AF65-F5344CB8AC3E}">
        <p14:creationId xmlns:p14="http://schemas.microsoft.com/office/powerpoint/2010/main" val="9873334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66" y="150490"/>
            <a:ext cx="8520600" cy="572700"/>
          </a:xfrm>
        </p:spPr>
        <p:txBody>
          <a:bodyPr/>
          <a:lstStyle/>
          <a:p>
            <a:r>
              <a:rPr lang="en-US" dirty="0" smtClean="0"/>
              <a:t>Warmup #53:  March 7</a:t>
            </a:r>
            <a:endParaRPr lang="en-US" dirty="0"/>
          </a:p>
        </p:txBody>
      </p:sp>
      <p:sp>
        <p:nvSpPr>
          <p:cNvPr id="3" name="Text Placeholder 2"/>
          <p:cNvSpPr>
            <a:spLocks noGrp="1"/>
          </p:cNvSpPr>
          <p:nvPr>
            <p:ph type="body" idx="1"/>
          </p:nvPr>
        </p:nvSpPr>
        <p:spPr>
          <a:xfrm>
            <a:off x="311700" y="1152475"/>
            <a:ext cx="3640029" cy="3416400"/>
          </a:xfrm>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04833650"/>
              </p:ext>
            </p:extLst>
          </p:nvPr>
        </p:nvGraphicFramePr>
        <p:xfrm>
          <a:off x="220368" y="2030095"/>
          <a:ext cx="3691674" cy="2538780"/>
        </p:xfrm>
        <a:graphic>
          <a:graphicData uri="http://schemas.openxmlformats.org/drawingml/2006/table">
            <a:tbl>
              <a:tblPr/>
              <a:tblGrid>
                <a:gridCol w="202467">
                  <a:extLst>
                    <a:ext uri="{9D8B030D-6E8A-4147-A177-3AD203B41FA5}">
                      <a16:colId xmlns:a16="http://schemas.microsoft.com/office/drawing/2014/main" val="1250945302"/>
                    </a:ext>
                  </a:extLst>
                </a:gridCol>
                <a:gridCol w="410495">
                  <a:extLst>
                    <a:ext uri="{9D8B030D-6E8A-4147-A177-3AD203B41FA5}">
                      <a16:colId xmlns:a16="http://schemas.microsoft.com/office/drawing/2014/main" val="3667084359"/>
                    </a:ext>
                  </a:extLst>
                </a:gridCol>
                <a:gridCol w="3078712">
                  <a:extLst>
                    <a:ext uri="{9D8B030D-6E8A-4147-A177-3AD203B41FA5}">
                      <a16:colId xmlns:a16="http://schemas.microsoft.com/office/drawing/2014/main" val="3197565538"/>
                    </a:ext>
                  </a:extLst>
                </a:gridCol>
              </a:tblGrid>
              <a:tr h="797736">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A</a:t>
                      </a:r>
                    </a:p>
                  </a:txBody>
                  <a:tcPr marL="0" marR="47625" marT="0" marB="0" anchor="ctr">
                    <a:lnL>
                      <a:noFill/>
                    </a:lnL>
                    <a:lnR>
                      <a:noFill/>
                    </a:lnR>
                    <a:lnT>
                      <a:noFill/>
                    </a:lnT>
                    <a:lnB>
                      <a:noFill/>
                    </a:lnB>
                    <a:solidFill>
                      <a:srgbClr val="FFFBED"/>
                    </a:solidFill>
                  </a:tcPr>
                </a:tc>
                <a:tc>
                  <a:txBody>
                    <a:bodyPr/>
                    <a:lstStyle/>
                    <a:p>
                      <a:pPr fontAlgn="ctr"/>
                      <a:r>
                        <a:rPr lang="en-US" sz="1400" dirty="0">
                          <a:effectLst/>
                          <a:latin typeface="arial" panose="020B0604020202020204" pitchFamily="34" charset="0"/>
                        </a:rPr>
                        <a:t>United States will increase spending on science and math.</a:t>
                      </a:r>
                      <a:endParaRPr lang="en-US" sz="1200" dirty="0">
                        <a:effectLst/>
                        <a:latin typeface="arial" panose="020B0604020202020204" pitchFamily="34" charset="0"/>
                      </a:endParaRP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193760057"/>
                  </a:ext>
                </a:extLst>
              </a:tr>
              <a:tr h="471654">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B</a:t>
                      </a:r>
                    </a:p>
                  </a:txBody>
                  <a:tcPr marL="0" marR="47625" marT="0" marB="0" anchor="ctr">
                    <a:lnL>
                      <a:noFill/>
                    </a:lnL>
                    <a:lnR>
                      <a:noFill/>
                    </a:lnR>
                    <a:lnT>
                      <a:noFill/>
                    </a:lnT>
                    <a:lnB>
                      <a:noFill/>
                    </a:lnB>
                    <a:solidFill>
                      <a:srgbClr val="FFFBED"/>
                    </a:solidFill>
                  </a:tcPr>
                </a:tc>
                <a:tc>
                  <a:txBody>
                    <a:bodyPr/>
                    <a:lstStyle/>
                    <a:p>
                      <a:pPr fontAlgn="ctr"/>
                      <a:r>
                        <a:rPr lang="en-US" sz="1400">
                          <a:effectLst/>
                          <a:latin typeface="arial" panose="020B0604020202020204" pitchFamily="34" charset="0"/>
                        </a:rPr>
                        <a:t>United States will end the Cold War.</a:t>
                      </a:r>
                      <a:endParaRPr lang="en-US" sz="1200">
                        <a:effectLst/>
                        <a:latin typeface="arial" panose="020B0604020202020204" pitchFamily="34" charset="0"/>
                      </a:endParaRP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2169185208"/>
                  </a:ext>
                </a:extLst>
              </a:tr>
              <a:tr h="797736">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C</a:t>
                      </a:r>
                    </a:p>
                  </a:txBody>
                  <a:tcPr marL="0" marR="47625" marT="0" marB="0" anchor="ctr">
                    <a:lnL>
                      <a:noFill/>
                    </a:lnL>
                    <a:lnR>
                      <a:noFill/>
                    </a:lnR>
                    <a:lnT>
                      <a:noFill/>
                    </a:lnT>
                    <a:lnB>
                      <a:noFill/>
                    </a:lnB>
                    <a:solidFill>
                      <a:srgbClr val="FFFBED"/>
                    </a:solidFill>
                  </a:tcPr>
                </a:tc>
                <a:tc>
                  <a:txBody>
                    <a:bodyPr/>
                    <a:lstStyle/>
                    <a:p>
                      <a:pPr fontAlgn="ctr"/>
                      <a:r>
                        <a:rPr lang="en-US" sz="1400">
                          <a:effectLst/>
                          <a:latin typeface="arial" panose="020B0604020202020204" pitchFamily="34" charset="0"/>
                        </a:rPr>
                        <a:t>Soviet Union will launch an invasion of the United States.</a:t>
                      </a:r>
                      <a:endParaRPr lang="en-US" sz="1200">
                        <a:effectLst/>
                        <a:latin typeface="arial" panose="020B0604020202020204" pitchFamily="34" charset="0"/>
                      </a:endParaRP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1259169847"/>
                  </a:ext>
                </a:extLst>
              </a:tr>
              <a:tr h="471654">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D</a:t>
                      </a:r>
                    </a:p>
                  </a:txBody>
                  <a:tcPr marL="0" marR="47625" marT="0" marB="0" anchor="ctr">
                    <a:lnL>
                      <a:noFill/>
                    </a:lnL>
                    <a:lnR>
                      <a:noFill/>
                    </a:lnR>
                    <a:lnT>
                      <a:noFill/>
                    </a:lnT>
                    <a:lnB>
                      <a:noFill/>
                    </a:lnB>
                    <a:solidFill>
                      <a:srgbClr val="FFFBED"/>
                    </a:solidFill>
                  </a:tcPr>
                </a:tc>
                <a:tc>
                  <a:txBody>
                    <a:bodyPr/>
                    <a:lstStyle/>
                    <a:p>
                      <a:pPr fontAlgn="ctr"/>
                      <a:r>
                        <a:rPr lang="en-US" sz="1400" dirty="0">
                          <a:effectLst/>
                          <a:latin typeface="arial" panose="020B0604020202020204" pitchFamily="34" charset="0"/>
                        </a:rPr>
                        <a:t>United States will send aid to Cuba.</a:t>
                      </a:r>
                      <a:endParaRPr lang="en-US" sz="1200" dirty="0">
                        <a:effectLst/>
                        <a:latin typeface="arial" panose="020B0604020202020204" pitchFamily="34" charset="0"/>
                      </a:endParaRP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1277686713"/>
                  </a:ext>
                </a:extLst>
              </a:tr>
            </a:tbl>
          </a:graphicData>
        </a:graphic>
      </p:graphicFrame>
      <p:sp>
        <p:nvSpPr>
          <p:cNvPr id="6" name="Rectangle 1"/>
          <p:cNvSpPr>
            <a:spLocks noChangeArrowheads="1"/>
          </p:cNvSpPr>
          <p:nvPr/>
        </p:nvSpPr>
        <p:spPr bwMode="auto">
          <a:xfrm>
            <a:off x="272012" y="1162000"/>
            <a:ext cx="3374775" cy="738664"/>
          </a:xfrm>
          <a:prstGeom prst="rect">
            <a:avLst/>
          </a:prstGeom>
          <a:solidFill>
            <a:srgbClr val="FFFB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What impact did the Soviet Union launch of Sputnik have on the United States?    </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pic>
        <p:nvPicPr>
          <p:cNvPr id="2051" name="Picture 3" descr="https://static2-cdn.schoolnet.com/20.1.2/static/20.1.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1753" y="11524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tatic2-cdn.schoolnet.com/20.1.2/static/20.1.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0965" y="11524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s://static2-cdn.schoolnet.com/20.1.2/static/20.1.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0178" y="11524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899" y="167249"/>
            <a:ext cx="4778733" cy="28834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758164537"/>
              </p:ext>
            </p:extLst>
          </p:nvPr>
        </p:nvGraphicFramePr>
        <p:xfrm>
          <a:off x="4272090" y="3482340"/>
          <a:ext cx="4671569" cy="1661160"/>
        </p:xfrm>
        <a:graphic>
          <a:graphicData uri="http://schemas.openxmlformats.org/drawingml/2006/table">
            <a:tbl>
              <a:tblPr/>
              <a:tblGrid>
                <a:gridCol w="256208">
                  <a:extLst>
                    <a:ext uri="{9D8B030D-6E8A-4147-A177-3AD203B41FA5}">
                      <a16:colId xmlns:a16="http://schemas.microsoft.com/office/drawing/2014/main" val="2290420397"/>
                    </a:ext>
                  </a:extLst>
                </a:gridCol>
                <a:gridCol w="519454">
                  <a:extLst>
                    <a:ext uri="{9D8B030D-6E8A-4147-A177-3AD203B41FA5}">
                      <a16:colId xmlns:a16="http://schemas.microsoft.com/office/drawing/2014/main" val="653801430"/>
                    </a:ext>
                  </a:extLst>
                </a:gridCol>
                <a:gridCol w="3895907">
                  <a:extLst>
                    <a:ext uri="{9D8B030D-6E8A-4147-A177-3AD203B41FA5}">
                      <a16:colId xmlns:a16="http://schemas.microsoft.com/office/drawing/2014/main" val="1926106015"/>
                    </a:ext>
                  </a:extLst>
                </a:gridCol>
              </a:tblGrid>
              <a:tr h="410954">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A</a:t>
                      </a:r>
                    </a:p>
                  </a:txBody>
                  <a:tcPr marL="0" marR="47625" marT="0" marB="0" anchor="ctr">
                    <a:lnL>
                      <a:noFill/>
                    </a:lnL>
                    <a:lnR>
                      <a:noFill/>
                    </a:lnR>
                    <a:lnT>
                      <a:noFill/>
                    </a:lnT>
                    <a:lnB>
                      <a:noFill/>
                    </a:lnB>
                    <a:solidFill>
                      <a:srgbClr val="FFFBED"/>
                    </a:solidFill>
                  </a:tcPr>
                </a:tc>
                <a:tc>
                  <a:txBody>
                    <a:bodyPr/>
                    <a:lstStyle/>
                    <a:p>
                      <a:pPr fontAlgn="ctr"/>
                      <a:r>
                        <a:rPr lang="en-US" sz="1200" dirty="0">
                          <a:effectLst/>
                          <a:latin typeface="arial" panose="020B0604020202020204" pitchFamily="34" charset="0"/>
                        </a:rPr>
                        <a:t>Countries that use to be enemies of war now work together to keep the world at peace.</a:t>
                      </a: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3563509155"/>
                  </a:ext>
                </a:extLst>
              </a:tr>
              <a:tr h="410954">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B</a:t>
                      </a:r>
                    </a:p>
                  </a:txBody>
                  <a:tcPr marL="0" marR="47625" marT="0" marB="0" anchor="ctr">
                    <a:lnL>
                      <a:noFill/>
                    </a:lnL>
                    <a:lnR>
                      <a:noFill/>
                    </a:lnR>
                    <a:lnT>
                      <a:noFill/>
                    </a:lnT>
                    <a:lnB>
                      <a:noFill/>
                    </a:lnB>
                    <a:solidFill>
                      <a:srgbClr val="FFFBED"/>
                    </a:solidFill>
                  </a:tcPr>
                </a:tc>
                <a:tc>
                  <a:txBody>
                    <a:bodyPr/>
                    <a:lstStyle/>
                    <a:p>
                      <a:pPr fontAlgn="ctr"/>
                      <a:r>
                        <a:rPr lang="en-US" sz="1200">
                          <a:effectLst/>
                          <a:latin typeface="arial" panose="020B0604020202020204" pitchFamily="34" charset="0"/>
                        </a:rPr>
                        <a:t>Most of the countries that are apart of NATO had been alliances before the Cold War.</a:t>
                      </a: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3851702471"/>
                  </a:ext>
                </a:extLst>
              </a:tr>
              <a:tr h="247931">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C</a:t>
                      </a:r>
                    </a:p>
                  </a:txBody>
                  <a:tcPr marL="0" marR="47625" marT="0" marB="0" anchor="ctr">
                    <a:lnL>
                      <a:noFill/>
                    </a:lnL>
                    <a:lnR>
                      <a:noFill/>
                    </a:lnR>
                    <a:lnT>
                      <a:noFill/>
                    </a:lnT>
                    <a:lnB>
                      <a:noFill/>
                    </a:lnB>
                    <a:solidFill>
                      <a:srgbClr val="FFFBED"/>
                    </a:solidFill>
                  </a:tcPr>
                </a:tc>
                <a:tc>
                  <a:txBody>
                    <a:bodyPr/>
                    <a:lstStyle/>
                    <a:p>
                      <a:pPr fontAlgn="ctr"/>
                      <a:r>
                        <a:rPr lang="en-US" sz="1200">
                          <a:effectLst/>
                          <a:latin typeface="arial" panose="020B0604020202020204" pitchFamily="34" charset="0"/>
                        </a:rPr>
                        <a:t>NATO has not kept the world from having global issues.</a:t>
                      </a: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2332467071"/>
                  </a:ext>
                </a:extLst>
              </a:tr>
              <a:tr h="410954">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D</a:t>
                      </a:r>
                    </a:p>
                  </a:txBody>
                  <a:tcPr marL="0" marR="47625" marT="0" marB="0" anchor="ctr">
                    <a:lnL>
                      <a:noFill/>
                    </a:lnL>
                    <a:lnR>
                      <a:noFill/>
                    </a:lnR>
                    <a:lnT>
                      <a:noFill/>
                    </a:lnT>
                    <a:lnB>
                      <a:noFill/>
                    </a:lnB>
                    <a:solidFill>
                      <a:srgbClr val="FFFBED"/>
                    </a:solidFill>
                  </a:tcPr>
                </a:tc>
                <a:tc>
                  <a:txBody>
                    <a:bodyPr/>
                    <a:lstStyle/>
                    <a:p>
                      <a:pPr fontAlgn="ctr"/>
                      <a:r>
                        <a:rPr lang="en-US" sz="1200" dirty="0">
                          <a:effectLst/>
                          <a:latin typeface="arial" panose="020B0604020202020204" pitchFamily="34" charset="0"/>
                        </a:rPr>
                        <a:t>The countries apart of NATO have escalated foreign issues with countries not associated with NATO.</a:t>
                      </a: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1072688766"/>
                  </a:ext>
                </a:extLst>
              </a:tr>
            </a:tbl>
          </a:graphicData>
        </a:graphic>
      </p:graphicFrame>
      <p:sp>
        <p:nvSpPr>
          <p:cNvPr id="8" name="Rectangle 10"/>
          <p:cNvSpPr>
            <a:spLocks noChangeArrowheads="1"/>
          </p:cNvSpPr>
          <p:nvPr/>
        </p:nvSpPr>
        <p:spPr bwMode="auto">
          <a:xfrm>
            <a:off x="4272090" y="3015394"/>
            <a:ext cx="4631514" cy="457200"/>
          </a:xfrm>
          <a:prstGeom prst="rect">
            <a:avLst/>
          </a:prstGeom>
          <a:solidFill>
            <a:srgbClr val="FFFB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Based on the map what impact has NATO had on the world since the Cold War?    </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pic>
        <p:nvPicPr>
          <p:cNvPr id="2060" name="Picture 12" descr="https://static2-cdn.schoolnet.com/20.1.2/static/20.1.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359" y="2217269"/>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https://static2-cdn.schoolnet.com/20.1.2/static/20.1.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7221" y="2217269"/>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static2-cdn.schoolnet.com/20.1.2/static/20.1.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0084" y="2217269"/>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5050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74365322"/>
              </p:ext>
            </p:extLst>
          </p:nvPr>
        </p:nvGraphicFramePr>
        <p:xfrm>
          <a:off x="171450" y="1709738"/>
          <a:ext cx="4212771" cy="2870428"/>
        </p:xfrm>
        <a:graphic>
          <a:graphicData uri="http://schemas.openxmlformats.org/drawingml/2006/table">
            <a:tbl>
              <a:tblPr/>
              <a:tblGrid>
                <a:gridCol w="231046">
                  <a:extLst>
                    <a:ext uri="{9D8B030D-6E8A-4147-A177-3AD203B41FA5}">
                      <a16:colId xmlns:a16="http://schemas.microsoft.com/office/drawing/2014/main" val="2759103768"/>
                    </a:ext>
                  </a:extLst>
                </a:gridCol>
                <a:gridCol w="468438">
                  <a:extLst>
                    <a:ext uri="{9D8B030D-6E8A-4147-A177-3AD203B41FA5}">
                      <a16:colId xmlns:a16="http://schemas.microsoft.com/office/drawing/2014/main" val="2312064855"/>
                    </a:ext>
                  </a:extLst>
                </a:gridCol>
                <a:gridCol w="3513287">
                  <a:extLst>
                    <a:ext uri="{9D8B030D-6E8A-4147-A177-3AD203B41FA5}">
                      <a16:colId xmlns:a16="http://schemas.microsoft.com/office/drawing/2014/main" val="4289082897"/>
                    </a:ext>
                  </a:extLst>
                </a:gridCol>
              </a:tblGrid>
              <a:tr h="717607">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A</a:t>
                      </a:r>
                    </a:p>
                  </a:txBody>
                  <a:tcPr marL="0" marR="47625" marT="0" marB="0" anchor="ctr">
                    <a:lnL>
                      <a:noFill/>
                    </a:lnL>
                    <a:lnR>
                      <a:noFill/>
                    </a:lnR>
                    <a:lnT>
                      <a:noFill/>
                    </a:lnT>
                    <a:lnB>
                      <a:noFill/>
                    </a:lnB>
                    <a:solidFill>
                      <a:srgbClr val="FFFBED"/>
                    </a:solidFill>
                  </a:tcPr>
                </a:tc>
                <a:tc>
                  <a:txBody>
                    <a:bodyPr/>
                    <a:lstStyle/>
                    <a:p>
                      <a:pPr fontAlgn="ctr"/>
                      <a:r>
                        <a:rPr lang="en-US" sz="1400">
                          <a:effectLst/>
                          <a:latin typeface="arial" panose="020B0604020202020204" pitchFamily="34" charset="0"/>
                        </a:rPr>
                        <a:t>It was the closest the Soviet Union and the U.S. came to actual war.</a:t>
                      </a:r>
                      <a:endParaRPr lang="en-US" sz="1200">
                        <a:effectLst/>
                        <a:latin typeface="arial" panose="020B0604020202020204" pitchFamily="34" charset="0"/>
                      </a:endParaRP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3064651945"/>
                  </a:ext>
                </a:extLst>
              </a:tr>
              <a:tr h="717607">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B</a:t>
                      </a:r>
                    </a:p>
                  </a:txBody>
                  <a:tcPr marL="0" marR="47625" marT="0" marB="0" anchor="ctr">
                    <a:lnL>
                      <a:noFill/>
                    </a:lnL>
                    <a:lnR>
                      <a:noFill/>
                    </a:lnR>
                    <a:lnT>
                      <a:noFill/>
                    </a:lnT>
                    <a:lnB>
                      <a:noFill/>
                    </a:lnB>
                    <a:solidFill>
                      <a:srgbClr val="FFFBED"/>
                    </a:solidFill>
                  </a:tcPr>
                </a:tc>
                <a:tc>
                  <a:txBody>
                    <a:bodyPr/>
                    <a:lstStyle/>
                    <a:p>
                      <a:pPr fontAlgn="ctr"/>
                      <a:r>
                        <a:rPr lang="en-US" sz="1400" dirty="0">
                          <a:effectLst/>
                          <a:latin typeface="arial" panose="020B0604020202020204" pitchFamily="34" charset="0"/>
                        </a:rPr>
                        <a:t>It gave Cuba a large arsenal to use against the United States.</a:t>
                      </a:r>
                      <a:endParaRPr lang="en-US" sz="1200" dirty="0">
                        <a:effectLst/>
                        <a:latin typeface="arial" panose="020B0604020202020204" pitchFamily="34" charset="0"/>
                      </a:endParaRP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778953526"/>
                  </a:ext>
                </a:extLst>
              </a:tr>
              <a:tr h="717607">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C</a:t>
                      </a:r>
                    </a:p>
                  </a:txBody>
                  <a:tcPr marL="0" marR="47625" marT="0" marB="0" anchor="ctr">
                    <a:lnL>
                      <a:noFill/>
                    </a:lnL>
                    <a:lnR>
                      <a:noFill/>
                    </a:lnR>
                    <a:lnT>
                      <a:noFill/>
                    </a:lnT>
                    <a:lnB>
                      <a:noFill/>
                    </a:lnB>
                    <a:solidFill>
                      <a:srgbClr val="FFFBED"/>
                    </a:solidFill>
                  </a:tcPr>
                </a:tc>
                <a:tc>
                  <a:txBody>
                    <a:bodyPr/>
                    <a:lstStyle/>
                    <a:p>
                      <a:pPr fontAlgn="ctr"/>
                      <a:r>
                        <a:rPr lang="en-US" sz="1400">
                          <a:effectLst/>
                          <a:latin typeface="arial" panose="020B0604020202020204" pitchFamily="34" charset="0"/>
                        </a:rPr>
                        <a:t>The Soviet Union saved face by not backing down to U.S. demands.</a:t>
                      </a:r>
                      <a:endParaRPr lang="en-US" sz="1200">
                        <a:effectLst/>
                        <a:latin typeface="arial" panose="020B0604020202020204" pitchFamily="34" charset="0"/>
                      </a:endParaRP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396728428"/>
                  </a:ext>
                </a:extLst>
              </a:tr>
              <a:tr h="717607">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D</a:t>
                      </a:r>
                    </a:p>
                  </a:txBody>
                  <a:tcPr marL="0" marR="47625" marT="0" marB="0" anchor="ctr">
                    <a:lnL>
                      <a:noFill/>
                    </a:lnL>
                    <a:lnR>
                      <a:noFill/>
                    </a:lnR>
                    <a:lnT>
                      <a:noFill/>
                    </a:lnT>
                    <a:lnB>
                      <a:noFill/>
                    </a:lnB>
                    <a:solidFill>
                      <a:srgbClr val="FFFBED"/>
                    </a:solidFill>
                  </a:tcPr>
                </a:tc>
                <a:tc>
                  <a:txBody>
                    <a:bodyPr/>
                    <a:lstStyle/>
                    <a:p>
                      <a:pPr fontAlgn="ctr"/>
                      <a:r>
                        <a:rPr lang="en-US" sz="1400" dirty="0">
                          <a:effectLst/>
                          <a:latin typeface="arial" panose="020B0604020202020204" pitchFamily="34" charset="0"/>
                        </a:rPr>
                        <a:t>It strengthened relations between the Soviet Union and the U.S.</a:t>
                      </a:r>
                      <a:endParaRPr lang="en-US" sz="1200" dirty="0">
                        <a:effectLst/>
                        <a:latin typeface="arial" panose="020B0604020202020204" pitchFamily="34" charset="0"/>
                      </a:endParaRP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3519877434"/>
                  </a:ext>
                </a:extLst>
              </a:tr>
            </a:tbl>
          </a:graphicData>
        </a:graphic>
      </p:graphicFrame>
      <p:sp>
        <p:nvSpPr>
          <p:cNvPr id="3" name="Rectangle 1"/>
          <p:cNvSpPr>
            <a:spLocks noChangeArrowheads="1"/>
          </p:cNvSpPr>
          <p:nvPr/>
        </p:nvSpPr>
        <p:spPr bwMode="auto">
          <a:xfrm>
            <a:off x="171450" y="1064079"/>
            <a:ext cx="4072391" cy="523220"/>
          </a:xfrm>
          <a:prstGeom prst="rect">
            <a:avLst/>
          </a:prstGeom>
          <a:solidFill>
            <a:srgbClr val="FFFB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Which of the following statements describes the significance of the Cuban Missile Crisis?    </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pic>
        <p:nvPicPr>
          <p:cNvPr id="3075" name="Picture 3" descr="https://static2-cdn.schoolnet.com/20.1.2/static/20.1.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3213" y="17097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tatic2-cdn.schoolnet.com/20.1.2/static/20.1.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2425" y="17097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https://static2-cdn.schoolnet.com/20.1.2/static/20.1.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1638" y="1709738"/>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84221" y="222370"/>
            <a:ext cx="4572000" cy="3970318"/>
          </a:xfrm>
          <a:prstGeom prst="rect">
            <a:avLst/>
          </a:prstGeom>
        </p:spPr>
        <p:txBody>
          <a:bodyPr>
            <a:spAutoFit/>
          </a:bodyPr>
          <a:lstStyle/>
          <a:p>
            <a:r>
              <a:rPr lang="en-US" dirty="0">
                <a:solidFill>
                  <a:srgbClr val="333333"/>
                </a:solidFill>
                <a:latin typeface="arial" panose="020B0604020202020204" pitchFamily="34" charset="0"/>
              </a:rPr>
              <a:t>This is an excerpt from U.S. Secretary of State Marshall’s speech explaining his plan for European recovery, June 5 1947</a:t>
            </a:r>
            <a:r>
              <a:rPr lang="en-US" dirty="0" smtClean="0">
                <a:solidFill>
                  <a:srgbClr val="333333"/>
                </a:solidFill>
                <a:latin typeface="arial" panose="020B0604020202020204" pitchFamily="34" charset="0"/>
              </a:rPr>
              <a:t>:</a:t>
            </a:r>
          </a:p>
          <a:p>
            <a:endParaRPr lang="en-US" dirty="0">
              <a:solidFill>
                <a:srgbClr val="333333"/>
              </a:solidFill>
              <a:latin typeface="arial" panose="020B0604020202020204" pitchFamily="34" charset="0"/>
            </a:endParaRPr>
          </a:p>
          <a:p>
            <a:r>
              <a:rPr lang="en-US" b="1" i="1" dirty="0">
                <a:solidFill>
                  <a:srgbClr val="333333"/>
                </a:solidFill>
                <a:latin typeface="arial" panose="020B0604020202020204" pitchFamily="34" charset="0"/>
              </a:rPr>
              <a:t>“I need to say that the world situation is very serious… Europe must have a great deal of additional help, or face heavy economic, social, and political damage. This would have a harmful effect on the world at large. There are also possibilities of disturbances because of the desperation of the people concerned. The effect on the economy of the United States should be clear to all. So the United States should do whatever it can to help restore normal economic health to the world. Without this there can be no political stability or peace. Our policy is directed … against hunger, poverty, desperation and chaos (disorder). Its purpose is to revive a working economy in the world.”</a:t>
            </a:r>
            <a:endParaRPr lang="en-US" b="1" dirty="0">
              <a:solidFill>
                <a:srgbClr val="333333"/>
              </a:solidFill>
              <a:latin typeface="arial" panose="020B0604020202020204" pitchFamily="34" charset="0"/>
            </a:endParaRPr>
          </a:p>
        </p:txBody>
      </p:sp>
      <p:sp>
        <p:nvSpPr>
          <p:cNvPr id="5" name="Rectangle 4"/>
          <p:cNvSpPr/>
          <p:nvPr/>
        </p:nvSpPr>
        <p:spPr>
          <a:xfrm>
            <a:off x="4572000" y="4318556"/>
            <a:ext cx="4572000" cy="523220"/>
          </a:xfrm>
          <a:prstGeom prst="rect">
            <a:avLst/>
          </a:prstGeom>
        </p:spPr>
        <p:txBody>
          <a:bodyPr>
            <a:spAutoFit/>
          </a:bodyPr>
          <a:lstStyle/>
          <a:p>
            <a:r>
              <a:rPr lang="en-US" dirty="0">
                <a:solidFill>
                  <a:srgbClr val="333333"/>
                </a:solidFill>
                <a:latin typeface="arial" panose="020B0604020202020204" pitchFamily="34" charset="0"/>
              </a:rPr>
              <a:t>Why did U.S. Secretary of State Marshall suggest this plan for European recovery?</a:t>
            </a:r>
            <a:endParaRPr lang="en-US" dirty="0"/>
          </a:p>
        </p:txBody>
      </p:sp>
      <p:sp>
        <p:nvSpPr>
          <p:cNvPr id="6" name="Rectangle 5"/>
          <p:cNvSpPr/>
          <p:nvPr/>
        </p:nvSpPr>
        <p:spPr>
          <a:xfrm>
            <a:off x="434876" y="384955"/>
            <a:ext cx="3459487" cy="461665"/>
          </a:xfrm>
          <a:prstGeom prst="rect">
            <a:avLst/>
          </a:prstGeom>
        </p:spPr>
        <p:txBody>
          <a:bodyPr wrap="square">
            <a:spAutoFit/>
          </a:bodyPr>
          <a:lstStyle/>
          <a:p>
            <a:r>
              <a:rPr lang="en-US" sz="2400" dirty="0"/>
              <a:t>Warmup #</a:t>
            </a:r>
            <a:r>
              <a:rPr lang="en-US" sz="2400" dirty="0" smtClean="0"/>
              <a:t>54:  </a:t>
            </a:r>
            <a:r>
              <a:rPr lang="en-US" sz="2400" dirty="0"/>
              <a:t>March </a:t>
            </a:r>
            <a:r>
              <a:rPr lang="en-US" sz="2400" dirty="0" smtClean="0"/>
              <a:t>8</a:t>
            </a:r>
            <a:endParaRPr lang="en-US" sz="2400" dirty="0"/>
          </a:p>
        </p:txBody>
      </p:sp>
    </p:spTree>
    <p:extLst>
      <p:ext uri="{BB962C8B-B14F-4D97-AF65-F5344CB8AC3E}">
        <p14:creationId xmlns:p14="http://schemas.microsoft.com/office/powerpoint/2010/main" val="17790483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82880"/>
            <a:ext cx="8520600" cy="4627659"/>
          </a:xfrm>
        </p:spPr>
        <p:txBody>
          <a:bodyPr/>
          <a:lstStyle/>
          <a:p>
            <a:r>
              <a:rPr lang="en-US" dirty="0" smtClean="0"/>
              <a:t/>
            </a:r>
            <a:br>
              <a:rPr lang="en-US" dirty="0" smtClean="0"/>
            </a:br>
            <a:r>
              <a:rPr lang="en-US" sz="2000" dirty="0" smtClean="0"/>
              <a:t/>
            </a:r>
            <a:br>
              <a:rPr lang="en-US" sz="2000" dirty="0" smtClean="0"/>
            </a:br>
            <a:r>
              <a:rPr lang="en-US" sz="2000" dirty="0" smtClean="0"/>
              <a:t/>
            </a:r>
            <a:br>
              <a:rPr lang="en-US" sz="2000" dirty="0" smtClean="0"/>
            </a:br>
            <a:endParaRPr lang="en-US" sz="2000" dirty="0"/>
          </a:p>
        </p:txBody>
      </p:sp>
      <p:sp>
        <p:nvSpPr>
          <p:cNvPr id="3" name="Rectangle 2"/>
          <p:cNvSpPr/>
          <p:nvPr/>
        </p:nvSpPr>
        <p:spPr>
          <a:xfrm>
            <a:off x="254289" y="195785"/>
            <a:ext cx="2650084" cy="307777"/>
          </a:xfrm>
          <a:prstGeom prst="rect">
            <a:avLst/>
          </a:prstGeom>
        </p:spPr>
        <p:txBody>
          <a:bodyPr wrap="none">
            <a:spAutoFit/>
          </a:bodyPr>
          <a:lstStyle/>
          <a:p>
            <a:r>
              <a:rPr lang="en-US" dirty="0"/>
              <a:t>Warmup #</a:t>
            </a:r>
            <a:r>
              <a:rPr lang="en-US" dirty="0" smtClean="0"/>
              <a:t>55  Mon, March 11th</a:t>
            </a:r>
            <a:endParaRPr lang="en-US" dirty="0"/>
          </a:p>
        </p:txBody>
      </p:sp>
      <p:pic>
        <p:nvPicPr>
          <p:cNvPr id="5122" name="Picture 2" descr="Image result for cold war political carto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761" y="52536"/>
            <a:ext cx="5101539" cy="322995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cold war political carto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64" y="516467"/>
            <a:ext cx="3509925" cy="28389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5517" y="3282490"/>
            <a:ext cx="8651019" cy="1631216"/>
          </a:xfrm>
          <a:prstGeom prst="rect">
            <a:avLst/>
          </a:prstGeom>
          <a:noFill/>
        </p:spPr>
        <p:txBody>
          <a:bodyPr wrap="square" rtlCol="0">
            <a:spAutoFit/>
          </a:bodyPr>
          <a:lstStyle/>
          <a:p>
            <a:r>
              <a:rPr lang="en-US" sz="2000" dirty="0" smtClean="0"/>
              <a:t>1. From what era are these political cartoons?</a:t>
            </a:r>
          </a:p>
          <a:p>
            <a:r>
              <a:rPr lang="en-US" sz="2000" dirty="0" smtClean="0"/>
              <a:t>2. What do these political cartoons describe as the greatest global threat?</a:t>
            </a:r>
          </a:p>
          <a:p>
            <a:r>
              <a:rPr lang="en-US" sz="2000" dirty="0" smtClean="0"/>
              <a:t>3. Write a caption for these pictures?</a:t>
            </a:r>
          </a:p>
          <a:p>
            <a:r>
              <a:rPr lang="en-US" sz="2000" dirty="0" smtClean="0"/>
              <a:t>4. From the political cartoons what can you say about the feelings of Nuclear War?</a:t>
            </a:r>
            <a:endParaRPr lang="en-US" sz="2000" dirty="0"/>
          </a:p>
        </p:txBody>
      </p:sp>
    </p:spTree>
    <p:extLst>
      <p:ext uri="{BB962C8B-B14F-4D97-AF65-F5344CB8AC3E}">
        <p14:creationId xmlns:p14="http://schemas.microsoft.com/office/powerpoint/2010/main" val="489374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01076"/>
            <a:ext cx="8520600" cy="572700"/>
          </a:xfrm>
        </p:spPr>
        <p:txBody>
          <a:bodyPr/>
          <a:lstStyle/>
          <a:p>
            <a:pPr algn="ctr"/>
            <a:r>
              <a:rPr lang="en-US" smtClean="0"/>
              <a:t>WARMUP #6  9/6/19</a:t>
            </a:r>
            <a:endParaRPr lang="en-US" dirty="0"/>
          </a:p>
        </p:txBody>
      </p:sp>
      <p:sp>
        <p:nvSpPr>
          <p:cNvPr id="3" name="Text Placeholder 2"/>
          <p:cNvSpPr>
            <a:spLocks noGrp="1"/>
          </p:cNvSpPr>
          <p:nvPr>
            <p:ph type="body" idx="1"/>
          </p:nvPr>
        </p:nvSpPr>
        <p:spPr>
          <a:xfrm>
            <a:off x="311700" y="673776"/>
            <a:ext cx="8520600" cy="4393173"/>
          </a:xfrm>
        </p:spPr>
        <p:txBody>
          <a:bodyPr/>
          <a:lstStyle/>
          <a:p>
            <a:pPr marL="342900" indent="-342900">
              <a:buAutoNum type="arabicPeriod"/>
            </a:pPr>
            <a:r>
              <a:rPr lang="en-US" sz="2000" dirty="0" smtClean="0"/>
              <a:t>What is the difference between a PRIMARY and SECONDARY source?</a:t>
            </a:r>
          </a:p>
          <a:p>
            <a:r>
              <a:rPr lang="en-US" sz="2000" dirty="0" smtClean="0"/>
              <a:t>2.   Identify each of these sources as either Primary or </a:t>
            </a:r>
            <a:r>
              <a:rPr lang="en-US" sz="2000" dirty="0" err="1" smtClean="0"/>
              <a:t>Secndary</a:t>
            </a:r>
            <a:r>
              <a:rPr lang="en-US" sz="2000" dirty="0" smtClean="0"/>
              <a:t>:</a:t>
            </a:r>
          </a:p>
          <a:p>
            <a:pPr algn="ctr"/>
            <a:r>
              <a:rPr lang="en-US" sz="2000" b="1" i="1" dirty="0" smtClean="0"/>
              <a:t>Our new American history </a:t>
            </a:r>
            <a:r>
              <a:rPr lang="en-US" sz="2000" b="1" i="1" dirty="0"/>
              <a:t>t</a:t>
            </a:r>
            <a:r>
              <a:rPr lang="en-US" sz="2000" b="1" i="1" dirty="0" smtClean="0"/>
              <a:t>extbook = ___________</a:t>
            </a:r>
          </a:p>
          <a:p>
            <a:pPr algn="ctr"/>
            <a:r>
              <a:rPr lang="en-US" sz="2000" b="1" i="1" dirty="0" smtClean="0"/>
              <a:t>Propaganda Poster from WWI = ____________</a:t>
            </a:r>
          </a:p>
          <a:p>
            <a:pPr algn="ctr"/>
            <a:r>
              <a:rPr lang="en-US" sz="2000" b="1" i="1" dirty="0" smtClean="0"/>
              <a:t>Front page of the newspaper from 9/11= ____________</a:t>
            </a:r>
          </a:p>
          <a:p>
            <a:pPr algn="ctr"/>
            <a:r>
              <a:rPr lang="en-US" sz="2000" b="1" i="1" dirty="0" smtClean="0"/>
              <a:t>Research paper I wrote in college about Pearl Harbor = ___________</a:t>
            </a:r>
          </a:p>
          <a:p>
            <a:r>
              <a:rPr lang="en-US" sz="2000" b="1" i="1" dirty="0" smtClean="0"/>
              <a:t>3. </a:t>
            </a:r>
            <a:r>
              <a:rPr lang="en-US" sz="2000" dirty="0" smtClean="0"/>
              <a:t>List at least one more example of each.</a:t>
            </a:r>
          </a:p>
          <a:p>
            <a:pPr algn="ctr"/>
            <a:endParaRPr lang="en-US" b="1" i="1" dirty="0" smtClean="0"/>
          </a:p>
          <a:p>
            <a:pPr algn="ctr"/>
            <a:endParaRPr lang="en-US" b="1" i="1" dirty="0" smtClean="0"/>
          </a:p>
          <a:p>
            <a:endParaRPr lang="en-US" dirty="0"/>
          </a:p>
        </p:txBody>
      </p:sp>
    </p:spTree>
    <p:extLst>
      <p:ext uri="{BB962C8B-B14F-4D97-AF65-F5344CB8AC3E}">
        <p14:creationId xmlns:p14="http://schemas.microsoft.com/office/powerpoint/2010/main" val="17274822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82880"/>
            <a:ext cx="8520600" cy="4627659"/>
          </a:xfrm>
        </p:spPr>
        <p:txBody>
          <a:bodyPr/>
          <a:lstStyle/>
          <a:p>
            <a:r>
              <a:rPr lang="en-US" dirty="0" smtClean="0"/>
              <a:t/>
            </a:r>
            <a:br>
              <a:rPr lang="en-US" dirty="0" smtClean="0"/>
            </a:br>
            <a:r>
              <a:rPr lang="en-US" sz="2000" dirty="0" smtClean="0"/>
              <a:t> </a:t>
            </a:r>
            <a:br>
              <a:rPr lang="en-US" sz="2000" dirty="0" smtClean="0"/>
            </a:br>
            <a:r>
              <a:rPr lang="en-US" sz="2000" dirty="0" smtClean="0"/>
              <a:t>1. Regional </a:t>
            </a:r>
            <a:r>
              <a:rPr lang="en-US" sz="2000" dirty="0"/>
              <a:t>conflicts where the US and USSR didn’t fight each other but supported certain sides in a </a:t>
            </a:r>
            <a:r>
              <a:rPr lang="en-US" sz="2000" dirty="0" smtClean="0"/>
              <a:t>war was known as what?</a:t>
            </a:r>
            <a:br>
              <a:rPr lang="en-US" sz="2000" dirty="0" smtClean="0"/>
            </a:br>
            <a:r>
              <a:rPr lang="en-US" sz="2000" dirty="0"/>
              <a:t/>
            </a:r>
            <a:br>
              <a:rPr lang="en-US" sz="2000" dirty="0"/>
            </a:br>
            <a:r>
              <a:rPr lang="en-US" sz="2000" dirty="0" smtClean="0"/>
              <a:t>2. What are two examples of these?</a:t>
            </a:r>
            <a:br>
              <a:rPr lang="en-US" sz="2000" dirty="0" smtClean="0"/>
            </a:br>
            <a:r>
              <a:rPr lang="en-US" sz="2000" dirty="0"/>
              <a:t/>
            </a:r>
            <a:br>
              <a:rPr lang="en-US" sz="2000" dirty="0"/>
            </a:br>
            <a:r>
              <a:rPr lang="en-US" sz="2000" dirty="0" smtClean="0"/>
              <a:t>3. What was the main reason for the United States being involved in the Korean war and Vietnam war</a:t>
            </a:r>
            <a:br>
              <a:rPr lang="en-US" sz="2000" dirty="0" smtClean="0"/>
            </a:br>
            <a:r>
              <a:rPr lang="en-US" sz="2000" dirty="0"/>
              <a:t/>
            </a:r>
            <a:br>
              <a:rPr lang="en-US" sz="2000" dirty="0"/>
            </a:br>
            <a:r>
              <a:rPr lang="en-US" sz="2000" dirty="0" smtClean="0"/>
              <a:t>4. What was the Domino Theory?</a:t>
            </a:r>
            <a:br>
              <a:rPr lang="en-US" sz="2000" dirty="0" smtClean="0"/>
            </a:br>
            <a:r>
              <a:rPr lang="en-US" sz="2000" dirty="0"/>
              <a:t/>
            </a:r>
            <a:br>
              <a:rPr lang="en-US" sz="2000" dirty="0"/>
            </a:br>
            <a:r>
              <a:rPr lang="en-US" sz="2000" dirty="0"/>
              <a:t/>
            </a:r>
            <a:br>
              <a:rPr lang="en-US" sz="2000" dirty="0"/>
            </a:br>
            <a:r>
              <a:rPr lang="en-US" sz="2000" dirty="0" smtClean="0"/>
              <a:t/>
            </a:r>
            <a:br>
              <a:rPr lang="en-US" sz="2000" dirty="0" smtClean="0"/>
            </a:br>
            <a:r>
              <a:rPr lang="en-US" sz="2000" dirty="0" smtClean="0"/>
              <a:t/>
            </a:r>
            <a:br>
              <a:rPr lang="en-US" sz="2000" dirty="0" smtClean="0"/>
            </a:br>
            <a:endParaRPr lang="en-US" sz="2000" dirty="0"/>
          </a:p>
        </p:txBody>
      </p:sp>
      <p:sp>
        <p:nvSpPr>
          <p:cNvPr id="3" name="Rectangle 2"/>
          <p:cNvSpPr/>
          <p:nvPr/>
        </p:nvSpPr>
        <p:spPr>
          <a:xfrm>
            <a:off x="461023" y="271010"/>
            <a:ext cx="2670924" cy="307777"/>
          </a:xfrm>
          <a:prstGeom prst="rect">
            <a:avLst/>
          </a:prstGeom>
        </p:spPr>
        <p:txBody>
          <a:bodyPr wrap="none">
            <a:spAutoFit/>
          </a:bodyPr>
          <a:lstStyle/>
          <a:p>
            <a:r>
              <a:rPr lang="en-US" dirty="0"/>
              <a:t>Warmup </a:t>
            </a:r>
            <a:r>
              <a:rPr lang="en-US" dirty="0" smtClean="0"/>
              <a:t>#56  Wed, March 14th</a:t>
            </a:r>
            <a:endParaRPr lang="en-US" dirty="0"/>
          </a:p>
        </p:txBody>
      </p:sp>
    </p:spTree>
    <p:extLst>
      <p:ext uri="{BB962C8B-B14F-4D97-AF65-F5344CB8AC3E}">
        <p14:creationId xmlns:p14="http://schemas.microsoft.com/office/powerpoint/2010/main" val="39611388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4396" y="113100"/>
            <a:ext cx="3595069" cy="437665"/>
          </a:xfrm>
        </p:spPr>
        <p:txBody>
          <a:bodyPr/>
          <a:lstStyle/>
          <a:p>
            <a:r>
              <a:rPr lang="en-US" sz="1800" dirty="0" smtClean="0"/>
              <a:t>Warmup #57  Tues, March 19</a:t>
            </a:r>
            <a:endParaRPr lang="en-US" sz="1800" dirty="0"/>
          </a:p>
        </p:txBody>
      </p:sp>
      <p:sp>
        <p:nvSpPr>
          <p:cNvPr id="5" name="TextBox 4"/>
          <p:cNvSpPr txBox="1"/>
          <p:nvPr/>
        </p:nvSpPr>
        <p:spPr>
          <a:xfrm>
            <a:off x="96674" y="12432"/>
            <a:ext cx="4648172" cy="3785652"/>
          </a:xfrm>
          <a:prstGeom prst="rect">
            <a:avLst/>
          </a:prstGeom>
          <a:noFill/>
        </p:spPr>
        <p:txBody>
          <a:bodyPr wrap="square" rtlCol="0">
            <a:spAutoFit/>
          </a:bodyPr>
          <a:lstStyle/>
          <a:p>
            <a:r>
              <a:rPr lang="en-US" sz="1500" b="1" i="1" dirty="0"/>
              <a:t>"Today I have stood, where once Jefferson Davis stood, and took an oath to my people. It is very appropriate then that from this Cradle of the Confederacy, this very Heart of the Great Anglo-Saxon Southland, that today we sound the drum for freedom as have our generations of forebears before us done, time and time again through history. Let us rise to the call of freedom-loving blood that is in us and send our answer to the tyranny that clanks its chains upon the South. In the name of the greatest people that have ever trod this earth, I draw the line in the dust and toss the gauntlet before the feet of tyranny . . . and I say . . . segregation today . . . segregation tomorrow . . . segregation forever."</a:t>
            </a:r>
            <a:r>
              <a:rPr lang="en-US" sz="1500" b="1" dirty="0"/>
              <a:t> - George Wallace, January, 1963 Inaugural Address</a:t>
            </a:r>
            <a:endParaRPr lang="en-US" sz="1500" dirty="0"/>
          </a:p>
        </p:txBody>
      </p:sp>
      <p:sp>
        <p:nvSpPr>
          <p:cNvPr id="6" name="TextBox 5"/>
          <p:cNvSpPr txBox="1"/>
          <p:nvPr/>
        </p:nvSpPr>
        <p:spPr>
          <a:xfrm>
            <a:off x="232117" y="3703320"/>
            <a:ext cx="3988191" cy="253916"/>
          </a:xfrm>
          <a:prstGeom prst="rect">
            <a:avLst/>
          </a:prstGeom>
          <a:noFill/>
        </p:spPr>
        <p:txBody>
          <a:bodyPr wrap="square" rtlCol="0">
            <a:spAutoFit/>
          </a:bodyPr>
          <a:lstStyle/>
          <a:p>
            <a:endParaRPr lang="en-US" sz="1050" dirty="0"/>
          </a:p>
        </p:txBody>
      </p:sp>
      <p:graphicFrame>
        <p:nvGraphicFramePr>
          <p:cNvPr id="7" name="Table 6"/>
          <p:cNvGraphicFramePr>
            <a:graphicFrameLocks noGrp="1"/>
          </p:cNvGraphicFramePr>
          <p:nvPr>
            <p:extLst>
              <p:ext uri="{D42A27DB-BD31-4B8C-83A1-F6EECF244321}">
                <p14:modId xmlns:p14="http://schemas.microsoft.com/office/powerpoint/2010/main" val="571415074"/>
              </p:ext>
            </p:extLst>
          </p:nvPr>
        </p:nvGraphicFramePr>
        <p:xfrm>
          <a:off x="247943" y="4158048"/>
          <a:ext cx="3956538" cy="1017272"/>
        </p:xfrm>
        <a:graphic>
          <a:graphicData uri="http://schemas.openxmlformats.org/drawingml/2006/table">
            <a:tbl>
              <a:tblPr/>
              <a:tblGrid>
                <a:gridCol w="264372">
                  <a:extLst>
                    <a:ext uri="{9D8B030D-6E8A-4147-A177-3AD203B41FA5}">
                      <a16:colId xmlns:a16="http://schemas.microsoft.com/office/drawing/2014/main" val="4211175682"/>
                    </a:ext>
                  </a:extLst>
                </a:gridCol>
                <a:gridCol w="434372">
                  <a:extLst>
                    <a:ext uri="{9D8B030D-6E8A-4147-A177-3AD203B41FA5}">
                      <a16:colId xmlns:a16="http://schemas.microsoft.com/office/drawing/2014/main" val="2241187605"/>
                    </a:ext>
                  </a:extLst>
                </a:gridCol>
                <a:gridCol w="3257794">
                  <a:extLst>
                    <a:ext uri="{9D8B030D-6E8A-4147-A177-3AD203B41FA5}">
                      <a16:colId xmlns:a16="http://schemas.microsoft.com/office/drawing/2014/main" val="2286882129"/>
                    </a:ext>
                  </a:extLst>
                </a:gridCol>
              </a:tblGrid>
              <a:tr h="254318">
                <a:tc>
                  <a:txBody>
                    <a:bodyPr/>
                    <a:lstStyle/>
                    <a:p>
                      <a:pPr fontAlgn="ctr"/>
                      <a:endParaRPr lang="en-US" sz="1100">
                        <a:effectLst/>
                      </a:endParaRPr>
                    </a:p>
                  </a:txBody>
                  <a:tcPr marL="0" marR="35719" marT="0" marB="0" anchor="ctr">
                    <a:lnL>
                      <a:noFill/>
                    </a:lnL>
                    <a:lnR>
                      <a:noFill/>
                    </a:lnR>
                    <a:lnT>
                      <a:noFill/>
                    </a:lnT>
                    <a:lnB>
                      <a:noFill/>
                    </a:lnB>
                    <a:solidFill>
                      <a:srgbClr val="FFFBED"/>
                    </a:solidFill>
                  </a:tcPr>
                </a:tc>
                <a:tc>
                  <a:txBody>
                    <a:bodyPr/>
                    <a:lstStyle/>
                    <a:p>
                      <a:pPr fontAlgn="ctr"/>
                      <a:r>
                        <a:rPr lang="en-US" sz="1100">
                          <a:effectLst/>
                        </a:rPr>
                        <a:t>A</a:t>
                      </a:r>
                    </a:p>
                  </a:txBody>
                  <a:tcPr marL="0" marR="35719" marT="0" marB="0" anchor="ctr">
                    <a:lnL>
                      <a:noFill/>
                    </a:lnL>
                    <a:lnR>
                      <a:noFill/>
                    </a:lnR>
                    <a:lnT>
                      <a:noFill/>
                    </a:lnT>
                    <a:lnB>
                      <a:noFill/>
                    </a:lnB>
                    <a:solidFill>
                      <a:srgbClr val="FFFBED"/>
                    </a:solidFill>
                  </a:tcPr>
                </a:tc>
                <a:tc>
                  <a:txBody>
                    <a:bodyPr/>
                    <a:lstStyle/>
                    <a:p>
                      <a:pPr fontAlgn="ctr"/>
                      <a:r>
                        <a:rPr lang="en-US" sz="1200" dirty="0">
                          <a:effectLst/>
                          <a:latin typeface="arial" panose="020B0604020202020204" pitchFamily="34" charset="0"/>
                        </a:rPr>
                        <a:t>Black Panther Party members</a:t>
                      </a:r>
                    </a:p>
                  </a:txBody>
                  <a:tcPr marL="0" marR="0" marT="71438" marB="0" anchor="ctr">
                    <a:lnL>
                      <a:noFill/>
                    </a:lnL>
                    <a:lnR>
                      <a:noFill/>
                    </a:lnR>
                    <a:lnT>
                      <a:noFill/>
                    </a:lnT>
                    <a:lnB>
                      <a:noFill/>
                    </a:lnB>
                    <a:solidFill>
                      <a:srgbClr val="FFFBED"/>
                    </a:solidFill>
                  </a:tcPr>
                </a:tc>
                <a:extLst>
                  <a:ext uri="{0D108BD9-81ED-4DB2-BD59-A6C34878D82A}">
                    <a16:rowId xmlns:a16="http://schemas.microsoft.com/office/drawing/2014/main" val="1784933033"/>
                  </a:ext>
                </a:extLst>
              </a:tr>
              <a:tr h="254318">
                <a:tc>
                  <a:txBody>
                    <a:bodyPr/>
                    <a:lstStyle/>
                    <a:p>
                      <a:pPr fontAlgn="ctr"/>
                      <a:endParaRPr lang="en-US" sz="1100">
                        <a:effectLst/>
                      </a:endParaRPr>
                    </a:p>
                  </a:txBody>
                  <a:tcPr marL="0" marR="35719" marT="0" marB="0" anchor="ctr">
                    <a:lnL>
                      <a:noFill/>
                    </a:lnL>
                    <a:lnR>
                      <a:noFill/>
                    </a:lnR>
                    <a:lnT>
                      <a:noFill/>
                    </a:lnT>
                    <a:lnB>
                      <a:noFill/>
                    </a:lnB>
                    <a:solidFill>
                      <a:srgbClr val="FFFBED"/>
                    </a:solidFill>
                  </a:tcPr>
                </a:tc>
                <a:tc>
                  <a:txBody>
                    <a:bodyPr/>
                    <a:lstStyle/>
                    <a:p>
                      <a:pPr fontAlgn="ctr"/>
                      <a:r>
                        <a:rPr lang="en-US" sz="1100">
                          <a:effectLst/>
                        </a:rPr>
                        <a:t>B</a:t>
                      </a:r>
                    </a:p>
                  </a:txBody>
                  <a:tcPr marL="0" marR="35719" marT="0" marB="0" anchor="ctr">
                    <a:lnL>
                      <a:noFill/>
                    </a:lnL>
                    <a:lnR>
                      <a:noFill/>
                    </a:lnR>
                    <a:lnT>
                      <a:noFill/>
                    </a:lnT>
                    <a:lnB>
                      <a:noFill/>
                    </a:lnB>
                    <a:solidFill>
                      <a:srgbClr val="FFFBED"/>
                    </a:solidFill>
                  </a:tcPr>
                </a:tc>
                <a:tc>
                  <a:txBody>
                    <a:bodyPr/>
                    <a:lstStyle/>
                    <a:p>
                      <a:pPr fontAlgn="ctr"/>
                      <a:r>
                        <a:rPr lang="en-US" sz="1200" dirty="0">
                          <a:effectLst/>
                          <a:latin typeface="arial" panose="020B0604020202020204" pitchFamily="34" charset="0"/>
                        </a:rPr>
                        <a:t>white supremacists enforcing Jim Crow laws</a:t>
                      </a:r>
                    </a:p>
                  </a:txBody>
                  <a:tcPr marL="0" marR="0" marT="71438" marB="0" anchor="ctr">
                    <a:lnL>
                      <a:noFill/>
                    </a:lnL>
                    <a:lnR>
                      <a:noFill/>
                    </a:lnR>
                    <a:lnT>
                      <a:noFill/>
                    </a:lnT>
                    <a:lnB>
                      <a:noFill/>
                    </a:lnB>
                    <a:solidFill>
                      <a:srgbClr val="FFFBED"/>
                    </a:solidFill>
                  </a:tcPr>
                </a:tc>
                <a:extLst>
                  <a:ext uri="{0D108BD9-81ED-4DB2-BD59-A6C34878D82A}">
                    <a16:rowId xmlns:a16="http://schemas.microsoft.com/office/drawing/2014/main" val="2916801469"/>
                  </a:ext>
                </a:extLst>
              </a:tr>
              <a:tr h="254318">
                <a:tc>
                  <a:txBody>
                    <a:bodyPr/>
                    <a:lstStyle/>
                    <a:p>
                      <a:pPr fontAlgn="ctr"/>
                      <a:endParaRPr lang="en-US" sz="1100">
                        <a:effectLst/>
                      </a:endParaRPr>
                    </a:p>
                  </a:txBody>
                  <a:tcPr marL="0" marR="35719" marT="0" marB="0" anchor="ctr">
                    <a:lnL>
                      <a:noFill/>
                    </a:lnL>
                    <a:lnR>
                      <a:noFill/>
                    </a:lnR>
                    <a:lnT>
                      <a:noFill/>
                    </a:lnT>
                    <a:lnB>
                      <a:noFill/>
                    </a:lnB>
                    <a:solidFill>
                      <a:srgbClr val="FFFBED"/>
                    </a:solidFill>
                  </a:tcPr>
                </a:tc>
                <a:tc>
                  <a:txBody>
                    <a:bodyPr/>
                    <a:lstStyle/>
                    <a:p>
                      <a:pPr fontAlgn="ctr"/>
                      <a:r>
                        <a:rPr lang="en-US" sz="1100">
                          <a:effectLst/>
                        </a:rPr>
                        <a:t>C</a:t>
                      </a:r>
                    </a:p>
                  </a:txBody>
                  <a:tcPr marL="0" marR="35719" marT="0" marB="0" anchor="ctr">
                    <a:lnL>
                      <a:noFill/>
                    </a:lnL>
                    <a:lnR>
                      <a:noFill/>
                    </a:lnR>
                    <a:lnT>
                      <a:noFill/>
                    </a:lnT>
                    <a:lnB>
                      <a:noFill/>
                    </a:lnB>
                    <a:solidFill>
                      <a:srgbClr val="FFFBED"/>
                    </a:solidFill>
                  </a:tcPr>
                </a:tc>
                <a:tc>
                  <a:txBody>
                    <a:bodyPr/>
                    <a:lstStyle/>
                    <a:p>
                      <a:pPr fontAlgn="ctr"/>
                      <a:r>
                        <a:rPr lang="en-US" sz="1200" dirty="0">
                          <a:effectLst/>
                          <a:latin typeface="arial" panose="020B0604020202020204" pitchFamily="34" charset="0"/>
                        </a:rPr>
                        <a:t>freedom riders encouraging violence</a:t>
                      </a:r>
                    </a:p>
                  </a:txBody>
                  <a:tcPr marL="0" marR="0" marT="71438" marB="0" anchor="ctr">
                    <a:lnL>
                      <a:noFill/>
                    </a:lnL>
                    <a:lnR>
                      <a:noFill/>
                    </a:lnR>
                    <a:lnT>
                      <a:noFill/>
                    </a:lnT>
                    <a:lnB>
                      <a:noFill/>
                    </a:lnB>
                    <a:solidFill>
                      <a:srgbClr val="FFFBED"/>
                    </a:solidFill>
                  </a:tcPr>
                </a:tc>
                <a:extLst>
                  <a:ext uri="{0D108BD9-81ED-4DB2-BD59-A6C34878D82A}">
                    <a16:rowId xmlns:a16="http://schemas.microsoft.com/office/drawing/2014/main" val="3851139860"/>
                  </a:ext>
                </a:extLst>
              </a:tr>
              <a:tr h="254318">
                <a:tc>
                  <a:txBody>
                    <a:bodyPr/>
                    <a:lstStyle/>
                    <a:p>
                      <a:pPr fontAlgn="ctr"/>
                      <a:endParaRPr lang="en-US" sz="1100">
                        <a:effectLst/>
                      </a:endParaRPr>
                    </a:p>
                  </a:txBody>
                  <a:tcPr marL="0" marR="35719" marT="0" marB="0" anchor="ctr">
                    <a:lnL>
                      <a:noFill/>
                    </a:lnL>
                    <a:lnR>
                      <a:noFill/>
                    </a:lnR>
                    <a:lnT>
                      <a:noFill/>
                    </a:lnT>
                    <a:lnB>
                      <a:noFill/>
                    </a:lnB>
                    <a:solidFill>
                      <a:srgbClr val="FFFBED"/>
                    </a:solidFill>
                  </a:tcPr>
                </a:tc>
                <a:tc>
                  <a:txBody>
                    <a:bodyPr/>
                    <a:lstStyle/>
                    <a:p>
                      <a:pPr fontAlgn="ctr"/>
                      <a:r>
                        <a:rPr lang="en-US" sz="1100">
                          <a:effectLst/>
                        </a:rPr>
                        <a:t>D</a:t>
                      </a:r>
                    </a:p>
                  </a:txBody>
                  <a:tcPr marL="0" marR="35719" marT="0" marB="0" anchor="ctr">
                    <a:lnL>
                      <a:noFill/>
                    </a:lnL>
                    <a:lnR>
                      <a:noFill/>
                    </a:lnR>
                    <a:lnT>
                      <a:noFill/>
                    </a:lnT>
                    <a:lnB>
                      <a:noFill/>
                    </a:lnB>
                    <a:solidFill>
                      <a:srgbClr val="FFFBED"/>
                    </a:solidFill>
                  </a:tcPr>
                </a:tc>
                <a:tc>
                  <a:txBody>
                    <a:bodyPr/>
                    <a:lstStyle/>
                    <a:p>
                      <a:pPr fontAlgn="ctr"/>
                      <a:r>
                        <a:rPr lang="en-US" sz="1200" dirty="0">
                          <a:effectLst/>
                          <a:latin typeface="arial" panose="020B0604020202020204" pitchFamily="34" charset="0"/>
                        </a:rPr>
                        <a:t>government officials forcing desegregation</a:t>
                      </a:r>
                    </a:p>
                  </a:txBody>
                  <a:tcPr marL="0" marR="0" marT="71438" marB="0" anchor="ctr">
                    <a:lnL>
                      <a:noFill/>
                    </a:lnL>
                    <a:lnR>
                      <a:noFill/>
                    </a:lnR>
                    <a:lnT>
                      <a:noFill/>
                    </a:lnT>
                    <a:lnB>
                      <a:noFill/>
                    </a:lnB>
                    <a:solidFill>
                      <a:srgbClr val="FFFBED"/>
                    </a:solidFill>
                  </a:tcPr>
                </a:tc>
                <a:extLst>
                  <a:ext uri="{0D108BD9-81ED-4DB2-BD59-A6C34878D82A}">
                    <a16:rowId xmlns:a16="http://schemas.microsoft.com/office/drawing/2014/main" val="3202493618"/>
                  </a:ext>
                </a:extLst>
              </a:tr>
            </a:tbl>
          </a:graphicData>
        </a:graphic>
      </p:graphicFrame>
      <p:sp>
        <p:nvSpPr>
          <p:cNvPr id="8" name="Rectangle 1"/>
          <p:cNvSpPr>
            <a:spLocks noChangeArrowheads="1"/>
          </p:cNvSpPr>
          <p:nvPr/>
        </p:nvSpPr>
        <p:spPr bwMode="auto">
          <a:xfrm>
            <a:off x="512374" y="3830278"/>
            <a:ext cx="3595808" cy="253916"/>
          </a:xfrm>
          <a:prstGeom prst="rect">
            <a:avLst/>
          </a:prstGeom>
          <a:solidFill>
            <a:srgbClr val="FFFB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1200" b="1" dirty="0">
                <a:solidFill>
                  <a:srgbClr val="333333"/>
                </a:solidFill>
                <a:latin typeface="Arial" panose="020B0604020202020204" pitchFamily="34" charset="0"/>
                <a:cs typeface="Arial" panose="020B0604020202020204" pitchFamily="34" charset="0"/>
              </a:rPr>
              <a:t>Who did Wallace consider to be tyranny?    </a:t>
            </a:r>
            <a:r>
              <a:rPr lang="en-US" altLang="en-US" sz="675" b="1" dirty="0">
                <a:solidFill>
                  <a:srgbClr val="333333"/>
                </a:solidFill>
                <a:latin typeface="Arial" panose="020B0604020202020204" pitchFamily="34" charset="0"/>
                <a:cs typeface="Arial" panose="020B0604020202020204" pitchFamily="34" charset="0"/>
              </a:rPr>
              <a:t> </a:t>
            </a:r>
            <a:r>
              <a:rPr lang="en-US" altLang="en-US" sz="1050" b="1" dirty="0">
                <a:solidFill>
                  <a:srgbClr val="333333"/>
                </a:solidFill>
                <a:latin typeface="Arial" panose="020B0604020202020204" pitchFamily="34" charset="0"/>
                <a:cs typeface="Arial" panose="020B0604020202020204" pitchFamily="34" charset="0"/>
              </a:rPr>
              <a:t>  </a:t>
            </a:r>
            <a:endParaRPr lang="en-US" altLang="en-US" sz="1050" dirty="0">
              <a:solidFill>
                <a:schemeClr val="tx1"/>
              </a:solidFill>
              <a:latin typeface="Arial" panose="020B0604020202020204" pitchFamily="34" charset="0"/>
            </a:endParaRPr>
          </a:p>
        </p:txBody>
      </p:sp>
      <p:pic>
        <p:nvPicPr>
          <p:cNvPr id="1026" name="Picture 2" descr="https://static2-cdn.schoolnet.com/20.1.3/static/20.1.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0348" y="3587059"/>
            <a:ext cx="7144" cy="71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static2-cdn.schoolnet.com/20.1.3/static/20.1.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257" y="3587059"/>
            <a:ext cx="7144" cy="71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tatic2-cdn.schoolnet.com/20.1.3/static/20.1.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4167" y="3587059"/>
            <a:ext cx="7144" cy="714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mage result for civil rights political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4611" y="494804"/>
            <a:ext cx="4315376" cy="34340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744846" y="3928825"/>
            <a:ext cx="3947212" cy="1246495"/>
          </a:xfrm>
          <a:prstGeom prst="rect">
            <a:avLst/>
          </a:prstGeom>
          <a:noFill/>
        </p:spPr>
        <p:txBody>
          <a:bodyPr wrap="square" rtlCol="0">
            <a:spAutoFit/>
          </a:bodyPr>
          <a:lstStyle/>
          <a:p>
            <a:pPr marL="257175" indent="-257175">
              <a:buAutoNum type="arabicPeriod"/>
            </a:pPr>
            <a:r>
              <a:rPr lang="en-US" sz="1500" dirty="0"/>
              <a:t>Describe what you see in this picture</a:t>
            </a:r>
          </a:p>
          <a:p>
            <a:pPr marL="257175" indent="-257175">
              <a:buAutoNum type="arabicPeriod"/>
            </a:pPr>
            <a:r>
              <a:rPr lang="en-US" sz="1500" dirty="0"/>
              <a:t>Where is this soldier?</a:t>
            </a:r>
          </a:p>
          <a:p>
            <a:pPr marL="257175" indent="-257175">
              <a:buAutoNum type="arabicPeriod"/>
            </a:pPr>
            <a:r>
              <a:rPr lang="en-US" sz="1500" dirty="0"/>
              <a:t>What is happening back home in the U.S.</a:t>
            </a:r>
          </a:p>
          <a:p>
            <a:pPr marL="257175" indent="-257175">
              <a:buAutoNum type="arabicPeriod"/>
            </a:pPr>
            <a:r>
              <a:rPr lang="en-US" sz="1500" dirty="0"/>
              <a:t>Describe why this picture is IRONIC</a:t>
            </a:r>
          </a:p>
        </p:txBody>
      </p:sp>
    </p:spTree>
    <p:extLst>
      <p:ext uri="{BB962C8B-B14F-4D97-AF65-F5344CB8AC3E}">
        <p14:creationId xmlns:p14="http://schemas.microsoft.com/office/powerpoint/2010/main" val="32994224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898" y="90728"/>
            <a:ext cx="4648930" cy="477743"/>
          </a:xfrm>
        </p:spPr>
        <p:txBody>
          <a:bodyPr/>
          <a:lstStyle/>
          <a:p>
            <a:r>
              <a:rPr lang="en-US" sz="1800" dirty="0" smtClean="0"/>
              <a:t>Warmup #58  Wed, March 20</a:t>
            </a:r>
            <a:endParaRPr lang="en-US" sz="1800" dirty="0"/>
          </a:p>
        </p:txBody>
      </p:sp>
      <p:sp>
        <p:nvSpPr>
          <p:cNvPr id="6" name="TextBox 5"/>
          <p:cNvSpPr txBox="1"/>
          <p:nvPr/>
        </p:nvSpPr>
        <p:spPr>
          <a:xfrm>
            <a:off x="232117" y="3703320"/>
            <a:ext cx="3988191" cy="253916"/>
          </a:xfrm>
          <a:prstGeom prst="rect">
            <a:avLst/>
          </a:prstGeom>
          <a:noFill/>
        </p:spPr>
        <p:txBody>
          <a:bodyPr wrap="square" rtlCol="0">
            <a:spAutoFit/>
          </a:bodyPr>
          <a:lstStyle/>
          <a:p>
            <a:endParaRPr lang="en-US" sz="1050" dirty="0"/>
          </a:p>
        </p:txBody>
      </p:sp>
      <p:pic>
        <p:nvPicPr>
          <p:cNvPr id="1026" name="Picture 2" descr="https://static2-cdn.schoolnet.com/20.1.3/static/20.1.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0348" y="3587059"/>
            <a:ext cx="7144" cy="71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static2-cdn.schoolnet.com/20.1.3/static/20.1.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257" y="3587059"/>
            <a:ext cx="7144" cy="71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tatic2-cdn.schoolnet.com/20.1.3/static/20.1.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4167" y="3587059"/>
            <a:ext cx="7144" cy="71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6468" y="100189"/>
            <a:ext cx="3798277" cy="3554819"/>
          </a:xfrm>
          <a:prstGeom prst="rect">
            <a:avLst/>
          </a:prstGeom>
          <a:noFill/>
        </p:spPr>
        <p:txBody>
          <a:bodyPr wrap="square" rtlCol="0">
            <a:spAutoFit/>
          </a:bodyPr>
          <a:lstStyle/>
          <a:p>
            <a:r>
              <a:rPr lang="en-US" sz="1500" b="1" i="1" dirty="0"/>
              <a:t>“For those of you who are black – considering the evidence that there were white people who were responsible – you can be filled with bitterness, with hatred, and a desire for revenge. We can move in that direction as a country…or we can make an effort, as Martin Luther King did, to understand and comprehend, and to replace that violence, that stain of bloodshed that has spread across our land, with an effort to understand with compassion and love."</a:t>
            </a:r>
            <a:r>
              <a:rPr lang="en-US" sz="1500" b="1" dirty="0"/>
              <a:t> - Robert F. Kennedy, eulogy for Dr. Martin Luther King Jr. 1968</a:t>
            </a:r>
            <a:endParaRPr lang="en-US" sz="1500" dirty="0"/>
          </a:p>
        </p:txBody>
      </p:sp>
      <p:graphicFrame>
        <p:nvGraphicFramePr>
          <p:cNvPr id="4" name="Table 3"/>
          <p:cNvGraphicFramePr>
            <a:graphicFrameLocks noGrp="1"/>
          </p:cNvGraphicFramePr>
          <p:nvPr>
            <p:extLst/>
          </p:nvPr>
        </p:nvGraphicFramePr>
        <p:xfrm>
          <a:off x="15759" y="4126670"/>
          <a:ext cx="4420907" cy="956312"/>
        </p:xfrm>
        <a:graphic>
          <a:graphicData uri="http://schemas.openxmlformats.org/drawingml/2006/table">
            <a:tbl>
              <a:tblPr/>
              <a:tblGrid>
                <a:gridCol w="295401">
                  <a:extLst>
                    <a:ext uri="{9D8B030D-6E8A-4147-A177-3AD203B41FA5}">
                      <a16:colId xmlns:a16="http://schemas.microsoft.com/office/drawing/2014/main" val="2009584266"/>
                    </a:ext>
                  </a:extLst>
                </a:gridCol>
                <a:gridCol w="485354">
                  <a:extLst>
                    <a:ext uri="{9D8B030D-6E8A-4147-A177-3AD203B41FA5}">
                      <a16:colId xmlns:a16="http://schemas.microsoft.com/office/drawing/2014/main" val="2309680172"/>
                    </a:ext>
                  </a:extLst>
                </a:gridCol>
                <a:gridCol w="3640152">
                  <a:extLst>
                    <a:ext uri="{9D8B030D-6E8A-4147-A177-3AD203B41FA5}">
                      <a16:colId xmlns:a16="http://schemas.microsoft.com/office/drawing/2014/main" val="2486217273"/>
                    </a:ext>
                  </a:extLst>
                </a:gridCol>
              </a:tblGrid>
              <a:tr h="231458">
                <a:tc>
                  <a:txBody>
                    <a:bodyPr/>
                    <a:lstStyle/>
                    <a:p>
                      <a:pPr fontAlgn="ctr"/>
                      <a:endParaRPr lang="en-US" sz="1100">
                        <a:effectLst/>
                      </a:endParaRPr>
                    </a:p>
                  </a:txBody>
                  <a:tcPr marL="0" marR="35719" marT="0" marB="0" anchor="ctr">
                    <a:lnL>
                      <a:noFill/>
                    </a:lnL>
                    <a:lnR>
                      <a:noFill/>
                    </a:lnR>
                    <a:lnT>
                      <a:noFill/>
                    </a:lnT>
                    <a:lnB>
                      <a:noFill/>
                    </a:lnB>
                    <a:solidFill>
                      <a:srgbClr val="FFFBED"/>
                    </a:solidFill>
                  </a:tcPr>
                </a:tc>
                <a:tc>
                  <a:txBody>
                    <a:bodyPr/>
                    <a:lstStyle/>
                    <a:p>
                      <a:pPr fontAlgn="ctr"/>
                      <a:r>
                        <a:rPr lang="en-US" sz="1100">
                          <a:effectLst/>
                        </a:rPr>
                        <a:t>A</a:t>
                      </a:r>
                    </a:p>
                  </a:txBody>
                  <a:tcPr marL="0" marR="35719" marT="0" marB="0" anchor="ctr">
                    <a:lnL>
                      <a:noFill/>
                    </a:lnL>
                    <a:lnR>
                      <a:noFill/>
                    </a:lnR>
                    <a:lnT>
                      <a:noFill/>
                    </a:lnT>
                    <a:lnB>
                      <a:noFill/>
                    </a:lnB>
                    <a:solidFill>
                      <a:srgbClr val="FFFBED"/>
                    </a:solidFill>
                  </a:tcPr>
                </a:tc>
                <a:tc>
                  <a:txBody>
                    <a:bodyPr/>
                    <a:lstStyle/>
                    <a:p>
                      <a:pPr fontAlgn="ctr"/>
                      <a:r>
                        <a:rPr lang="fr-FR" sz="1100">
                          <a:effectLst/>
                          <a:latin typeface="arial" panose="020B0604020202020204" pitchFamily="34" charset="0"/>
                        </a:rPr>
                        <a:t>non-violent protest that demonstrates compassion</a:t>
                      </a:r>
                      <a:endParaRPr lang="fr-FR" sz="900">
                        <a:effectLst/>
                        <a:latin typeface="arial" panose="020B0604020202020204" pitchFamily="34" charset="0"/>
                      </a:endParaRPr>
                    </a:p>
                  </a:txBody>
                  <a:tcPr marL="0" marR="0" marT="71438" marB="0" anchor="ctr">
                    <a:lnL>
                      <a:noFill/>
                    </a:lnL>
                    <a:lnR>
                      <a:noFill/>
                    </a:lnR>
                    <a:lnT>
                      <a:noFill/>
                    </a:lnT>
                    <a:lnB>
                      <a:noFill/>
                    </a:lnB>
                    <a:solidFill>
                      <a:srgbClr val="FFFBED"/>
                    </a:solidFill>
                  </a:tcPr>
                </a:tc>
                <a:extLst>
                  <a:ext uri="{0D108BD9-81ED-4DB2-BD59-A6C34878D82A}">
                    <a16:rowId xmlns:a16="http://schemas.microsoft.com/office/drawing/2014/main" val="4170474434"/>
                  </a:ext>
                </a:extLst>
              </a:tr>
              <a:tr h="231458">
                <a:tc>
                  <a:txBody>
                    <a:bodyPr/>
                    <a:lstStyle/>
                    <a:p>
                      <a:pPr fontAlgn="ctr"/>
                      <a:endParaRPr lang="en-US" sz="1100">
                        <a:effectLst/>
                      </a:endParaRPr>
                    </a:p>
                  </a:txBody>
                  <a:tcPr marL="0" marR="35719" marT="0" marB="0" anchor="ctr">
                    <a:lnL>
                      <a:noFill/>
                    </a:lnL>
                    <a:lnR>
                      <a:noFill/>
                    </a:lnR>
                    <a:lnT>
                      <a:noFill/>
                    </a:lnT>
                    <a:lnB>
                      <a:noFill/>
                    </a:lnB>
                    <a:solidFill>
                      <a:srgbClr val="FFFBED"/>
                    </a:solidFill>
                  </a:tcPr>
                </a:tc>
                <a:tc>
                  <a:txBody>
                    <a:bodyPr/>
                    <a:lstStyle/>
                    <a:p>
                      <a:pPr fontAlgn="ctr"/>
                      <a:r>
                        <a:rPr lang="en-US" sz="1100">
                          <a:effectLst/>
                        </a:rPr>
                        <a:t>B</a:t>
                      </a:r>
                    </a:p>
                  </a:txBody>
                  <a:tcPr marL="0" marR="35719" marT="0" marB="0" anchor="ctr">
                    <a:lnL>
                      <a:noFill/>
                    </a:lnL>
                    <a:lnR>
                      <a:noFill/>
                    </a:lnR>
                    <a:lnT>
                      <a:noFill/>
                    </a:lnT>
                    <a:lnB>
                      <a:noFill/>
                    </a:lnB>
                    <a:solidFill>
                      <a:srgbClr val="FFFBED"/>
                    </a:solidFill>
                  </a:tcPr>
                </a:tc>
                <a:tc>
                  <a:txBody>
                    <a:bodyPr/>
                    <a:lstStyle/>
                    <a:p>
                      <a:pPr fontAlgn="ctr"/>
                      <a:r>
                        <a:rPr lang="en-US" sz="1100" dirty="0">
                          <a:effectLst/>
                          <a:latin typeface="arial" panose="020B0604020202020204" pitchFamily="34" charset="0"/>
                        </a:rPr>
                        <a:t>political legislation that upsets southern leaders</a:t>
                      </a:r>
                      <a:endParaRPr lang="en-US" sz="900" dirty="0">
                        <a:effectLst/>
                        <a:latin typeface="arial" panose="020B0604020202020204" pitchFamily="34" charset="0"/>
                      </a:endParaRPr>
                    </a:p>
                  </a:txBody>
                  <a:tcPr marL="0" marR="0" marT="71438" marB="0" anchor="ctr">
                    <a:lnL>
                      <a:noFill/>
                    </a:lnL>
                    <a:lnR>
                      <a:noFill/>
                    </a:lnR>
                    <a:lnT>
                      <a:noFill/>
                    </a:lnT>
                    <a:lnB>
                      <a:noFill/>
                    </a:lnB>
                    <a:solidFill>
                      <a:srgbClr val="FFFBED"/>
                    </a:solidFill>
                  </a:tcPr>
                </a:tc>
                <a:extLst>
                  <a:ext uri="{0D108BD9-81ED-4DB2-BD59-A6C34878D82A}">
                    <a16:rowId xmlns:a16="http://schemas.microsoft.com/office/drawing/2014/main" val="1689734474"/>
                  </a:ext>
                </a:extLst>
              </a:tr>
              <a:tr h="231458">
                <a:tc>
                  <a:txBody>
                    <a:bodyPr/>
                    <a:lstStyle/>
                    <a:p>
                      <a:pPr fontAlgn="ctr"/>
                      <a:endParaRPr lang="en-US" sz="1100">
                        <a:effectLst/>
                      </a:endParaRPr>
                    </a:p>
                  </a:txBody>
                  <a:tcPr marL="0" marR="35719" marT="0" marB="0" anchor="ctr">
                    <a:lnL>
                      <a:noFill/>
                    </a:lnL>
                    <a:lnR>
                      <a:noFill/>
                    </a:lnR>
                    <a:lnT>
                      <a:noFill/>
                    </a:lnT>
                    <a:lnB>
                      <a:noFill/>
                    </a:lnB>
                    <a:solidFill>
                      <a:srgbClr val="FFFBED"/>
                    </a:solidFill>
                  </a:tcPr>
                </a:tc>
                <a:tc>
                  <a:txBody>
                    <a:bodyPr/>
                    <a:lstStyle/>
                    <a:p>
                      <a:pPr fontAlgn="ctr"/>
                      <a:r>
                        <a:rPr lang="en-US" sz="1100">
                          <a:effectLst/>
                        </a:rPr>
                        <a:t>C</a:t>
                      </a:r>
                    </a:p>
                  </a:txBody>
                  <a:tcPr marL="0" marR="35719" marT="0" marB="0" anchor="ctr">
                    <a:lnL>
                      <a:noFill/>
                    </a:lnL>
                    <a:lnR>
                      <a:noFill/>
                    </a:lnR>
                    <a:lnT>
                      <a:noFill/>
                    </a:lnT>
                    <a:lnB>
                      <a:noFill/>
                    </a:lnB>
                    <a:solidFill>
                      <a:srgbClr val="FFFBED"/>
                    </a:solidFill>
                  </a:tcPr>
                </a:tc>
                <a:tc>
                  <a:txBody>
                    <a:bodyPr/>
                    <a:lstStyle/>
                    <a:p>
                      <a:pPr fontAlgn="ctr"/>
                      <a:r>
                        <a:rPr lang="en-US" sz="1100" dirty="0">
                          <a:effectLst/>
                          <a:latin typeface="arial" panose="020B0604020202020204" pitchFamily="34" charset="0"/>
                        </a:rPr>
                        <a:t>violent protest that will hurt more people</a:t>
                      </a:r>
                      <a:endParaRPr lang="en-US" sz="900" dirty="0">
                        <a:effectLst/>
                        <a:latin typeface="arial" panose="020B0604020202020204" pitchFamily="34" charset="0"/>
                      </a:endParaRPr>
                    </a:p>
                  </a:txBody>
                  <a:tcPr marL="0" marR="0" marT="71438" marB="0" anchor="ctr">
                    <a:lnL>
                      <a:noFill/>
                    </a:lnL>
                    <a:lnR>
                      <a:noFill/>
                    </a:lnR>
                    <a:lnT>
                      <a:noFill/>
                    </a:lnT>
                    <a:lnB>
                      <a:noFill/>
                    </a:lnB>
                    <a:solidFill>
                      <a:srgbClr val="FFFBED"/>
                    </a:solidFill>
                  </a:tcPr>
                </a:tc>
                <a:extLst>
                  <a:ext uri="{0D108BD9-81ED-4DB2-BD59-A6C34878D82A}">
                    <a16:rowId xmlns:a16="http://schemas.microsoft.com/office/drawing/2014/main" val="2945637951"/>
                  </a:ext>
                </a:extLst>
              </a:tr>
              <a:tr h="231458">
                <a:tc>
                  <a:txBody>
                    <a:bodyPr/>
                    <a:lstStyle/>
                    <a:p>
                      <a:pPr fontAlgn="ctr"/>
                      <a:endParaRPr lang="en-US" sz="1100">
                        <a:effectLst/>
                      </a:endParaRPr>
                    </a:p>
                  </a:txBody>
                  <a:tcPr marL="0" marR="35719" marT="0" marB="0" anchor="ctr">
                    <a:lnL>
                      <a:noFill/>
                    </a:lnL>
                    <a:lnR>
                      <a:noFill/>
                    </a:lnR>
                    <a:lnT>
                      <a:noFill/>
                    </a:lnT>
                    <a:lnB>
                      <a:noFill/>
                    </a:lnB>
                    <a:solidFill>
                      <a:srgbClr val="FFFBED"/>
                    </a:solidFill>
                  </a:tcPr>
                </a:tc>
                <a:tc>
                  <a:txBody>
                    <a:bodyPr/>
                    <a:lstStyle/>
                    <a:p>
                      <a:pPr fontAlgn="ctr"/>
                      <a:r>
                        <a:rPr lang="en-US" sz="1100">
                          <a:effectLst/>
                        </a:rPr>
                        <a:t>D</a:t>
                      </a:r>
                    </a:p>
                  </a:txBody>
                  <a:tcPr marL="0" marR="35719" marT="0" marB="0" anchor="ctr">
                    <a:lnL>
                      <a:noFill/>
                    </a:lnL>
                    <a:lnR>
                      <a:noFill/>
                    </a:lnR>
                    <a:lnT>
                      <a:noFill/>
                    </a:lnT>
                    <a:lnB>
                      <a:noFill/>
                    </a:lnB>
                    <a:solidFill>
                      <a:srgbClr val="FFFBED"/>
                    </a:solidFill>
                  </a:tcPr>
                </a:tc>
                <a:tc>
                  <a:txBody>
                    <a:bodyPr/>
                    <a:lstStyle/>
                    <a:p>
                      <a:pPr fontAlgn="ctr"/>
                      <a:r>
                        <a:rPr lang="en-US" sz="1100" dirty="0">
                          <a:effectLst/>
                          <a:latin typeface="arial" panose="020B0604020202020204" pitchFamily="34" charset="0"/>
                        </a:rPr>
                        <a:t>peaceful marches that cause more </a:t>
                      </a:r>
                      <a:r>
                        <a:rPr lang="en-US" sz="1100" dirty="0" err="1">
                          <a:effectLst/>
                          <a:latin typeface="arial" panose="020B0604020202020204" pitchFamily="34" charset="0"/>
                        </a:rPr>
                        <a:t>lynchings</a:t>
                      </a:r>
                      <a:endParaRPr lang="en-US" sz="900" dirty="0">
                        <a:effectLst/>
                        <a:latin typeface="arial" panose="020B0604020202020204" pitchFamily="34" charset="0"/>
                      </a:endParaRPr>
                    </a:p>
                  </a:txBody>
                  <a:tcPr marL="0" marR="0" marT="71438" marB="0" anchor="ctr">
                    <a:lnL>
                      <a:noFill/>
                    </a:lnL>
                    <a:lnR>
                      <a:noFill/>
                    </a:lnR>
                    <a:lnT>
                      <a:noFill/>
                    </a:lnT>
                    <a:lnB>
                      <a:noFill/>
                    </a:lnB>
                    <a:solidFill>
                      <a:srgbClr val="FFFBED"/>
                    </a:solidFill>
                  </a:tcPr>
                </a:tc>
                <a:extLst>
                  <a:ext uri="{0D108BD9-81ED-4DB2-BD59-A6C34878D82A}">
                    <a16:rowId xmlns:a16="http://schemas.microsoft.com/office/drawing/2014/main" val="257735682"/>
                  </a:ext>
                </a:extLst>
              </a:tr>
            </a:tbl>
          </a:graphicData>
        </a:graphic>
      </p:graphicFrame>
      <p:sp>
        <p:nvSpPr>
          <p:cNvPr id="9" name="Rectangle 1"/>
          <p:cNvSpPr>
            <a:spLocks noChangeArrowheads="1"/>
          </p:cNvSpPr>
          <p:nvPr/>
        </p:nvSpPr>
        <p:spPr bwMode="auto">
          <a:xfrm>
            <a:off x="0" y="3673450"/>
            <a:ext cx="4329347" cy="392415"/>
          </a:xfrm>
          <a:prstGeom prst="rect">
            <a:avLst/>
          </a:prstGeom>
          <a:solidFill>
            <a:srgbClr val="FFFB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1050" b="1" dirty="0">
                <a:solidFill>
                  <a:srgbClr val="333333"/>
                </a:solidFill>
                <a:latin typeface="Arial" panose="020B0604020202020204" pitchFamily="34" charset="0"/>
                <a:cs typeface="Arial" panose="020B0604020202020204" pitchFamily="34" charset="0"/>
              </a:rPr>
              <a:t>What reaction to Martin Luther King Jr's assassination is Robert Kennedy trying to avoid?   </a:t>
            </a:r>
            <a:r>
              <a:rPr lang="en-US" altLang="en-US" sz="675" b="1" dirty="0">
                <a:solidFill>
                  <a:srgbClr val="333333"/>
                </a:solidFill>
                <a:latin typeface="Arial" panose="020B0604020202020204" pitchFamily="34" charset="0"/>
                <a:cs typeface="Arial" panose="020B0604020202020204" pitchFamily="34" charset="0"/>
              </a:rPr>
              <a:t> </a:t>
            </a:r>
            <a:r>
              <a:rPr lang="en-US" altLang="en-US" sz="1050" b="1" dirty="0">
                <a:solidFill>
                  <a:srgbClr val="333333"/>
                </a:solidFill>
                <a:latin typeface="Arial" panose="020B0604020202020204" pitchFamily="34" charset="0"/>
                <a:cs typeface="Arial" panose="020B0604020202020204" pitchFamily="34" charset="0"/>
              </a:rPr>
              <a:t>   </a:t>
            </a:r>
            <a:endParaRPr lang="en-US" altLang="en-US" sz="1050" dirty="0">
              <a:solidFill>
                <a:schemeClr val="tx1"/>
              </a:solidFill>
              <a:latin typeface="Arial" panose="020B0604020202020204" pitchFamily="34" charset="0"/>
            </a:endParaRPr>
          </a:p>
        </p:txBody>
      </p:sp>
      <p:pic>
        <p:nvPicPr>
          <p:cNvPr id="2050" name="Picture 2" descr="https://static2-cdn.schoolnet.com/20.1.3/static/20.1.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029" y="3066831"/>
            <a:ext cx="7144" cy="714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tps://static2-cdn.schoolnet.com/20.1.3/static/20.1.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939" y="3066831"/>
            <a:ext cx="7144" cy="714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s://static2-cdn.schoolnet.com/20.1.3/static/20.1.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9389" y="3066831"/>
            <a:ext cx="7144" cy="714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cdn.theatlantic.com/assets/media/img/posts/2014/09/Little_Rock_Desegregation_1957/b5b67fc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4435" y="634300"/>
            <a:ext cx="4478213" cy="336071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028957" y="4126670"/>
            <a:ext cx="3829929" cy="923330"/>
          </a:xfrm>
          <a:prstGeom prst="rect">
            <a:avLst/>
          </a:prstGeom>
          <a:noFill/>
        </p:spPr>
        <p:txBody>
          <a:bodyPr wrap="square" rtlCol="0">
            <a:spAutoFit/>
          </a:bodyPr>
          <a:lstStyle/>
          <a:p>
            <a:pPr marL="257175" indent="-257175">
              <a:buAutoNum type="arabicPeriod"/>
            </a:pPr>
            <a:r>
              <a:rPr lang="en-US" sz="1800" dirty="0"/>
              <a:t>What do you see?</a:t>
            </a:r>
          </a:p>
          <a:p>
            <a:pPr marL="257175" indent="-257175">
              <a:buAutoNum type="arabicPeriod"/>
            </a:pPr>
            <a:r>
              <a:rPr lang="en-US" sz="1800" dirty="0"/>
              <a:t>What is happening?</a:t>
            </a:r>
          </a:p>
          <a:p>
            <a:pPr marL="257175" indent="-257175">
              <a:buAutoNum type="arabicPeriod"/>
            </a:pPr>
            <a:r>
              <a:rPr lang="en-US" sz="1800" dirty="0"/>
              <a:t>How would you feel?</a:t>
            </a:r>
          </a:p>
        </p:txBody>
      </p:sp>
    </p:spTree>
    <p:extLst>
      <p:ext uri="{BB962C8B-B14F-4D97-AF65-F5344CB8AC3E}">
        <p14:creationId xmlns:p14="http://schemas.microsoft.com/office/powerpoint/2010/main" val="8436572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22" y="33753"/>
            <a:ext cx="4434440" cy="572700"/>
          </a:xfrm>
        </p:spPr>
        <p:txBody>
          <a:bodyPr/>
          <a:lstStyle/>
          <a:p>
            <a:r>
              <a:rPr lang="en-US" sz="1800" dirty="0" smtClean="0"/>
              <a:t>Warmup #59   Thursday, March 21 </a:t>
            </a:r>
            <a:endParaRPr lang="en-US" sz="1800" dirty="0"/>
          </a:p>
        </p:txBody>
      </p:sp>
      <p:sp>
        <p:nvSpPr>
          <p:cNvPr id="3" name="Text Placeholder 2"/>
          <p:cNvSpPr>
            <a:spLocks noGrp="1"/>
          </p:cNvSpPr>
          <p:nvPr>
            <p:ph type="body" idx="2"/>
          </p:nvPr>
        </p:nvSpPr>
        <p:spPr>
          <a:xfrm>
            <a:off x="305973" y="835952"/>
            <a:ext cx="8611524" cy="4307548"/>
          </a:xfrm>
        </p:spPr>
        <p:txBody>
          <a:bodyPr>
            <a:normAutofit/>
          </a:bodyPr>
          <a:lstStyle/>
          <a:p>
            <a:r>
              <a:rPr lang="en-US" sz="1800" dirty="0"/>
              <a:t>1.  </a:t>
            </a:r>
            <a:r>
              <a:rPr lang="en-US" sz="1800" dirty="0">
                <a:solidFill>
                  <a:schemeClr val="tx1"/>
                </a:solidFill>
              </a:rPr>
              <a:t>What happened with the Brown vs Board of Education supreme court case?</a:t>
            </a:r>
          </a:p>
          <a:p>
            <a:r>
              <a:rPr lang="en-US" sz="1800" dirty="0" smtClean="0">
                <a:solidFill>
                  <a:schemeClr val="tx1"/>
                </a:solidFill>
              </a:rPr>
              <a:t>2</a:t>
            </a:r>
            <a:r>
              <a:rPr lang="en-US" sz="1800" dirty="0">
                <a:solidFill>
                  <a:schemeClr val="tx1"/>
                </a:solidFill>
              </a:rPr>
              <a:t>. Explain the Montgomery Bus </a:t>
            </a:r>
            <a:r>
              <a:rPr lang="en-US" sz="1800" dirty="0" smtClean="0">
                <a:solidFill>
                  <a:schemeClr val="tx1"/>
                </a:solidFill>
              </a:rPr>
              <a:t>Boycott</a:t>
            </a:r>
            <a:endParaRPr lang="en-US" sz="1800" dirty="0">
              <a:solidFill>
                <a:schemeClr val="tx1"/>
              </a:solidFill>
            </a:endParaRPr>
          </a:p>
          <a:p>
            <a:r>
              <a:rPr lang="en-US" sz="1800" dirty="0">
                <a:solidFill>
                  <a:schemeClr val="tx1"/>
                </a:solidFill>
              </a:rPr>
              <a:t>3. What event is this cartoon describing?</a:t>
            </a:r>
          </a:p>
        </p:txBody>
      </p:sp>
      <p:pic>
        <p:nvPicPr>
          <p:cNvPr id="3076" name="Picture 4" descr="Political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94" y="2301709"/>
            <a:ext cx="2985221" cy="27610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40448" y="2989726"/>
            <a:ext cx="3845255" cy="1384995"/>
          </a:xfrm>
          <a:prstGeom prst="rect">
            <a:avLst/>
          </a:prstGeom>
          <a:noFill/>
        </p:spPr>
        <p:txBody>
          <a:bodyPr wrap="square" rtlCol="0">
            <a:spAutoFit/>
          </a:bodyPr>
          <a:lstStyle/>
          <a:p>
            <a:r>
              <a:rPr lang="en-US" sz="2100" dirty="0"/>
              <a:t>4. Who were the Little Rock 9?</a:t>
            </a:r>
          </a:p>
          <a:p>
            <a:endParaRPr lang="en-US" sz="2100" dirty="0"/>
          </a:p>
          <a:p>
            <a:r>
              <a:rPr lang="en-US" sz="2100" dirty="0"/>
              <a:t>5. What was the Freedom Summer?</a:t>
            </a:r>
          </a:p>
        </p:txBody>
      </p:sp>
    </p:spTree>
    <p:extLst>
      <p:ext uri="{BB962C8B-B14F-4D97-AF65-F5344CB8AC3E}">
        <p14:creationId xmlns:p14="http://schemas.microsoft.com/office/powerpoint/2010/main" val="1898521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82880"/>
            <a:ext cx="8520600" cy="4627659"/>
          </a:xfrm>
        </p:spPr>
        <p:txBody>
          <a:bodyPr/>
          <a:lstStyle/>
          <a:p>
            <a:r>
              <a:rPr lang="en-US" dirty="0" smtClean="0"/>
              <a:t/>
            </a:r>
            <a:br>
              <a:rPr lang="en-US" dirty="0" smtClean="0"/>
            </a:br>
            <a:r>
              <a:rPr lang="en-US" sz="2000" dirty="0" smtClean="0"/>
              <a:t> </a:t>
            </a:r>
            <a:br>
              <a:rPr lang="en-US" sz="2000" dirty="0" smtClean="0"/>
            </a:br>
            <a:r>
              <a:rPr lang="en-US" sz="2000" dirty="0" smtClean="0"/>
              <a:t>1. What is “Deregulation”?</a:t>
            </a:r>
            <a:br>
              <a:rPr lang="en-US" sz="2000" dirty="0" smtClean="0"/>
            </a:br>
            <a:r>
              <a:rPr lang="en-US" sz="2000" dirty="0"/>
              <a:t/>
            </a:r>
            <a:br>
              <a:rPr lang="en-US" sz="2000" dirty="0"/>
            </a:br>
            <a:r>
              <a:rPr lang="en-US" sz="2000" dirty="0" smtClean="0"/>
              <a:t>2. Describe “Reaganomics”</a:t>
            </a:r>
            <a:br>
              <a:rPr lang="en-US" sz="2000" dirty="0" smtClean="0"/>
            </a:br>
            <a:r>
              <a:rPr lang="en-US" sz="2000" dirty="0"/>
              <a:t/>
            </a:r>
            <a:br>
              <a:rPr lang="en-US" sz="2000" dirty="0"/>
            </a:br>
            <a:r>
              <a:rPr lang="en-US" sz="2000" dirty="0" smtClean="0"/>
              <a:t>3. What was the Iran-Contra affair?</a:t>
            </a:r>
            <a:br>
              <a:rPr lang="en-US" sz="2000" dirty="0" smtClean="0"/>
            </a:br>
            <a:r>
              <a:rPr lang="en-US" sz="2000" dirty="0"/>
              <a:t/>
            </a:r>
            <a:br>
              <a:rPr lang="en-US" sz="2000" dirty="0"/>
            </a:br>
            <a:r>
              <a:rPr lang="en-US" sz="2000" dirty="0" smtClean="0"/>
              <a:t>4. What did Reagan tell Gorbachev?</a:t>
            </a:r>
            <a:br>
              <a:rPr lang="en-US" sz="2000" dirty="0" smtClean="0"/>
            </a:br>
            <a:r>
              <a:rPr lang="en-US" sz="2000" dirty="0"/>
              <a:t/>
            </a:r>
            <a:br>
              <a:rPr lang="en-US" sz="2000" dirty="0"/>
            </a:br>
            <a:r>
              <a:rPr lang="en-US" sz="2000" dirty="0" smtClean="0"/>
              <a:t>5.  What are a couple examples of the Culture Wars of the 1980’s?</a:t>
            </a:r>
            <a:br>
              <a:rPr lang="en-US" sz="2000" dirty="0" smtClean="0"/>
            </a:br>
            <a:r>
              <a:rPr lang="en-US" sz="2000" dirty="0"/>
              <a:t/>
            </a:r>
            <a:br>
              <a:rPr lang="en-US" sz="2000" dirty="0"/>
            </a:br>
            <a:r>
              <a:rPr lang="en-US" sz="2000" dirty="0"/>
              <a:t/>
            </a:r>
            <a:br>
              <a:rPr lang="en-US" sz="2000" dirty="0"/>
            </a:br>
            <a:r>
              <a:rPr lang="en-US" sz="2000" dirty="0" smtClean="0"/>
              <a:t/>
            </a:r>
            <a:br>
              <a:rPr lang="en-US" sz="2000" dirty="0" smtClean="0"/>
            </a:br>
            <a:r>
              <a:rPr lang="en-US" sz="2000" dirty="0" smtClean="0"/>
              <a:t/>
            </a:r>
            <a:br>
              <a:rPr lang="en-US" sz="2000" dirty="0" smtClean="0"/>
            </a:br>
            <a:endParaRPr lang="en-US" sz="2000" dirty="0"/>
          </a:p>
        </p:txBody>
      </p:sp>
      <p:sp>
        <p:nvSpPr>
          <p:cNvPr id="3" name="Rectangle 2"/>
          <p:cNvSpPr/>
          <p:nvPr/>
        </p:nvSpPr>
        <p:spPr>
          <a:xfrm>
            <a:off x="461023" y="271010"/>
            <a:ext cx="4761240" cy="523220"/>
          </a:xfrm>
          <a:prstGeom prst="rect">
            <a:avLst/>
          </a:prstGeom>
        </p:spPr>
        <p:txBody>
          <a:bodyPr wrap="none">
            <a:spAutoFit/>
          </a:bodyPr>
          <a:lstStyle/>
          <a:p>
            <a:r>
              <a:rPr lang="en-US" sz="2800" dirty="0"/>
              <a:t>Warmup </a:t>
            </a:r>
            <a:r>
              <a:rPr lang="en-US" sz="2800" dirty="0" smtClean="0"/>
              <a:t>#60  Tues, April 9th</a:t>
            </a:r>
            <a:endParaRPr lang="en-US" sz="2800" dirty="0"/>
          </a:p>
        </p:txBody>
      </p:sp>
    </p:spTree>
    <p:extLst>
      <p:ext uri="{BB962C8B-B14F-4D97-AF65-F5344CB8AC3E}">
        <p14:creationId xmlns:p14="http://schemas.microsoft.com/office/powerpoint/2010/main" val="4255987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01076"/>
            <a:ext cx="8520600" cy="572700"/>
          </a:xfrm>
        </p:spPr>
        <p:txBody>
          <a:bodyPr/>
          <a:lstStyle/>
          <a:p>
            <a:pPr algn="ctr"/>
            <a:r>
              <a:rPr lang="en-US" dirty="0"/>
              <a:t>Wednesday </a:t>
            </a:r>
            <a:r>
              <a:rPr lang="en-US" dirty="0" smtClean="0"/>
              <a:t>9/12/19 WARMUP #7 </a:t>
            </a:r>
            <a:endParaRPr lang="en-US" dirty="0"/>
          </a:p>
        </p:txBody>
      </p:sp>
      <p:sp>
        <p:nvSpPr>
          <p:cNvPr id="8" name="AutoShape 8" descr="Related image"/>
          <p:cNvSpPr>
            <a:spLocks noGrp="1" noChangeAspect="1" noChangeArrowheads="1"/>
          </p:cNvSpPr>
          <p:nvPr>
            <p:ph type="body"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smtClean="0"/>
              <a:t>-</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0881" y="673775"/>
            <a:ext cx="5003351" cy="4342841"/>
          </a:xfrm>
          <a:prstGeom prst="rect">
            <a:avLst/>
          </a:prstGeom>
        </p:spPr>
      </p:pic>
      <p:sp>
        <p:nvSpPr>
          <p:cNvPr id="10" name="TextBox 9"/>
          <p:cNvSpPr txBox="1"/>
          <p:nvPr/>
        </p:nvSpPr>
        <p:spPr>
          <a:xfrm>
            <a:off x="466271" y="906294"/>
            <a:ext cx="3362678" cy="3908762"/>
          </a:xfrm>
          <a:prstGeom prst="rect">
            <a:avLst/>
          </a:prstGeom>
          <a:noFill/>
        </p:spPr>
        <p:txBody>
          <a:bodyPr wrap="square" rtlCol="0">
            <a:spAutoFit/>
          </a:bodyPr>
          <a:lstStyle/>
          <a:p>
            <a:pPr marL="342900" indent="-342900">
              <a:buAutoNum type="arabicPeriod"/>
            </a:pPr>
            <a:r>
              <a:rPr lang="en-US" sz="2000" dirty="0" smtClean="0"/>
              <a:t>Describe the setting.</a:t>
            </a:r>
          </a:p>
          <a:p>
            <a:pPr marL="342900" indent="-342900">
              <a:buAutoNum type="arabicPeriod"/>
            </a:pPr>
            <a:endParaRPr lang="en-US" sz="2000" dirty="0" smtClean="0"/>
          </a:p>
          <a:p>
            <a:pPr marL="342900" indent="-342900">
              <a:buAutoNum type="arabicPeriod"/>
            </a:pPr>
            <a:r>
              <a:rPr lang="en-US" sz="2000" dirty="0"/>
              <a:t>2. What people and objects are shown? </a:t>
            </a:r>
            <a:endParaRPr lang="en-US" sz="2000" dirty="0" smtClean="0"/>
          </a:p>
          <a:p>
            <a:pPr marL="342900" indent="-342900">
              <a:buAutoNum type="arabicPeriod"/>
            </a:pPr>
            <a:endParaRPr lang="en-US" sz="2000" dirty="0"/>
          </a:p>
          <a:p>
            <a:pPr marL="342900" indent="-342900">
              <a:buAutoNum type="arabicPeriod"/>
            </a:pPr>
            <a:r>
              <a:rPr lang="en-US" sz="2000" dirty="0"/>
              <a:t>Who do you think was the audience for this image? </a:t>
            </a:r>
            <a:endParaRPr lang="en-US" sz="2000" dirty="0" smtClean="0"/>
          </a:p>
          <a:p>
            <a:pPr marL="342900" indent="-342900">
              <a:buAutoNum type="arabicPeriod"/>
            </a:pPr>
            <a:endParaRPr lang="en-US" sz="2000" dirty="0"/>
          </a:p>
          <a:p>
            <a:pPr marL="342900" indent="-342900">
              <a:buAutoNum type="arabicPeriod"/>
            </a:pPr>
            <a:r>
              <a:rPr lang="en-US" sz="2000" dirty="0"/>
              <a:t>• What’s happening in the image? </a:t>
            </a:r>
            <a:endParaRPr lang="en-US" sz="2000" dirty="0" smtClean="0"/>
          </a:p>
          <a:p>
            <a:pPr marL="342900" indent="-342900">
              <a:buAutoNum type="arabicPeriod"/>
            </a:pPr>
            <a:endParaRPr lang="en-US" dirty="0" smtClean="0"/>
          </a:p>
          <a:p>
            <a:pPr marL="342900" indent="-342900">
              <a:buAutoNum type="arabicPeriod"/>
            </a:pPr>
            <a:endParaRPr lang="en-US" dirty="0"/>
          </a:p>
        </p:txBody>
      </p:sp>
    </p:spTree>
    <p:extLst>
      <p:ext uri="{BB962C8B-B14F-4D97-AF65-F5344CB8AC3E}">
        <p14:creationId xmlns:p14="http://schemas.microsoft.com/office/powerpoint/2010/main" val="336128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468" y="67520"/>
            <a:ext cx="2832864" cy="360318"/>
          </a:xfrm>
        </p:spPr>
        <p:txBody>
          <a:bodyPr/>
          <a:lstStyle/>
          <a:p>
            <a:r>
              <a:rPr lang="en" dirty="0"/>
              <a:t>WU #8  </a:t>
            </a:r>
            <a:r>
              <a:rPr lang="en" dirty="0" smtClean="0"/>
              <a:t>9/17/19</a:t>
            </a:r>
            <a:r>
              <a:rPr lang="en" dirty="0"/>
              <a:t/>
            </a:r>
            <a:br>
              <a:rPr lang="en" dirty="0"/>
            </a:br>
            <a:endParaRPr lang="en-US" dirty="0"/>
          </a:p>
        </p:txBody>
      </p:sp>
      <p:sp>
        <p:nvSpPr>
          <p:cNvPr id="3" name="Text Placeholder 2"/>
          <p:cNvSpPr>
            <a:spLocks noGrp="1"/>
          </p:cNvSpPr>
          <p:nvPr>
            <p:ph type="body" idx="1"/>
          </p:nvPr>
        </p:nvSpPr>
        <p:spPr>
          <a:xfrm>
            <a:off x="125835" y="247679"/>
            <a:ext cx="8917497" cy="3176771"/>
          </a:xfrm>
        </p:spPr>
        <p:txBody>
          <a:bodyPr/>
          <a:lstStyle/>
          <a:p>
            <a:r>
              <a:rPr lang="en-US" b="1" dirty="0"/>
              <a:t>Mayflower Compact</a:t>
            </a:r>
            <a:r>
              <a:rPr lang="en-US" dirty="0"/>
              <a:t>: Document signed by Pilgrims, Nov 21, 1620</a:t>
            </a:r>
          </a:p>
          <a:p>
            <a:r>
              <a:rPr lang="en-US" sz="1600" b="1" dirty="0">
                <a:solidFill>
                  <a:schemeClr val="tx1"/>
                </a:solidFill>
              </a:rPr>
              <a:t>“Having undertaken, for the glory of God, and advancement of the Christian faith, and honor of our King and Country, a voyage to plant the first colony in the northern parts of Virginia, do by these presents solemnly and mutually, in the presence of God, and one of another, covenant and combine ourselves together into a civil body politic, for our better ordering and preservation and furtherance of the ends aforesaid; and by virtue hereof to enact, constitute, and frame such just and equal laws, ordinances, acts, constitutions and offices, from time to time, as shall be thought most meet and convenient for the general good of the Colony, unto which we promise all due submission and obedience.”</a:t>
            </a:r>
          </a:p>
          <a:p>
            <a:r>
              <a:rPr lang="en-US" sz="1600" b="1" dirty="0">
                <a:solidFill>
                  <a:schemeClr val="tx1"/>
                </a:solidFill>
              </a:rPr>
              <a:t>Read the </a:t>
            </a:r>
            <a:r>
              <a:rPr lang="en-US" sz="1600" b="1" dirty="0" smtClean="0">
                <a:solidFill>
                  <a:schemeClr val="tx1"/>
                </a:solidFill>
              </a:rPr>
              <a:t>Document. Which </a:t>
            </a:r>
            <a:r>
              <a:rPr lang="en-US" sz="1600" b="1" dirty="0">
                <a:solidFill>
                  <a:schemeClr val="tx1"/>
                </a:solidFill>
              </a:rPr>
              <a:t>of the following statements makes the best title for the </a:t>
            </a:r>
            <a:r>
              <a:rPr lang="en-US" sz="1600" b="1" dirty="0" smtClean="0">
                <a:solidFill>
                  <a:schemeClr val="tx1"/>
                </a:solidFill>
              </a:rPr>
              <a:t>document?</a:t>
            </a:r>
          </a:p>
          <a:p>
            <a:pPr>
              <a:lnSpc>
                <a:spcPct val="100000"/>
              </a:lnSpc>
            </a:pPr>
            <a:r>
              <a:rPr lang="en-US" sz="1400" dirty="0" smtClean="0"/>
              <a:t>A</a:t>
            </a:r>
            <a:r>
              <a:rPr lang="en-US" sz="1400" b="1" dirty="0" smtClean="0"/>
              <a:t>dvancing </a:t>
            </a:r>
            <a:r>
              <a:rPr lang="en-US" sz="1400" b="1" dirty="0"/>
              <a:t>the Christian </a:t>
            </a:r>
            <a:r>
              <a:rPr lang="en-US" sz="1400" b="1" dirty="0" smtClean="0"/>
              <a:t>Faith</a:t>
            </a:r>
          </a:p>
          <a:p>
            <a:pPr>
              <a:lnSpc>
                <a:spcPct val="100000"/>
              </a:lnSpc>
            </a:pPr>
            <a:r>
              <a:rPr lang="en-US" sz="1400" b="1" dirty="0" smtClean="0"/>
              <a:t>The </a:t>
            </a:r>
            <a:r>
              <a:rPr lang="en-US" sz="1400" b="1" dirty="0"/>
              <a:t>First </a:t>
            </a:r>
            <a:r>
              <a:rPr lang="en-US" sz="1400" b="1" dirty="0" smtClean="0"/>
              <a:t>Colony</a:t>
            </a:r>
          </a:p>
          <a:p>
            <a:pPr>
              <a:lnSpc>
                <a:spcPct val="100000"/>
              </a:lnSpc>
            </a:pPr>
            <a:r>
              <a:rPr lang="en-US" sz="1400" b="1" dirty="0" smtClean="0"/>
              <a:t>Developing </a:t>
            </a:r>
            <a:r>
              <a:rPr lang="en-US" sz="1400" b="1" dirty="0"/>
              <a:t>the First Democracy</a:t>
            </a:r>
          </a:p>
          <a:p>
            <a:r>
              <a:rPr lang="en-US" dirty="0"/>
              <a:t/>
            </a:r>
            <a:br>
              <a:rPr lang="en-US" dirty="0"/>
            </a:br>
            <a:endParaRPr lang="en-US" dirty="0"/>
          </a:p>
        </p:txBody>
      </p:sp>
    </p:spTree>
    <p:extLst>
      <p:ext uri="{BB962C8B-B14F-4D97-AF65-F5344CB8AC3E}">
        <p14:creationId xmlns:p14="http://schemas.microsoft.com/office/powerpoint/2010/main" val="3111307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169675"/>
            <a:ext cx="8520600" cy="837004"/>
          </a:xfrm>
          <a:prstGeom prst="rect">
            <a:avLst/>
          </a:prstGeom>
          <a:solidFill>
            <a:srgbClr val="FFE599"/>
          </a:solidFill>
        </p:spPr>
        <p:txBody>
          <a:bodyPr wrap="square" lIns="91425" tIns="91425" rIns="91425" bIns="91425" anchor="t" anchorCtr="0">
            <a:noAutofit/>
          </a:bodyPr>
          <a:lstStyle/>
          <a:p>
            <a:pPr lvl="0" algn="ctr">
              <a:spcBef>
                <a:spcPts val="0"/>
              </a:spcBef>
              <a:buNone/>
            </a:pPr>
            <a:r>
              <a:rPr lang="en" sz="2400" dirty="0"/>
              <a:t>WU </a:t>
            </a:r>
            <a:r>
              <a:rPr lang="en" sz="2400" dirty="0" smtClean="0"/>
              <a:t>#9: </a:t>
            </a:r>
            <a:r>
              <a:rPr lang="en" sz="2400" dirty="0"/>
              <a:t>Write the answers to the questions</a:t>
            </a:r>
            <a:r>
              <a:rPr lang="en" sz="2400" dirty="0" smtClean="0"/>
              <a:t>.</a:t>
            </a:r>
            <a:br>
              <a:rPr lang="en" sz="2400" dirty="0" smtClean="0"/>
            </a:br>
            <a:r>
              <a:rPr lang="en" sz="2400" dirty="0" smtClean="0"/>
              <a:t>9/18/19</a:t>
            </a:r>
            <a:endParaRPr lang="en" sz="2400" dirty="0"/>
          </a:p>
        </p:txBody>
      </p:sp>
      <p:sp>
        <p:nvSpPr>
          <p:cNvPr id="90" name="Shape 90"/>
          <p:cNvSpPr txBox="1">
            <a:spLocks noGrp="1"/>
          </p:cNvSpPr>
          <p:nvPr>
            <p:ph type="body" idx="1"/>
          </p:nvPr>
        </p:nvSpPr>
        <p:spPr>
          <a:xfrm>
            <a:off x="311700" y="863550"/>
            <a:ext cx="8520600" cy="4059600"/>
          </a:xfrm>
          <a:prstGeom prst="rect">
            <a:avLst/>
          </a:prstGeom>
          <a:ln w="9525" cap="flat" cmpd="sng">
            <a:solidFill>
              <a:srgbClr val="3C78D8"/>
            </a:solidFill>
            <a:prstDash val="solid"/>
            <a:round/>
            <a:headEnd type="none" w="med" len="med"/>
            <a:tailEnd type="none" w="med" len="med"/>
          </a:ln>
        </p:spPr>
        <p:txBody>
          <a:bodyPr wrap="square" lIns="91425" tIns="91425" rIns="91425" bIns="91425" anchor="t" anchorCtr="0">
            <a:noAutofit/>
          </a:bodyPr>
          <a:lstStyle/>
          <a:p>
            <a:pPr lvl="0" rtl="0">
              <a:spcBef>
                <a:spcPts val="0"/>
              </a:spcBef>
              <a:spcAft>
                <a:spcPts val="0"/>
              </a:spcAft>
              <a:buClr>
                <a:schemeClr val="dk1"/>
              </a:buClr>
              <a:buSzPct val="110000"/>
              <a:buFont typeface="Arial"/>
              <a:buNone/>
            </a:pPr>
            <a:endParaRPr lang="en" sz="1300" b="1" dirty="0" smtClean="0">
              <a:solidFill>
                <a:schemeClr val="dk1"/>
              </a:solidFill>
              <a:latin typeface="Cherry Cream Soda"/>
              <a:ea typeface="Cherry Cream Soda"/>
              <a:cs typeface="Cherry Cream Soda"/>
              <a:sym typeface="Cherry Cream Soda"/>
            </a:endParaRPr>
          </a:p>
          <a:p>
            <a:pPr lvl="0" rtl="0">
              <a:spcBef>
                <a:spcPts val="0"/>
              </a:spcBef>
              <a:spcAft>
                <a:spcPts val="0"/>
              </a:spcAft>
              <a:buClr>
                <a:schemeClr val="dk1"/>
              </a:buClr>
              <a:buSzPct val="110000"/>
              <a:buFont typeface="Arial"/>
              <a:buNone/>
            </a:pPr>
            <a:r>
              <a:rPr lang="en" sz="1300" b="1" dirty="0" smtClean="0">
                <a:solidFill>
                  <a:schemeClr val="dk1"/>
                </a:solidFill>
                <a:latin typeface="Cherry Cream Soda"/>
                <a:ea typeface="Cherry Cream Soda"/>
                <a:cs typeface="Cherry Cream Soda"/>
                <a:sym typeface="Cherry Cream Soda"/>
              </a:rPr>
              <a:t>1</a:t>
            </a:r>
            <a:r>
              <a:rPr lang="en" sz="2000" b="1" dirty="0" smtClean="0">
                <a:solidFill>
                  <a:schemeClr val="dk1"/>
                </a:solidFill>
                <a:latin typeface="Cherry Cream Soda"/>
                <a:ea typeface="Cherry Cream Soda"/>
                <a:cs typeface="Cherry Cream Soda"/>
                <a:sym typeface="Cherry Cream Soda"/>
              </a:rPr>
              <a:t>. How were the colonies at Roanoke and Jamestown similar?</a:t>
            </a:r>
            <a:endParaRPr lang="en" sz="2000" b="1" dirty="0">
              <a:solidFill>
                <a:schemeClr val="dk1"/>
              </a:solidFill>
              <a:latin typeface="Cherry Cream Soda"/>
              <a:ea typeface="Cherry Cream Soda"/>
              <a:cs typeface="Cherry Cream Soda"/>
              <a:sym typeface="Cherry Cream Soda"/>
            </a:endParaRPr>
          </a:p>
          <a:p>
            <a:pPr lvl="0" rtl="0">
              <a:spcBef>
                <a:spcPts val="0"/>
              </a:spcBef>
              <a:spcAft>
                <a:spcPts val="0"/>
              </a:spcAft>
              <a:buClr>
                <a:schemeClr val="dk1"/>
              </a:buClr>
              <a:buSzPct val="84615"/>
              <a:buFont typeface="Arial"/>
              <a:buNone/>
            </a:pPr>
            <a:r>
              <a:rPr lang="en" sz="2000" dirty="0">
                <a:solidFill>
                  <a:schemeClr val="dk1"/>
                </a:solidFill>
                <a:latin typeface="Cherry Cream Soda"/>
                <a:ea typeface="Cherry Cream Soda"/>
                <a:cs typeface="Cherry Cream Soda"/>
                <a:sym typeface="Cherry Cream Soda"/>
              </a:rPr>
              <a:t>	</a:t>
            </a:r>
          </a:p>
          <a:p>
            <a:pPr lvl="0" rtl="0">
              <a:spcBef>
                <a:spcPts val="0"/>
              </a:spcBef>
              <a:spcAft>
                <a:spcPts val="0"/>
              </a:spcAft>
              <a:buClr>
                <a:schemeClr val="dk1"/>
              </a:buClr>
              <a:buSzPct val="84615"/>
              <a:buFont typeface="Arial"/>
              <a:buNone/>
            </a:pPr>
            <a:r>
              <a:rPr lang="en" sz="2000" dirty="0" smtClean="0">
                <a:solidFill>
                  <a:schemeClr val="dk1"/>
                </a:solidFill>
                <a:latin typeface="Cherry Cream Soda"/>
                <a:ea typeface="Cherry Cream Soda"/>
                <a:cs typeface="Cherry Cream Soda"/>
                <a:sym typeface="Cherry Cream Soda"/>
              </a:rPr>
              <a:t> </a:t>
            </a:r>
            <a:endParaRPr lang="en" sz="2000" dirty="0">
              <a:solidFill>
                <a:schemeClr val="dk1"/>
              </a:solidFill>
              <a:latin typeface="Cherry Cream Soda"/>
              <a:ea typeface="Cherry Cream Soda"/>
              <a:cs typeface="Cherry Cream Soda"/>
              <a:sym typeface="Cherry Cream Soda"/>
            </a:endParaRPr>
          </a:p>
          <a:p>
            <a:pPr lvl="0" rtl="0">
              <a:spcBef>
                <a:spcPts val="0"/>
              </a:spcBef>
              <a:spcAft>
                <a:spcPts val="0"/>
              </a:spcAft>
              <a:buClr>
                <a:schemeClr val="dk1"/>
              </a:buClr>
              <a:buSzPct val="84615"/>
              <a:buFont typeface="Arial"/>
              <a:buNone/>
            </a:pPr>
            <a:r>
              <a:rPr lang="en" sz="2000" b="1" dirty="0">
                <a:solidFill>
                  <a:schemeClr val="dk1"/>
                </a:solidFill>
                <a:latin typeface="Cherry Cream Soda"/>
                <a:ea typeface="Cherry Cream Soda"/>
                <a:cs typeface="Cherry Cream Soda"/>
                <a:sym typeface="Cherry Cream Soda"/>
              </a:rPr>
              <a:t>2</a:t>
            </a:r>
            <a:r>
              <a:rPr lang="en" sz="2000" b="1" dirty="0" smtClean="0">
                <a:solidFill>
                  <a:schemeClr val="dk1"/>
                </a:solidFill>
                <a:latin typeface="Cherry Cream Soda"/>
                <a:ea typeface="Cherry Cream Soda"/>
                <a:cs typeface="Cherry Cream Soda"/>
                <a:sym typeface="Cherry Cream Soda"/>
              </a:rPr>
              <a:t>. </a:t>
            </a:r>
            <a:r>
              <a:rPr lang="en" sz="2000" b="1" dirty="0">
                <a:solidFill>
                  <a:schemeClr val="dk1"/>
                </a:solidFill>
                <a:latin typeface="Cherry Cream Soda"/>
                <a:ea typeface="Cherry Cream Soda"/>
                <a:cs typeface="Cherry Cream Soda"/>
                <a:sym typeface="Cherry Cream Soda"/>
              </a:rPr>
              <a:t>The purpose of the colonies was</a:t>
            </a:r>
          </a:p>
          <a:p>
            <a:pPr lvl="0" rtl="0">
              <a:spcBef>
                <a:spcPts val="0"/>
              </a:spcBef>
              <a:spcAft>
                <a:spcPts val="0"/>
              </a:spcAft>
              <a:buNone/>
            </a:pPr>
            <a:r>
              <a:rPr lang="en" sz="2000" dirty="0">
                <a:solidFill>
                  <a:schemeClr val="dk1"/>
                </a:solidFill>
                <a:latin typeface="Cherry Cream Soda"/>
                <a:ea typeface="Cherry Cream Soda"/>
                <a:cs typeface="Cherry Cream Soda"/>
                <a:sym typeface="Cherry Cream Soda"/>
              </a:rPr>
              <a:t>A) provide free trade to the colonists            </a:t>
            </a:r>
          </a:p>
          <a:p>
            <a:pPr lvl="0" rtl="0">
              <a:spcBef>
                <a:spcPts val="0"/>
              </a:spcBef>
              <a:spcAft>
                <a:spcPts val="0"/>
              </a:spcAft>
              <a:buClr>
                <a:schemeClr val="dk1"/>
              </a:buClr>
              <a:buSzPct val="84615"/>
              <a:buFont typeface="Arial"/>
              <a:buNone/>
            </a:pPr>
            <a:r>
              <a:rPr lang="en" sz="2000" dirty="0">
                <a:solidFill>
                  <a:schemeClr val="dk1"/>
                </a:solidFill>
                <a:latin typeface="Cherry Cream Soda"/>
                <a:ea typeface="Cherry Cream Soda"/>
                <a:cs typeface="Cherry Cream Soda"/>
                <a:sym typeface="Cherry Cream Soda"/>
              </a:rPr>
              <a:t>B) encourage Triangle Trade and the sale slaves</a:t>
            </a:r>
          </a:p>
          <a:p>
            <a:pPr lvl="0" rtl="0">
              <a:spcBef>
                <a:spcPts val="0"/>
              </a:spcBef>
              <a:spcAft>
                <a:spcPts val="0"/>
              </a:spcAft>
              <a:buNone/>
            </a:pPr>
            <a:r>
              <a:rPr lang="en" sz="2000" dirty="0">
                <a:solidFill>
                  <a:schemeClr val="dk1"/>
                </a:solidFill>
                <a:latin typeface="Cherry Cream Soda"/>
                <a:ea typeface="Cherry Cream Soda"/>
                <a:cs typeface="Cherry Cream Soda"/>
                <a:sym typeface="Cherry Cream Soda"/>
              </a:rPr>
              <a:t>C) take land from the Spanish and establish new religions     	</a:t>
            </a:r>
          </a:p>
          <a:p>
            <a:pPr lvl="0" rtl="0">
              <a:spcBef>
                <a:spcPts val="0"/>
              </a:spcBef>
              <a:spcAft>
                <a:spcPts val="0"/>
              </a:spcAft>
              <a:buClr>
                <a:schemeClr val="dk1"/>
              </a:buClr>
              <a:buSzPct val="84615"/>
              <a:buFont typeface="Arial"/>
              <a:buNone/>
            </a:pPr>
            <a:r>
              <a:rPr lang="en" sz="2000" dirty="0">
                <a:solidFill>
                  <a:schemeClr val="dk1"/>
                </a:solidFill>
                <a:latin typeface="Cherry Cream Soda"/>
                <a:ea typeface="Cherry Cream Soda"/>
                <a:cs typeface="Cherry Cream Soda"/>
                <a:sym typeface="Cherry Cream Soda"/>
              </a:rPr>
              <a:t>D) make money for England</a:t>
            </a:r>
          </a:p>
          <a:p>
            <a:pPr lvl="0">
              <a:spcBef>
                <a:spcPts val="0"/>
              </a:spcBef>
              <a:buNone/>
            </a:pPr>
            <a:endParaRPr lang="en-US" sz="2000" dirty="0" smtClean="0"/>
          </a:p>
          <a:p>
            <a:pPr lvl="0">
              <a:spcBef>
                <a:spcPts val="0"/>
              </a:spcBef>
              <a:buNone/>
            </a:pPr>
            <a:r>
              <a:rPr lang="en-US" sz="2000" dirty="0">
                <a:solidFill>
                  <a:schemeClr val="tx1"/>
                </a:solidFill>
              </a:rPr>
              <a:t>3</a:t>
            </a:r>
            <a:r>
              <a:rPr lang="en-US" sz="2000" dirty="0" smtClean="0">
                <a:solidFill>
                  <a:schemeClr val="tx1"/>
                </a:solidFill>
              </a:rPr>
              <a:t>.  What is the term given for the system for question #2?</a:t>
            </a:r>
            <a:endParaRPr sz="2000" dirty="0">
              <a:solidFill>
                <a:schemeClr val="tx1"/>
              </a:solidFill>
            </a:endParaRPr>
          </a:p>
        </p:txBody>
      </p:sp>
    </p:spTree>
    <p:extLst>
      <p:ext uri="{BB962C8B-B14F-4D97-AF65-F5344CB8AC3E}">
        <p14:creationId xmlns:p14="http://schemas.microsoft.com/office/powerpoint/2010/main" val="3610018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292879</TotalTime>
  <Words>5551</Words>
  <Application>Microsoft Office PowerPoint</Application>
  <PresentationFormat>On-screen Show (16:9)</PresentationFormat>
  <Paragraphs>486</Paragraphs>
  <Slides>64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Happy Monkey</vt:lpstr>
      <vt:lpstr>Times New Roman</vt:lpstr>
      <vt:lpstr>Architects Daughter</vt:lpstr>
      <vt:lpstr>Arial</vt:lpstr>
      <vt:lpstr>Arial</vt:lpstr>
      <vt:lpstr>Cherry Cream Soda</vt:lpstr>
      <vt:lpstr>Oxygen</vt:lpstr>
      <vt:lpstr>simple-light-2</vt:lpstr>
      <vt:lpstr>Warmup #1  8/28</vt:lpstr>
      <vt:lpstr>WARMUP #2  8/30/19</vt:lpstr>
      <vt:lpstr>WARMUP #3  9/3/19</vt:lpstr>
      <vt:lpstr>WARMUP #4  9/4/19</vt:lpstr>
      <vt:lpstr>WARMUP #5  9/5/19</vt:lpstr>
      <vt:lpstr>WARMUP #6  9/6/19</vt:lpstr>
      <vt:lpstr>Wednesday 9/12/19 WARMUP #7 </vt:lpstr>
      <vt:lpstr>WU #8  9/17/19 </vt:lpstr>
      <vt:lpstr>WU #9: Write the answers to the questions. 9/18/19</vt:lpstr>
      <vt:lpstr>WU #10   9/19/19 </vt:lpstr>
      <vt:lpstr>PowerPoint Presentation</vt:lpstr>
      <vt:lpstr>PowerPoint Presentation</vt:lpstr>
      <vt:lpstr>Warmup #12  10/4/18</vt:lpstr>
      <vt:lpstr>Warmup #13  10/5/18</vt:lpstr>
      <vt:lpstr>Patrick Henry’s famous speech March, 1775                            14</vt:lpstr>
      <vt:lpstr>Warmup #15:  10/10/19</vt:lpstr>
      <vt:lpstr>Warmup #17 10/14/19</vt:lpstr>
      <vt:lpstr>Warmup #18 10/15/19</vt:lpstr>
      <vt:lpstr>10/16/18  Warmup #19</vt:lpstr>
      <vt:lpstr>10/21/19  Warmup #20</vt:lpstr>
      <vt:lpstr>10/22/19   Warmup #21</vt:lpstr>
      <vt:lpstr>10/29/19 Warmup #22</vt:lpstr>
      <vt:lpstr>11/7/19  Warmup #23</vt:lpstr>
      <vt:lpstr>11/14/19  Warmup #24</vt:lpstr>
      <vt:lpstr>11/18/19  Warmup #25</vt:lpstr>
      <vt:lpstr>Warmup #26   Tuesday,    November 19th </vt:lpstr>
      <vt:lpstr>Warmup #27   Wed,    11/20/19</vt:lpstr>
      <vt:lpstr>Warmup #28   Monday,    December 2nd </vt:lpstr>
      <vt:lpstr>Warmup # 29  Dec 3rd</vt:lpstr>
      <vt:lpstr>Warmup #36   Dec 5</vt:lpstr>
      <vt:lpstr>Warmup # 31   Tuesday,    Dec 10th</vt:lpstr>
      <vt:lpstr>12/11/19  Warmup #32</vt:lpstr>
      <vt:lpstr>PowerPoint Presentation</vt:lpstr>
      <vt:lpstr>11/5/18  Warmup #24</vt:lpstr>
      <vt:lpstr>Warmup #23  11/1/19</vt:lpstr>
      <vt:lpstr>Warmup #16:  10/10/18</vt:lpstr>
      <vt:lpstr>11/13/18  Warmup #28</vt:lpstr>
      <vt:lpstr>11/14/18  Warmup #29</vt:lpstr>
      <vt:lpstr>Warmup #31   Monday,    November 19th </vt:lpstr>
      <vt:lpstr>2/5 Warmup # 33</vt:lpstr>
      <vt:lpstr>Warmup #34   thursday,    Feb 6th </vt:lpstr>
      <vt:lpstr>Warmup #35   tues,    Feb 18th </vt:lpstr>
      <vt:lpstr>Warmup #36   Tuesday,    Feb 25th </vt:lpstr>
      <vt:lpstr>Warmup #37   Wed,    Feb 26th </vt:lpstr>
      <vt:lpstr>Warmup #38   thursday, Feb 27th </vt:lpstr>
      <vt:lpstr>Warmup #39   Friday, Feb 29th </vt:lpstr>
      <vt:lpstr>Warmup #40   Mon, March 2nd </vt:lpstr>
      <vt:lpstr>Warmup #41 Friday, 3/6/20</vt:lpstr>
      <vt:lpstr>PowerPoint Presentation</vt:lpstr>
      <vt:lpstr>Warmup #38   Thursday, Feb 27th </vt:lpstr>
      <vt:lpstr>Warmup #47   Thursday, Feb 21st </vt:lpstr>
      <vt:lpstr>Warmup #48  Friday 2/22</vt:lpstr>
      <vt:lpstr>Warmup #49 2/25</vt:lpstr>
      <vt:lpstr>Warmup #50  Tuesday, Feb 26th</vt:lpstr>
      <vt:lpstr> 1. Who were the Allied and Axis Powers in WWII  and who changed sides?  2. What event started WWII?  3. what is blitzkrieg?  4. what was the Lend-Lease Act in 1941  5. What was D-Day?  6. What ended WWII?</vt:lpstr>
      <vt:lpstr> 1. What were the competing economic systems during the cold war?  2. What was the outcome of the Yalta Conference?  3. What was one American and one Russian goal at the end of WWII?  4. What was the Marshall Plan?  5.  What was the Iron Curtain?  </vt:lpstr>
      <vt:lpstr>Warmup #53:  March 7</vt:lpstr>
      <vt:lpstr>PowerPoint Presentation</vt:lpstr>
      <vt:lpstr>   </vt:lpstr>
      <vt:lpstr>   1. Regional conflicts where the US and USSR didn’t fight each other but supported certain sides in a war was known as what?  2. What are two examples of these?  3. What was the main reason for the United States being involved in the Korean war and Vietnam war  4. What was the Domino Theory?     </vt:lpstr>
      <vt:lpstr>Warmup #57  Tues, March 19</vt:lpstr>
      <vt:lpstr>Warmup #58  Wed, March 20</vt:lpstr>
      <vt:lpstr>Warmup #59   Thursday, March 21 </vt:lpstr>
      <vt:lpstr>   1. What is “Deregulation”?  2. Describe “Reaganomics”  3. What was the Iran-Contra affair?  4. What did Reagan tell Gorbachev?  5.  What are a couple examples of the Culture Wars of the 1980’s?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WU #40</dc:title>
  <dc:creator>McClintock, Shane</dc:creator>
  <cp:lastModifiedBy>McClintock, Shane</cp:lastModifiedBy>
  <cp:revision>219</cp:revision>
  <dcterms:modified xsi:type="dcterms:W3CDTF">2020-03-06T13:43:57Z</dcterms:modified>
</cp:coreProperties>
</file>