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4" r:id="rId19"/>
    <p:sldId id="286" r:id="rId20"/>
    <p:sldId id="287" r:id="rId21"/>
    <p:sldId id="288" r:id="rId22"/>
    <p:sldId id="289" r:id="rId23"/>
    <p:sldId id="291" r:id="rId24"/>
    <p:sldId id="292" r:id="rId25"/>
    <p:sldId id="293" r:id="rId26"/>
    <p:sldId id="294" r:id="rId27"/>
    <p:sldId id="295" r:id="rId28"/>
  </p:sldIdLst>
  <p:sldSz cx="9144000" cy="5143500" type="screen16x9"/>
  <p:notesSz cx="6858000" cy="9144000"/>
  <p:embeddedFontLst>
    <p:embeddedFont>
      <p:font typeface="Cherry Cream Soda" panose="020B0604020202020204" charset="0"/>
      <p:regular r:id="rId30"/>
    </p:embeddedFont>
    <p:embeddedFont>
      <p:font typeface="Oxygen" panose="020B0604020202020204" charset="0"/>
      <p:bold r:id="rId31"/>
    </p:embeddedFont>
    <p:embeddedFont>
      <p:font typeface="Architects Daughter" panose="020B0604020202020204" charset="0"/>
      <p:regular r:id="rId32"/>
    </p:embeddedFont>
    <p:embeddedFont>
      <p:font typeface="Happy Monkey"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544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6065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649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2466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6" r:id="rId7"/>
    <p:sldLayoutId id="2147483657"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01076"/>
            <a:ext cx="8520600" cy="572700"/>
          </a:xfrm>
        </p:spPr>
        <p:txBody>
          <a:bodyPr/>
          <a:lstStyle/>
          <a:p>
            <a:pPr algn="ctr"/>
            <a:r>
              <a:rPr lang="en-US" dirty="0" smtClean="0"/>
              <a:t>WARMUP #1  9/5/17</a:t>
            </a:r>
            <a:endParaRPr lang="en-US" dirty="0"/>
          </a:p>
        </p:txBody>
      </p:sp>
      <p:sp>
        <p:nvSpPr>
          <p:cNvPr id="3" name="Text Placeholder 2"/>
          <p:cNvSpPr>
            <a:spLocks noGrp="1"/>
          </p:cNvSpPr>
          <p:nvPr>
            <p:ph type="body" idx="1"/>
          </p:nvPr>
        </p:nvSpPr>
        <p:spPr>
          <a:xfrm>
            <a:off x="311700" y="673776"/>
            <a:ext cx="8520600" cy="4393173"/>
          </a:xfrm>
        </p:spPr>
        <p:txBody>
          <a:bodyPr/>
          <a:lstStyle/>
          <a:p>
            <a:pPr marL="342900" indent="-342900">
              <a:buAutoNum type="arabicPeriod"/>
            </a:pPr>
            <a:r>
              <a:rPr lang="en-US" sz="2000" dirty="0" smtClean="0"/>
              <a:t>What is the difference between a PRIMARY and SECONDARY source?</a:t>
            </a:r>
          </a:p>
          <a:p>
            <a:r>
              <a:rPr lang="en-US" sz="2000" dirty="0" smtClean="0"/>
              <a:t>2.   Identify each of these sources as either Primary or </a:t>
            </a:r>
            <a:r>
              <a:rPr lang="en-US" sz="2000" dirty="0" err="1" smtClean="0"/>
              <a:t>Secndary</a:t>
            </a:r>
            <a:r>
              <a:rPr lang="en-US" sz="2000" dirty="0" smtClean="0"/>
              <a:t>:</a:t>
            </a:r>
          </a:p>
          <a:p>
            <a:pPr algn="ctr"/>
            <a:r>
              <a:rPr lang="en-US" sz="2000" b="1" i="1" dirty="0" smtClean="0"/>
              <a:t>Our new American history </a:t>
            </a:r>
            <a:r>
              <a:rPr lang="en-US" sz="2000" b="1" i="1" dirty="0"/>
              <a:t>t</a:t>
            </a:r>
            <a:r>
              <a:rPr lang="en-US" sz="2000" b="1" i="1" dirty="0" smtClean="0"/>
              <a:t>extbook = ___________</a:t>
            </a:r>
          </a:p>
          <a:p>
            <a:pPr algn="ctr"/>
            <a:r>
              <a:rPr lang="en-US" sz="2000" b="1" i="1" dirty="0" smtClean="0"/>
              <a:t>Propaganda Poster from WWI = ____________</a:t>
            </a:r>
          </a:p>
          <a:p>
            <a:pPr algn="ctr"/>
            <a:r>
              <a:rPr lang="en-US" sz="2000" b="1" i="1" dirty="0" smtClean="0"/>
              <a:t>Front page of the newspaper from 9/11= ____________</a:t>
            </a:r>
          </a:p>
          <a:p>
            <a:pPr algn="ctr"/>
            <a:r>
              <a:rPr lang="en-US" sz="2000" b="1" i="1" dirty="0" smtClean="0"/>
              <a:t>Research paper I wrote in college about Pearl Harbor = ___________</a:t>
            </a:r>
          </a:p>
          <a:p>
            <a:r>
              <a:rPr lang="en-US" sz="2000" b="1" i="1" dirty="0" smtClean="0"/>
              <a:t>3. </a:t>
            </a:r>
            <a:r>
              <a:rPr lang="en-US" sz="2000" dirty="0" smtClean="0"/>
              <a:t>List at least one more example of each.</a:t>
            </a:r>
          </a:p>
          <a:p>
            <a:pPr algn="ctr"/>
            <a:endParaRPr lang="en-US" b="1" i="1" dirty="0" smtClean="0"/>
          </a:p>
          <a:p>
            <a:pPr algn="ctr"/>
            <a:endParaRPr lang="en-US" b="1" i="1" dirty="0" smtClean="0"/>
          </a:p>
          <a:p>
            <a:endParaRPr lang="en-US" dirty="0"/>
          </a:p>
        </p:txBody>
      </p:sp>
    </p:spTree>
    <p:extLst>
      <p:ext uri="{BB962C8B-B14F-4D97-AF65-F5344CB8AC3E}">
        <p14:creationId xmlns:p14="http://schemas.microsoft.com/office/powerpoint/2010/main" val="4025688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169675"/>
            <a:ext cx="8520600" cy="837004"/>
          </a:xfrm>
          <a:prstGeom prst="rect">
            <a:avLst/>
          </a:prstGeom>
          <a:solidFill>
            <a:srgbClr val="FFE599"/>
          </a:solidFill>
        </p:spPr>
        <p:txBody>
          <a:bodyPr wrap="square" lIns="91425" tIns="91425" rIns="91425" bIns="91425" anchor="t" anchorCtr="0">
            <a:noAutofit/>
          </a:bodyPr>
          <a:lstStyle/>
          <a:p>
            <a:pPr lvl="0" algn="ctr">
              <a:spcBef>
                <a:spcPts val="0"/>
              </a:spcBef>
              <a:buNone/>
            </a:pPr>
            <a:r>
              <a:rPr lang="en" sz="2400" dirty="0"/>
              <a:t>WU #</a:t>
            </a:r>
            <a:r>
              <a:rPr lang="en" sz="2400" dirty="0" smtClean="0"/>
              <a:t>10: </a:t>
            </a:r>
            <a:r>
              <a:rPr lang="en" sz="2400" dirty="0"/>
              <a:t>Write the answers to the questions</a:t>
            </a:r>
            <a:r>
              <a:rPr lang="en" sz="2400" dirty="0" smtClean="0"/>
              <a:t>.</a:t>
            </a:r>
            <a:br>
              <a:rPr lang="en" sz="2400" dirty="0" smtClean="0"/>
            </a:br>
            <a:r>
              <a:rPr lang="en" sz="2400" dirty="0" smtClean="0"/>
              <a:t>10/3/17</a:t>
            </a:r>
            <a:endParaRPr lang="en" sz="2400" dirty="0"/>
          </a:p>
        </p:txBody>
      </p:sp>
      <p:sp>
        <p:nvSpPr>
          <p:cNvPr id="90" name="Shape 90"/>
          <p:cNvSpPr txBox="1">
            <a:spLocks noGrp="1"/>
          </p:cNvSpPr>
          <p:nvPr>
            <p:ph type="body" idx="1"/>
          </p:nvPr>
        </p:nvSpPr>
        <p:spPr>
          <a:xfrm>
            <a:off x="311700" y="863550"/>
            <a:ext cx="8520600" cy="4059600"/>
          </a:xfrm>
          <a:prstGeom prst="rect">
            <a:avLst/>
          </a:prstGeom>
          <a:ln w="9525" cap="flat" cmpd="sng">
            <a:solidFill>
              <a:srgbClr val="3C78D8"/>
            </a:solidFill>
            <a:prstDash val="solid"/>
            <a:round/>
            <a:headEnd type="none" w="med" len="med"/>
            <a:tailEnd type="none" w="med" len="med"/>
          </a:ln>
        </p:spPr>
        <p:txBody>
          <a:bodyPr wrap="square" lIns="91425" tIns="91425" rIns="91425" bIns="91425" anchor="t" anchorCtr="0">
            <a:noAutofit/>
          </a:bodyPr>
          <a:lstStyle/>
          <a:p>
            <a:pPr lvl="0" rtl="0">
              <a:spcBef>
                <a:spcPts val="0"/>
              </a:spcBef>
              <a:spcAft>
                <a:spcPts val="0"/>
              </a:spcAft>
              <a:buClr>
                <a:schemeClr val="dk1"/>
              </a:buClr>
              <a:buSzPct val="110000"/>
              <a:buFont typeface="Arial"/>
              <a:buNone/>
            </a:pPr>
            <a:endParaRPr lang="en" sz="1300" b="1" dirty="0" smtClean="0">
              <a:solidFill>
                <a:schemeClr val="dk1"/>
              </a:solidFill>
              <a:latin typeface="Cherry Cream Soda"/>
              <a:ea typeface="Cherry Cream Soda"/>
              <a:cs typeface="Cherry Cream Soda"/>
              <a:sym typeface="Cherry Cream Soda"/>
            </a:endParaRPr>
          </a:p>
          <a:p>
            <a:pPr lvl="0" rtl="0">
              <a:spcBef>
                <a:spcPts val="0"/>
              </a:spcBef>
              <a:spcAft>
                <a:spcPts val="0"/>
              </a:spcAft>
              <a:buClr>
                <a:schemeClr val="dk1"/>
              </a:buClr>
              <a:buSzPct val="110000"/>
              <a:buFont typeface="Arial"/>
              <a:buNone/>
            </a:pPr>
            <a:r>
              <a:rPr lang="en" sz="1300" b="1" dirty="0" smtClean="0">
                <a:solidFill>
                  <a:schemeClr val="dk1"/>
                </a:solidFill>
                <a:latin typeface="Cherry Cream Soda"/>
                <a:ea typeface="Cherry Cream Soda"/>
                <a:cs typeface="Cherry Cream Soda"/>
                <a:sym typeface="Cherry Cream Soda"/>
              </a:rPr>
              <a:t>1. How were the colonies at Roanoke and Jamestown similar?</a:t>
            </a:r>
            <a:endParaRPr lang="en" sz="1300" b="1" dirty="0">
              <a:solidFill>
                <a:schemeClr val="dk1"/>
              </a:solidFill>
              <a:latin typeface="Cherry Cream Soda"/>
              <a:ea typeface="Cherry Cream Soda"/>
              <a:cs typeface="Cherry Cream Soda"/>
              <a:sym typeface="Cherry Cream Soda"/>
            </a:endParaRPr>
          </a:p>
          <a:p>
            <a:pPr lvl="0" rtl="0">
              <a:spcBef>
                <a:spcPts val="0"/>
              </a:spcBef>
              <a:spcAft>
                <a:spcPts val="0"/>
              </a:spcAft>
              <a:buClr>
                <a:schemeClr val="dk1"/>
              </a:buClr>
              <a:buSzPct val="84615"/>
              <a:buFont typeface="Arial"/>
              <a:buNone/>
            </a:pPr>
            <a:r>
              <a:rPr lang="en" sz="1300" dirty="0">
                <a:solidFill>
                  <a:schemeClr val="dk1"/>
                </a:solidFill>
                <a:latin typeface="Cherry Cream Soda"/>
                <a:ea typeface="Cherry Cream Soda"/>
                <a:cs typeface="Cherry Cream Soda"/>
                <a:sym typeface="Cherry Cream Soda"/>
              </a:rPr>
              <a:t>	</a:t>
            </a:r>
          </a:p>
          <a:p>
            <a:pPr lvl="0" rtl="0">
              <a:spcBef>
                <a:spcPts val="0"/>
              </a:spcBef>
              <a:spcAft>
                <a:spcPts val="0"/>
              </a:spcAft>
              <a:buClr>
                <a:schemeClr val="dk1"/>
              </a:buClr>
              <a:buSzPct val="84615"/>
              <a:buFont typeface="Arial"/>
              <a:buNone/>
            </a:pPr>
            <a:r>
              <a:rPr lang="en" sz="1300" b="1" dirty="0">
                <a:solidFill>
                  <a:schemeClr val="dk1"/>
                </a:solidFill>
                <a:latin typeface="Cherry Cream Soda"/>
                <a:ea typeface="Cherry Cream Soda"/>
                <a:cs typeface="Cherry Cream Soda"/>
                <a:sym typeface="Cherry Cream Soda"/>
              </a:rPr>
              <a:t>2. </a:t>
            </a:r>
            <a:r>
              <a:rPr lang="en" sz="1300" b="1" dirty="0" smtClean="0">
                <a:solidFill>
                  <a:schemeClr val="dk1"/>
                </a:solidFill>
                <a:latin typeface="Cherry Cream Soda"/>
                <a:ea typeface="Cherry Cream Soda"/>
                <a:cs typeface="Cherry Cream Soda"/>
                <a:sym typeface="Cherry Cream Soda"/>
              </a:rPr>
              <a:t>Why was North Carolina’s slave population smaller than ot</a:t>
            </a:r>
            <a:r>
              <a:rPr lang="en-US" sz="1300" b="1" dirty="0" smtClean="0">
                <a:solidFill>
                  <a:schemeClr val="dk1"/>
                </a:solidFill>
                <a:latin typeface="Cherry Cream Soda"/>
                <a:ea typeface="Cherry Cream Soda"/>
                <a:cs typeface="Cherry Cream Soda"/>
                <a:sym typeface="Cherry Cream Soda"/>
              </a:rPr>
              <a:t>he</a:t>
            </a:r>
            <a:r>
              <a:rPr lang="en" sz="1300" b="1" dirty="0" smtClean="0">
                <a:solidFill>
                  <a:schemeClr val="dk1"/>
                </a:solidFill>
                <a:latin typeface="Cherry Cream Soda"/>
                <a:ea typeface="Cherry Cream Soda"/>
                <a:cs typeface="Cherry Cream Soda"/>
                <a:sym typeface="Cherry Cream Soda"/>
              </a:rPr>
              <a:t>r Colonies?</a:t>
            </a:r>
            <a:endParaRPr lang="en" sz="1300" b="1" dirty="0">
              <a:solidFill>
                <a:schemeClr val="dk1"/>
              </a:solidFill>
              <a:latin typeface="Cherry Cream Soda"/>
              <a:ea typeface="Cherry Cream Soda"/>
              <a:cs typeface="Cherry Cream Soda"/>
              <a:sym typeface="Cherry Cream Soda"/>
            </a:endParaRPr>
          </a:p>
          <a:p>
            <a:pPr lvl="0" rtl="0">
              <a:spcBef>
                <a:spcPts val="0"/>
              </a:spcBef>
              <a:spcAft>
                <a:spcPts val="0"/>
              </a:spcAft>
              <a:buClr>
                <a:schemeClr val="dk1"/>
              </a:buClr>
              <a:buSzPct val="84615"/>
              <a:buFont typeface="Arial"/>
              <a:buNone/>
            </a:pPr>
            <a:r>
              <a:rPr lang="en" sz="1300" dirty="0">
                <a:solidFill>
                  <a:schemeClr val="dk1"/>
                </a:solidFill>
                <a:latin typeface="Cherry Cream Soda"/>
                <a:ea typeface="Cherry Cream Soda"/>
                <a:cs typeface="Cherry Cream Soda"/>
                <a:sym typeface="Cherry Cream Soda"/>
              </a:rPr>
              <a:t>A) </a:t>
            </a:r>
            <a:r>
              <a:rPr lang="en" sz="1300" dirty="0" smtClean="0">
                <a:solidFill>
                  <a:schemeClr val="dk1"/>
                </a:solidFill>
                <a:latin typeface="Cherry Cream Soda"/>
                <a:ea typeface="Cherry Cream Soda"/>
                <a:cs typeface="Cherry Cream Soda"/>
                <a:sym typeface="Cherry Cream Soda"/>
              </a:rPr>
              <a:t>They had fertile soil			B</a:t>
            </a:r>
            <a:r>
              <a:rPr lang="en" sz="1300" dirty="0">
                <a:solidFill>
                  <a:schemeClr val="dk1"/>
                </a:solidFill>
                <a:latin typeface="Cherry Cream Soda"/>
                <a:ea typeface="Cherry Cream Soda"/>
                <a:cs typeface="Cherry Cream Soda"/>
                <a:sym typeface="Cherry Cream Soda"/>
              </a:rPr>
              <a:t>) </a:t>
            </a:r>
            <a:r>
              <a:rPr lang="en" sz="1300" dirty="0" smtClean="0">
                <a:solidFill>
                  <a:schemeClr val="dk1"/>
                </a:solidFill>
                <a:latin typeface="Cherry Cream Soda"/>
                <a:ea typeface="Cherry Cream Soda"/>
                <a:cs typeface="Cherry Cream Soda"/>
                <a:sym typeface="Cherry Cream Soda"/>
              </a:rPr>
              <a:t>They had very few good ports</a:t>
            </a:r>
            <a:endParaRPr lang="en" sz="1300" dirty="0">
              <a:solidFill>
                <a:schemeClr val="dk1"/>
              </a:solidFill>
              <a:latin typeface="Cherry Cream Soda"/>
              <a:ea typeface="Cherry Cream Soda"/>
              <a:cs typeface="Cherry Cream Soda"/>
              <a:sym typeface="Cherry Cream Soda"/>
            </a:endParaRPr>
          </a:p>
          <a:p>
            <a:pPr lvl="0" rtl="0">
              <a:spcBef>
                <a:spcPts val="0"/>
              </a:spcBef>
              <a:spcAft>
                <a:spcPts val="0"/>
              </a:spcAft>
              <a:buClr>
                <a:schemeClr val="dk1"/>
              </a:buClr>
              <a:buSzPct val="84615"/>
              <a:buFont typeface="Arial"/>
              <a:buNone/>
            </a:pPr>
            <a:r>
              <a:rPr lang="en" sz="1300" dirty="0">
                <a:solidFill>
                  <a:schemeClr val="dk1"/>
                </a:solidFill>
                <a:latin typeface="Cherry Cream Soda"/>
                <a:ea typeface="Cherry Cream Soda"/>
                <a:cs typeface="Cherry Cream Soda"/>
                <a:sym typeface="Cherry Cream Soda"/>
              </a:rPr>
              <a:t>C) </a:t>
            </a:r>
            <a:r>
              <a:rPr lang="en" sz="1300" dirty="0" smtClean="0">
                <a:solidFill>
                  <a:schemeClr val="dk1"/>
                </a:solidFill>
                <a:latin typeface="Cherry Cream Soda"/>
                <a:ea typeface="Cherry Cream Soda"/>
                <a:cs typeface="Cherry Cream Soda"/>
                <a:sym typeface="Cherry Cream Soda"/>
              </a:rPr>
              <a:t>They had large naval stores		D</a:t>
            </a:r>
            <a:r>
              <a:rPr lang="en" sz="1300">
                <a:solidFill>
                  <a:schemeClr val="dk1"/>
                </a:solidFill>
                <a:latin typeface="Cherry Cream Soda"/>
                <a:ea typeface="Cherry Cream Soda"/>
                <a:cs typeface="Cherry Cream Soda"/>
                <a:sym typeface="Cherry Cream Soda"/>
              </a:rPr>
              <a:t>) </a:t>
            </a:r>
            <a:r>
              <a:rPr lang="en" sz="1300" smtClean="0">
                <a:solidFill>
                  <a:schemeClr val="dk1"/>
                </a:solidFill>
                <a:latin typeface="Cherry Cream Soda"/>
                <a:ea typeface="Cherry Cream Soda"/>
                <a:cs typeface="Cherry Cream Soda"/>
                <a:sym typeface="Cherry Cream Soda"/>
              </a:rPr>
              <a:t>There were better jobs in the north</a:t>
            </a:r>
            <a:endParaRPr lang="en" sz="1300" dirty="0">
              <a:solidFill>
                <a:schemeClr val="dk1"/>
              </a:solidFill>
              <a:latin typeface="Cherry Cream Soda"/>
              <a:ea typeface="Cherry Cream Soda"/>
              <a:cs typeface="Cherry Cream Soda"/>
              <a:sym typeface="Cherry Cream Soda"/>
            </a:endParaRPr>
          </a:p>
          <a:p>
            <a:pPr lvl="0" rtl="0">
              <a:spcBef>
                <a:spcPts val="0"/>
              </a:spcBef>
              <a:spcAft>
                <a:spcPts val="0"/>
              </a:spcAft>
              <a:buClr>
                <a:schemeClr val="dk1"/>
              </a:buClr>
              <a:buSzPct val="84615"/>
              <a:buFont typeface="Arial"/>
              <a:buNone/>
            </a:pPr>
            <a:r>
              <a:rPr lang="en" sz="1300" dirty="0">
                <a:solidFill>
                  <a:schemeClr val="dk1"/>
                </a:solidFill>
                <a:latin typeface="Cherry Cream Soda"/>
                <a:ea typeface="Cherry Cream Soda"/>
                <a:cs typeface="Cherry Cream Soda"/>
                <a:sym typeface="Cherry Cream Soda"/>
              </a:rPr>
              <a:t> </a:t>
            </a:r>
          </a:p>
          <a:p>
            <a:pPr lvl="0" rtl="0">
              <a:spcBef>
                <a:spcPts val="0"/>
              </a:spcBef>
              <a:spcAft>
                <a:spcPts val="0"/>
              </a:spcAft>
              <a:buClr>
                <a:schemeClr val="dk1"/>
              </a:buClr>
              <a:buSzPct val="84615"/>
              <a:buFont typeface="Arial"/>
              <a:buNone/>
            </a:pPr>
            <a:r>
              <a:rPr lang="en" sz="1300" b="1" dirty="0">
                <a:solidFill>
                  <a:schemeClr val="dk1"/>
                </a:solidFill>
                <a:latin typeface="Cherry Cream Soda"/>
                <a:ea typeface="Cherry Cream Soda"/>
                <a:cs typeface="Cherry Cream Soda"/>
                <a:sym typeface="Cherry Cream Soda"/>
              </a:rPr>
              <a:t>3. The purpose of the colonies was</a:t>
            </a:r>
          </a:p>
          <a:p>
            <a:pPr lvl="0" rtl="0">
              <a:spcBef>
                <a:spcPts val="0"/>
              </a:spcBef>
              <a:spcAft>
                <a:spcPts val="0"/>
              </a:spcAft>
              <a:buNone/>
            </a:pPr>
            <a:r>
              <a:rPr lang="en" sz="1300" dirty="0">
                <a:solidFill>
                  <a:schemeClr val="dk1"/>
                </a:solidFill>
                <a:latin typeface="Cherry Cream Soda"/>
                <a:ea typeface="Cherry Cream Soda"/>
                <a:cs typeface="Cherry Cream Soda"/>
                <a:sym typeface="Cherry Cream Soda"/>
              </a:rPr>
              <a:t>A) provide free trade to the colonists            </a:t>
            </a:r>
          </a:p>
          <a:p>
            <a:pPr lvl="0" rtl="0">
              <a:spcBef>
                <a:spcPts val="0"/>
              </a:spcBef>
              <a:spcAft>
                <a:spcPts val="0"/>
              </a:spcAft>
              <a:buClr>
                <a:schemeClr val="dk1"/>
              </a:buClr>
              <a:buSzPct val="84615"/>
              <a:buFont typeface="Arial"/>
              <a:buNone/>
            </a:pPr>
            <a:r>
              <a:rPr lang="en" sz="1300" dirty="0">
                <a:solidFill>
                  <a:schemeClr val="dk1"/>
                </a:solidFill>
                <a:latin typeface="Cherry Cream Soda"/>
                <a:ea typeface="Cherry Cream Soda"/>
                <a:cs typeface="Cherry Cream Soda"/>
                <a:sym typeface="Cherry Cream Soda"/>
              </a:rPr>
              <a:t>B) encourage Triangle Trade and the sale slaves</a:t>
            </a:r>
          </a:p>
          <a:p>
            <a:pPr lvl="0" rtl="0">
              <a:spcBef>
                <a:spcPts val="0"/>
              </a:spcBef>
              <a:spcAft>
                <a:spcPts val="0"/>
              </a:spcAft>
              <a:buNone/>
            </a:pPr>
            <a:r>
              <a:rPr lang="en" sz="1300" dirty="0">
                <a:solidFill>
                  <a:schemeClr val="dk1"/>
                </a:solidFill>
                <a:latin typeface="Cherry Cream Soda"/>
                <a:ea typeface="Cherry Cream Soda"/>
                <a:cs typeface="Cherry Cream Soda"/>
                <a:sym typeface="Cherry Cream Soda"/>
              </a:rPr>
              <a:t>C) take land from the Spanish and establish new religions     	</a:t>
            </a:r>
          </a:p>
          <a:p>
            <a:pPr lvl="0" rtl="0">
              <a:spcBef>
                <a:spcPts val="0"/>
              </a:spcBef>
              <a:spcAft>
                <a:spcPts val="0"/>
              </a:spcAft>
              <a:buClr>
                <a:schemeClr val="dk1"/>
              </a:buClr>
              <a:buSzPct val="84615"/>
              <a:buFont typeface="Arial"/>
              <a:buNone/>
            </a:pPr>
            <a:r>
              <a:rPr lang="en" sz="1300" dirty="0">
                <a:solidFill>
                  <a:schemeClr val="dk1"/>
                </a:solidFill>
                <a:latin typeface="Cherry Cream Soda"/>
                <a:ea typeface="Cherry Cream Soda"/>
                <a:cs typeface="Cherry Cream Soda"/>
                <a:sym typeface="Cherry Cream Soda"/>
              </a:rPr>
              <a:t>D) make money for England</a:t>
            </a:r>
          </a:p>
          <a:p>
            <a:pPr lvl="0">
              <a:spcBef>
                <a:spcPts val="0"/>
              </a:spcBef>
              <a:buNone/>
            </a:pPr>
            <a:endParaRPr lang="en-US" dirty="0" smtClean="0"/>
          </a:p>
          <a:p>
            <a:pPr lvl="0">
              <a:spcBef>
                <a:spcPts val="0"/>
              </a:spcBef>
              <a:buNone/>
            </a:pPr>
            <a:r>
              <a:rPr lang="en-US" dirty="0" smtClean="0">
                <a:solidFill>
                  <a:schemeClr val="tx1"/>
                </a:solidFill>
              </a:rPr>
              <a:t>4.  What is the term given for the system for question #3?</a:t>
            </a:r>
            <a:endParaRPr dirty="0">
              <a:solidFill>
                <a:schemeClr val="tx1"/>
              </a:solidFill>
            </a:endParaRPr>
          </a:p>
        </p:txBody>
      </p:sp>
    </p:spTree>
    <p:extLst>
      <p:ext uri="{BB962C8B-B14F-4D97-AF65-F5344CB8AC3E}">
        <p14:creationId xmlns:p14="http://schemas.microsoft.com/office/powerpoint/2010/main" val="3610018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#11      10/5/17</a:t>
            </a:r>
            <a:endParaRPr lang="en-US" dirty="0"/>
          </a:p>
        </p:txBody>
      </p:sp>
      <p:sp>
        <p:nvSpPr>
          <p:cNvPr id="3" name="Text Placeholder 2"/>
          <p:cNvSpPr>
            <a:spLocks noGrp="1"/>
          </p:cNvSpPr>
          <p:nvPr>
            <p:ph type="body" idx="1"/>
          </p:nvPr>
        </p:nvSpPr>
        <p:spPr/>
        <p:txBody>
          <a:bodyPr/>
          <a:lstStyle/>
          <a:p>
            <a:r>
              <a:rPr lang="en-US" sz="1600" dirty="0" smtClean="0"/>
              <a:t>1.Why </a:t>
            </a:r>
            <a:r>
              <a:rPr lang="en-US" sz="1600" dirty="0"/>
              <a:t>did Native Americans not last as slaves for the Europeans</a:t>
            </a:r>
            <a:r>
              <a:rPr lang="en-US" sz="1600" dirty="0" smtClean="0"/>
              <a:t>?</a:t>
            </a:r>
            <a:endParaRPr lang="en-US" sz="1600" dirty="0"/>
          </a:p>
          <a:p>
            <a:r>
              <a:rPr lang="en-US" sz="1600" dirty="0" smtClean="0"/>
              <a:t>2.How were Millions </a:t>
            </a:r>
            <a:r>
              <a:rPr lang="en-US" sz="1600" dirty="0"/>
              <a:t>of slaves were brought into the colonies from </a:t>
            </a:r>
            <a:r>
              <a:rPr lang="en-US" sz="1600" dirty="0" smtClean="0"/>
              <a:t>Africa</a:t>
            </a:r>
            <a:r>
              <a:rPr lang="en-US" sz="1600" dirty="0"/>
              <a:t>?</a:t>
            </a:r>
          </a:p>
          <a:p>
            <a:pPr lvl="0"/>
            <a:r>
              <a:rPr lang="en-US" sz="1600" dirty="0" smtClean="0"/>
              <a:t>3.Why </a:t>
            </a:r>
            <a:r>
              <a:rPr lang="en-US" sz="1600" dirty="0"/>
              <a:t>did NC not have as many slaves as the other southern colonies</a:t>
            </a:r>
            <a:r>
              <a:rPr lang="en-US" sz="1600" dirty="0" smtClean="0"/>
              <a:t>?</a:t>
            </a:r>
            <a:endParaRPr lang="en-US" sz="1600" dirty="0"/>
          </a:p>
          <a:p>
            <a:pPr lvl="0"/>
            <a:r>
              <a:rPr lang="en-US" sz="1600" dirty="0" smtClean="0"/>
              <a:t>4.Where </a:t>
            </a:r>
            <a:r>
              <a:rPr lang="en-US" sz="1600" dirty="0"/>
              <a:t>did most slaves in the southern colonies work</a:t>
            </a:r>
            <a:r>
              <a:rPr lang="en-US" sz="1600" dirty="0" smtClean="0"/>
              <a:t>?</a:t>
            </a:r>
            <a:endParaRPr lang="en-US" sz="1600" dirty="0"/>
          </a:p>
          <a:p>
            <a:r>
              <a:rPr lang="en-US" sz="1600" dirty="0" smtClean="0"/>
              <a:t>5.What </a:t>
            </a:r>
            <a:r>
              <a:rPr lang="en-US" sz="1600" dirty="0"/>
              <a:t>is the difference between an indentured servant and a slave?</a:t>
            </a:r>
          </a:p>
          <a:p>
            <a:r>
              <a:rPr lang="en-US" dirty="0"/>
              <a:t> </a:t>
            </a:r>
          </a:p>
        </p:txBody>
      </p:sp>
    </p:spTree>
    <p:extLst>
      <p:ext uri="{BB962C8B-B14F-4D97-AF65-F5344CB8AC3E}">
        <p14:creationId xmlns:p14="http://schemas.microsoft.com/office/powerpoint/2010/main" val="4093779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03913329"/>
              </p:ext>
            </p:extLst>
          </p:nvPr>
        </p:nvGraphicFramePr>
        <p:xfrm>
          <a:off x="271439" y="1164016"/>
          <a:ext cx="2158595" cy="3794760"/>
        </p:xfrm>
        <a:graphic>
          <a:graphicData uri="http://schemas.openxmlformats.org/drawingml/2006/table">
            <a:tbl>
              <a:tblPr/>
              <a:tblGrid>
                <a:gridCol w="118386">
                  <a:extLst>
                    <a:ext uri="{9D8B030D-6E8A-4147-A177-3AD203B41FA5}">
                      <a16:colId xmlns:a16="http://schemas.microsoft.com/office/drawing/2014/main" val="490343662"/>
                    </a:ext>
                  </a:extLst>
                </a:gridCol>
                <a:gridCol w="240025">
                  <a:extLst>
                    <a:ext uri="{9D8B030D-6E8A-4147-A177-3AD203B41FA5}">
                      <a16:colId xmlns:a16="http://schemas.microsoft.com/office/drawing/2014/main" val="3222770848"/>
                    </a:ext>
                  </a:extLst>
                </a:gridCol>
                <a:gridCol w="1800184">
                  <a:extLst>
                    <a:ext uri="{9D8B030D-6E8A-4147-A177-3AD203B41FA5}">
                      <a16:colId xmlns:a16="http://schemas.microsoft.com/office/drawing/2014/main" val="54336849"/>
                    </a:ext>
                  </a:extLst>
                </a:gridCol>
              </a:tblGrid>
              <a:tr h="762658">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A</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The New England colonies had a warm climate perfect for growing cash crops.</a:t>
                      </a:r>
                      <a:endParaRPr lang="en-US"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2495893558"/>
                  </a:ext>
                </a:extLst>
              </a:tr>
              <a:tr h="762658">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B</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The Southern Colonies used slave labor to develop their plantation economy.</a:t>
                      </a:r>
                      <a:endParaRPr lang="en-US"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19768518"/>
                  </a:ext>
                </a:extLst>
              </a:tr>
              <a:tr h="762658">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C</a:t>
                      </a:r>
                    </a:p>
                  </a:txBody>
                  <a:tcPr marL="0" marR="47625" marT="0" marB="0" anchor="ctr">
                    <a:lnL>
                      <a:noFill/>
                    </a:lnL>
                    <a:lnR>
                      <a:noFill/>
                    </a:lnR>
                    <a:lnT>
                      <a:noFill/>
                    </a:lnT>
                    <a:lnB>
                      <a:noFill/>
                    </a:lnB>
                    <a:solidFill>
                      <a:srgbClr val="FFFBED"/>
                    </a:solidFill>
                  </a:tcPr>
                </a:tc>
                <a:tc>
                  <a:txBody>
                    <a:bodyPr/>
                    <a:lstStyle/>
                    <a:p>
                      <a:pPr fontAlgn="ctr"/>
                      <a:r>
                        <a:rPr lang="en-US" sz="1400">
                          <a:effectLst/>
                          <a:latin typeface="arial" panose="020B0604020202020204" pitchFamily="34" charset="0"/>
                        </a:rPr>
                        <a:t>The economy of the Middle Colonies was based on subsistence farming and ranching.</a:t>
                      </a:r>
                      <a:endParaRPr lang="en-US">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51741744"/>
                  </a:ext>
                </a:extLst>
              </a:tr>
              <a:tr h="762658">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D</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The Southern Colonies were a melting pot of Separatist groups.</a:t>
                      </a:r>
                      <a:endParaRPr lang="en-US"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930153569"/>
                  </a:ext>
                </a:extLst>
              </a:tr>
            </a:tbl>
          </a:graphicData>
        </a:graphic>
      </p:graphicFrame>
      <p:sp>
        <p:nvSpPr>
          <p:cNvPr id="5" name="Rectangle 1"/>
          <p:cNvSpPr>
            <a:spLocks noChangeArrowheads="1"/>
          </p:cNvSpPr>
          <p:nvPr/>
        </p:nvSpPr>
        <p:spPr bwMode="auto">
          <a:xfrm>
            <a:off x="311700" y="467172"/>
            <a:ext cx="2684256" cy="738664"/>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1. Which of the following statements about colonial regions is correct?  </a:t>
            </a:r>
            <a:r>
              <a:rPr kumimoji="0" lang="en-US" altLang="en-US" sz="9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en-US" sz="14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768" y="1536498"/>
            <a:ext cx="45719" cy="537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7368" y="1536498"/>
            <a:ext cx="45719" cy="537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581" y="1536498"/>
            <a:ext cx="45719" cy="537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644422716"/>
              </p:ext>
            </p:extLst>
          </p:nvPr>
        </p:nvGraphicFramePr>
        <p:xfrm>
          <a:off x="3008301" y="2258769"/>
          <a:ext cx="3426419" cy="2301240"/>
        </p:xfrm>
        <a:graphic>
          <a:graphicData uri="http://schemas.openxmlformats.org/drawingml/2006/table">
            <a:tbl>
              <a:tblPr/>
              <a:tblGrid>
                <a:gridCol w="187919">
                  <a:extLst>
                    <a:ext uri="{9D8B030D-6E8A-4147-A177-3AD203B41FA5}">
                      <a16:colId xmlns:a16="http://schemas.microsoft.com/office/drawing/2014/main" val="3192643394"/>
                    </a:ext>
                  </a:extLst>
                </a:gridCol>
                <a:gridCol w="381000">
                  <a:extLst>
                    <a:ext uri="{9D8B030D-6E8A-4147-A177-3AD203B41FA5}">
                      <a16:colId xmlns:a16="http://schemas.microsoft.com/office/drawing/2014/main" val="111571747"/>
                    </a:ext>
                  </a:extLst>
                </a:gridCol>
                <a:gridCol w="2857500">
                  <a:extLst>
                    <a:ext uri="{9D8B030D-6E8A-4147-A177-3AD203B41FA5}">
                      <a16:colId xmlns:a16="http://schemas.microsoft.com/office/drawing/2014/main" val="3351382474"/>
                    </a:ext>
                  </a:extLst>
                </a:gridCol>
              </a:tblGrid>
              <a:tr h="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A</a:t>
                      </a:r>
                    </a:p>
                  </a:txBody>
                  <a:tcPr marL="0" marR="47625" marT="0" marB="0" anchor="ctr">
                    <a:lnL>
                      <a:noFill/>
                    </a:lnL>
                    <a:lnR>
                      <a:noFill/>
                    </a:lnR>
                    <a:lnT>
                      <a:noFill/>
                    </a:lnT>
                    <a:lnB>
                      <a:noFill/>
                    </a:lnB>
                    <a:solidFill>
                      <a:srgbClr val="FFFBED"/>
                    </a:solidFill>
                  </a:tcPr>
                </a:tc>
                <a:tc>
                  <a:txBody>
                    <a:bodyPr/>
                    <a:lstStyle/>
                    <a:p>
                      <a:pPr fontAlgn="ctr"/>
                      <a:r>
                        <a:rPr lang="en-US" sz="1400">
                          <a:effectLst/>
                          <a:latin typeface="arial" panose="020B0604020202020204" pitchFamily="34" charset="0"/>
                        </a:rPr>
                        <a:t>It demonstrated why a monarchy was not effective.</a:t>
                      </a:r>
                      <a:endParaRPr lang="en-US">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3821434300"/>
                  </a:ext>
                </a:extLst>
              </a:tr>
              <a:tr h="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B</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It created a government that separated church and state.</a:t>
                      </a:r>
                      <a:endParaRPr lang="en-US"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676966267"/>
                  </a:ext>
                </a:extLst>
              </a:tr>
              <a:tr h="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C</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It was a model for the democratic ideal of self-government.</a:t>
                      </a:r>
                      <a:endParaRPr lang="en-US"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922725317"/>
                  </a:ext>
                </a:extLst>
              </a:tr>
              <a:tr h="0">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D</a:t>
                      </a:r>
                    </a:p>
                  </a:txBody>
                  <a:tcPr marL="0" marR="47625" marT="0" marB="0" anchor="ctr">
                    <a:lnL>
                      <a:noFill/>
                    </a:lnL>
                    <a:lnR>
                      <a:noFill/>
                    </a:lnR>
                    <a:lnT>
                      <a:noFill/>
                    </a:lnT>
                    <a:lnB>
                      <a:noFill/>
                    </a:lnB>
                    <a:solidFill>
                      <a:srgbClr val="FFFBED"/>
                    </a:solidFill>
                  </a:tcPr>
                </a:tc>
                <a:tc>
                  <a:txBody>
                    <a:bodyPr/>
                    <a:lstStyle/>
                    <a:p>
                      <a:pPr fontAlgn="ctr"/>
                      <a:r>
                        <a:rPr lang="en-US" sz="1400" dirty="0">
                          <a:effectLst/>
                          <a:latin typeface="arial" panose="020B0604020202020204" pitchFamily="34" charset="0"/>
                        </a:rPr>
                        <a:t>It demonstrated why we should create a government approved by God.</a:t>
                      </a:r>
                      <a:endParaRPr lang="en-US" dirty="0">
                        <a:effectLst/>
                        <a:latin typeface="arial" panose="020B0604020202020204" pitchFamily="34" charset="0"/>
                      </a:endParaRP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50044725"/>
                  </a:ext>
                </a:extLst>
              </a:tr>
            </a:tbl>
          </a:graphicData>
        </a:graphic>
      </p:graphicFrame>
      <p:sp>
        <p:nvSpPr>
          <p:cNvPr id="7" name="Rectangle 6"/>
          <p:cNvSpPr>
            <a:spLocks noChangeArrowheads="1"/>
          </p:cNvSpPr>
          <p:nvPr/>
        </p:nvSpPr>
        <p:spPr bwMode="auto">
          <a:xfrm>
            <a:off x="3241482" y="1080352"/>
            <a:ext cx="2905953" cy="1169551"/>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2. Why have famous Americans credited the writers of the Mayflower Compact with being the foundation of our United States Constitution?   </a:t>
            </a:r>
            <a:r>
              <a:rPr kumimoji="0" lang="en-US" altLang="en-US" sz="9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r>
              <a:rPr kumimoji="0" lang="en-US" altLang="en-US" sz="1400"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1031" name="Picture 7"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2275" y="16033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1488" y="16033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static-cdn.schoolnet.com/19.0.6/static/19.0.0/images/succes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0700" y="160337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70088" y="1603375"/>
            <a:ext cx="9525"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4289927664"/>
              </p:ext>
            </p:extLst>
          </p:nvPr>
        </p:nvGraphicFramePr>
        <p:xfrm>
          <a:off x="6811196" y="1926175"/>
          <a:ext cx="1949031" cy="2642700"/>
        </p:xfrm>
        <a:graphic>
          <a:graphicData uri="http://schemas.openxmlformats.org/drawingml/2006/table">
            <a:tbl>
              <a:tblPr/>
              <a:tblGrid>
                <a:gridCol w="106893">
                  <a:extLst>
                    <a:ext uri="{9D8B030D-6E8A-4147-A177-3AD203B41FA5}">
                      <a16:colId xmlns:a16="http://schemas.microsoft.com/office/drawing/2014/main" val="1399615488"/>
                    </a:ext>
                  </a:extLst>
                </a:gridCol>
                <a:gridCol w="216722">
                  <a:extLst>
                    <a:ext uri="{9D8B030D-6E8A-4147-A177-3AD203B41FA5}">
                      <a16:colId xmlns:a16="http://schemas.microsoft.com/office/drawing/2014/main" val="3046304862"/>
                    </a:ext>
                  </a:extLst>
                </a:gridCol>
                <a:gridCol w="1625416">
                  <a:extLst>
                    <a:ext uri="{9D8B030D-6E8A-4147-A177-3AD203B41FA5}">
                      <a16:colId xmlns:a16="http://schemas.microsoft.com/office/drawing/2014/main" val="1008861881"/>
                    </a:ext>
                  </a:extLst>
                </a:gridCol>
              </a:tblGrid>
              <a:tr h="660675">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A</a:t>
                      </a:r>
                    </a:p>
                  </a:txBody>
                  <a:tcPr marL="0" marR="47625" marT="0" marB="0" anchor="ctr">
                    <a:lnL>
                      <a:noFill/>
                    </a:lnL>
                    <a:lnR>
                      <a:noFill/>
                    </a:lnR>
                    <a:lnT>
                      <a:noFill/>
                    </a:lnT>
                    <a:lnB>
                      <a:noFill/>
                    </a:lnB>
                    <a:solidFill>
                      <a:srgbClr val="FFFBED"/>
                    </a:solidFill>
                  </a:tcPr>
                </a:tc>
                <a:tc>
                  <a:txBody>
                    <a:bodyPr/>
                    <a:lstStyle/>
                    <a:p>
                      <a:pPr fontAlgn="ctr"/>
                      <a:r>
                        <a:rPr lang="en-US" dirty="0">
                          <a:effectLst/>
                          <a:latin typeface="arial" panose="020B0604020202020204" pitchFamily="34" charset="0"/>
                        </a:rPr>
                        <a:t>Family structure and education</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253766613"/>
                  </a:ext>
                </a:extLst>
              </a:tr>
              <a:tr h="660675">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B</a:t>
                      </a:r>
                    </a:p>
                  </a:txBody>
                  <a:tcPr marL="0" marR="47625" marT="0" marB="0" anchor="ctr">
                    <a:lnL>
                      <a:noFill/>
                    </a:lnL>
                    <a:lnR>
                      <a:noFill/>
                    </a:lnR>
                    <a:lnT>
                      <a:noFill/>
                    </a:lnT>
                    <a:lnB>
                      <a:noFill/>
                    </a:lnB>
                    <a:solidFill>
                      <a:srgbClr val="FFFBED"/>
                    </a:solidFill>
                  </a:tcPr>
                </a:tc>
                <a:tc>
                  <a:txBody>
                    <a:bodyPr/>
                    <a:lstStyle/>
                    <a:p>
                      <a:pPr fontAlgn="ctr"/>
                      <a:r>
                        <a:rPr lang="en-US" dirty="0">
                          <a:effectLst/>
                          <a:latin typeface="arial" panose="020B0604020202020204" pitchFamily="34" charset="0"/>
                        </a:rPr>
                        <a:t>Political and social systems</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966172980"/>
                  </a:ext>
                </a:extLst>
              </a:tr>
              <a:tr h="660675">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C</a:t>
                      </a:r>
                    </a:p>
                  </a:txBody>
                  <a:tcPr marL="0" marR="47625" marT="0" marB="0" anchor="ctr">
                    <a:lnL>
                      <a:noFill/>
                    </a:lnL>
                    <a:lnR>
                      <a:noFill/>
                    </a:lnR>
                    <a:lnT>
                      <a:noFill/>
                    </a:lnT>
                    <a:lnB>
                      <a:noFill/>
                    </a:lnB>
                    <a:solidFill>
                      <a:srgbClr val="FFFBED"/>
                    </a:solidFill>
                  </a:tcPr>
                </a:tc>
                <a:tc>
                  <a:txBody>
                    <a:bodyPr/>
                    <a:lstStyle/>
                    <a:p>
                      <a:pPr fontAlgn="ctr"/>
                      <a:r>
                        <a:rPr lang="en-US">
                          <a:effectLst/>
                          <a:latin typeface="arial" panose="020B0604020202020204" pitchFamily="34" charset="0"/>
                        </a:rPr>
                        <a:t>Geography and climate</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1559791026"/>
                  </a:ext>
                </a:extLst>
              </a:tr>
              <a:tr h="660675">
                <a:tc>
                  <a:txBody>
                    <a:bodyPr/>
                    <a:lstStyle/>
                    <a:p>
                      <a:pPr fontAlgn="ctr"/>
                      <a:endParaRPr lang="en-US">
                        <a:effectLst/>
                      </a:endParaRPr>
                    </a:p>
                  </a:txBody>
                  <a:tcPr marL="0" marR="47625" marT="0" marB="0" anchor="ctr">
                    <a:lnL>
                      <a:noFill/>
                    </a:lnL>
                    <a:lnR>
                      <a:noFill/>
                    </a:lnR>
                    <a:lnT>
                      <a:noFill/>
                    </a:lnT>
                    <a:lnB>
                      <a:noFill/>
                    </a:lnB>
                    <a:solidFill>
                      <a:srgbClr val="FFFBED"/>
                    </a:solidFill>
                  </a:tcPr>
                </a:tc>
                <a:tc>
                  <a:txBody>
                    <a:bodyPr/>
                    <a:lstStyle/>
                    <a:p>
                      <a:pPr fontAlgn="ctr"/>
                      <a:r>
                        <a:rPr lang="en-US">
                          <a:effectLst/>
                        </a:rPr>
                        <a:t>D</a:t>
                      </a:r>
                    </a:p>
                  </a:txBody>
                  <a:tcPr marL="0" marR="47625" marT="0" marB="0" anchor="ctr">
                    <a:lnL>
                      <a:noFill/>
                    </a:lnL>
                    <a:lnR>
                      <a:noFill/>
                    </a:lnR>
                    <a:lnT>
                      <a:noFill/>
                    </a:lnT>
                    <a:lnB>
                      <a:noFill/>
                    </a:lnB>
                    <a:solidFill>
                      <a:srgbClr val="FFFBED"/>
                    </a:solidFill>
                  </a:tcPr>
                </a:tc>
                <a:tc>
                  <a:txBody>
                    <a:bodyPr/>
                    <a:lstStyle/>
                    <a:p>
                      <a:pPr fontAlgn="ctr"/>
                      <a:r>
                        <a:rPr lang="en-US" dirty="0">
                          <a:effectLst/>
                          <a:latin typeface="arial" panose="020B0604020202020204" pitchFamily="34" charset="0"/>
                        </a:rPr>
                        <a:t>National origins and culture</a:t>
                      </a:r>
                    </a:p>
                  </a:txBody>
                  <a:tcPr marL="0" marR="0" marT="95250" marB="0" anchor="ctr">
                    <a:lnL>
                      <a:noFill/>
                    </a:lnL>
                    <a:lnR>
                      <a:noFill/>
                    </a:lnR>
                    <a:lnT>
                      <a:noFill/>
                    </a:lnT>
                    <a:lnB>
                      <a:noFill/>
                    </a:lnB>
                    <a:solidFill>
                      <a:srgbClr val="FFFBED"/>
                    </a:solidFill>
                  </a:tcPr>
                </a:tc>
                <a:extLst>
                  <a:ext uri="{0D108BD9-81ED-4DB2-BD59-A6C34878D82A}">
                    <a16:rowId xmlns:a16="http://schemas.microsoft.com/office/drawing/2014/main" val="745299270"/>
                  </a:ext>
                </a:extLst>
              </a:tr>
            </a:tbl>
          </a:graphicData>
        </a:graphic>
      </p:graphicFrame>
      <p:sp>
        <p:nvSpPr>
          <p:cNvPr id="9" name="Rectangle 11"/>
          <p:cNvSpPr>
            <a:spLocks noChangeArrowheads="1"/>
          </p:cNvSpPr>
          <p:nvPr/>
        </p:nvSpPr>
        <p:spPr bwMode="auto">
          <a:xfrm>
            <a:off x="6692055" y="762574"/>
            <a:ext cx="2160089" cy="1169551"/>
          </a:xfrm>
          <a:prstGeom prst="rect">
            <a:avLst/>
          </a:prstGeom>
          <a:solidFill>
            <a:srgbClr val="FFFB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3. Which </a:t>
            </a:r>
            <a:r>
              <a:rPr kumimoji="0" lang="en-US" altLang="en-US" b="1"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best</a:t>
            </a:r>
            <a:r>
              <a:rPr kumimoji="0" lang="en-US" altLang="en-US" b="0" i="0" u="none" strike="noStrike" cap="none" normalizeH="0" baseline="0" dirty="0" smtClean="0">
                <a:ln>
                  <a:noFill/>
                </a:ln>
                <a:solidFill>
                  <a:srgbClr val="333333"/>
                </a:solidFill>
                <a:effectLst/>
                <a:latin typeface="Arial" panose="020B0604020202020204" pitchFamily="34" charset="0"/>
                <a:cs typeface="Arial" panose="020B0604020202020204" pitchFamily="34" charset="0"/>
              </a:rPr>
              <a:t> explains the reason for a variety of products in different regions of the American colonies?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1036" name="Picture 12"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275" y="21669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200" y="21669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static-cdn.schoolnet.com/19.0.6/static/19.0.0/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575" y="21669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66850" y="504193"/>
            <a:ext cx="2967870" cy="400110"/>
          </a:xfrm>
          <a:prstGeom prst="rect">
            <a:avLst/>
          </a:prstGeom>
          <a:noFill/>
        </p:spPr>
        <p:txBody>
          <a:bodyPr wrap="square" rtlCol="0">
            <a:spAutoFit/>
          </a:bodyPr>
          <a:lstStyle/>
          <a:p>
            <a:r>
              <a:rPr lang="en-US" sz="2000" dirty="0" smtClean="0"/>
              <a:t>Warmup #12  10/9/17</a:t>
            </a:r>
            <a:endParaRPr lang="en-US" sz="2000" dirty="0"/>
          </a:p>
        </p:txBody>
      </p:sp>
    </p:spTree>
    <p:extLst>
      <p:ext uri="{BB962C8B-B14F-4D97-AF65-F5344CB8AC3E}">
        <p14:creationId xmlns:p14="http://schemas.microsoft.com/office/powerpoint/2010/main" val="1767132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0" y="185253"/>
            <a:ext cx="4727864" cy="572700"/>
          </a:xfrm>
        </p:spPr>
        <p:txBody>
          <a:bodyPr/>
          <a:lstStyle/>
          <a:p>
            <a:r>
              <a:rPr lang="en-US" sz="2400" dirty="0" smtClean="0"/>
              <a:t>Warmup #13  October 17</a:t>
            </a:r>
            <a:r>
              <a:rPr lang="en-US" sz="2400" baseline="30000" dirty="0" smtClean="0"/>
              <a:t>th</a:t>
            </a:r>
            <a:r>
              <a:rPr lang="en-US" sz="2400" dirty="0" smtClean="0"/>
              <a:t> 2017</a:t>
            </a:r>
            <a:endParaRPr lang="en-US" sz="2400" dirty="0"/>
          </a:p>
        </p:txBody>
      </p:sp>
      <p:sp>
        <p:nvSpPr>
          <p:cNvPr id="3" name="Text Placeholder 2"/>
          <p:cNvSpPr>
            <a:spLocks noGrp="1"/>
          </p:cNvSpPr>
          <p:nvPr>
            <p:ph type="body" idx="1"/>
          </p:nvPr>
        </p:nvSpPr>
        <p:spPr>
          <a:xfrm>
            <a:off x="125219" y="4259106"/>
            <a:ext cx="6011876" cy="3076225"/>
          </a:xfrm>
        </p:spPr>
        <p:txBody>
          <a:bodyPr/>
          <a:lstStyle/>
          <a:p>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9" y="185253"/>
            <a:ext cx="4173651" cy="49582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82391" y="987136"/>
            <a:ext cx="4249909" cy="3508653"/>
          </a:xfrm>
          <a:prstGeom prst="rect">
            <a:avLst/>
          </a:prstGeom>
          <a:noFill/>
        </p:spPr>
        <p:txBody>
          <a:bodyPr wrap="square" rtlCol="0">
            <a:spAutoFit/>
          </a:bodyPr>
          <a:lstStyle/>
          <a:p>
            <a:pPr lvl="0"/>
            <a:r>
              <a:rPr lang="en-US" sz="1600" b="1" dirty="0" smtClean="0">
                <a:solidFill>
                  <a:schemeClr val="tx1"/>
                </a:solidFill>
                <a:latin typeface="Oxygen"/>
                <a:ea typeface="Oxygen"/>
                <a:cs typeface="Oxygen"/>
                <a:sym typeface="Oxygen"/>
              </a:rPr>
              <a:t>1. What </a:t>
            </a:r>
            <a:r>
              <a:rPr lang="en-US" sz="1600" b="1" dirty="0">
                <a:solidFill>
                  <a:schemeClr val="tx1"/>
                </a:solidFill>
                <a:latin typeface="Oxygen"/>
                <a:ea typeface="Oxygen"/>
                <a:cs typeface="Oxygen"/>
                <a:sym typeface="Oxygen"/>
              </a:rPr>
              <a:t>words do you see in the cartoon</a:t>
            </a:r>
            <a:r>
              <a:rPr lang="en-US" sz="1600" b="1" dirty="0" smtClean="0">
                <a:solidFill>
                  <a:schemeClr val="tx1"/>
                </a:solidFill>
                <a:latin typeface="Oxygen"/>
                <a:ea typeface="Oxygen"/>
                <a:cs typeface="Oxygen"/>
                <a:sym typeface="Oxygen"/>
              </a:rPr>
              <a:t>?</a:t>
            </a:r>
          </a:p>
          <a:p>
            <a:pPr lvl="0"/>
            <a:endParaRPr lang="en-US" sz="1600" b="1" dirty="0">
              <a:solidFill>
                <a:schemeClr val="tx1"/>
              </a:solidFill>
              <a:latin typeface="Oxygen"/>
              <a:ea typeface="Oxygen"/>
              <a:cs typeface="Oxygen"/>
              <a:sym typeface="Oxygen"/>
            </a:endParaRPr>
          </a:p>
          <a:p>
            <a:pPr lvl="0"/>
            <a:r>
              <a:rPr lang="en-US" sz="1600" b="1" dirty="0" smtClean="0">
                <a:solidFill>
                  <a:schemeClr val="tx1"/>
                </a:solidFill>
                <a:latin typeface="Oxygen"/>
                <a:ea typeface="Oxygen"/>
                <a:cs typeface="Oxygen"/>
                <a:sym typeface="Oxygen"/>
              </a:rPr>
              <a:t>2. What is the historical context of this picture?</a:t>
            </a:r>
            <a:endParaRPr lang="en-US" sz="1600" b="1" dirty="0">
              <a:solidFill>
                <a:schemeClr val="tx1"/>
              </a:solidFill>
              <a:latin typeface="Oxygen"/>
              <a:ea typeface="Oxygen"/>
              <a:cs typeface="Oxygen"/>
              <a:sym typeface="Oxygen"/>
            </a:endParaRPr>
          </a:p>
          <a:p>
            <a:pPr lvl="0"/>
            <a:endParaRPr lang="en-US" sz="1600" b="1" dirty="0">
              <a:solidFill>
                <a:schemeClr val="tx1"/>
              </a:solidFill>
              <a:latin typeface="Oxygen"/>
              <a:ea typeface="Oxygen"/>
              <a:cs typeface="Oxygen"/>
              <a:sym typeface="Oxygen"/>
            </a:endParaRPr>
          </a:p>
          <a:p>
            <a:pPr lvl="0"/>
            <a:r>
              <a:rPr lang="en-US" sz="1600" b="1" dirty="0" smtClean="0">
                <a:solidFill>
                  <a:schemeClr val="tx1"/>
                </a:solidFill>
                <a:latin typeface="Oxygen"/>
                <a:ea typeface="Oxygen"/>
                <a:cs typeface="Oxygen"/>
                <a:sym typeface="Oxygen"/>
              </a:rPr>
              <a:t>3. Who are the people in this cartoon?</a:t>
            </a:r>
            <a:endParaRPr lang="en-US" sz="1600" b="1" dirty="0">
              <a:solidFill>
                <a:schemeClr val="tx1"/>
              </a:solidFill>
              <a:latin typeface="Oxygen"/>
              <a:ea typeface="Oxygen"/>
              <a:cs typeface="Oxygen"/>
              <a:sym typeface="Oxygen"/>
            </a:endParaRPr>
          </a:p>
          <a:p>
            <a:pPr lvl="0"/>
            <a:endParaRPr lang="en-US" sz="1600" b="1" dirty="0">
              <a:solidFill>
                <a:schemeClr val="tx1"/>
              </a:solidFill>
              <a:latin typeface="Oxygen"/>
              <a:ea typeface="Oxygen"/>
              <a:cs typeface="Oxygen"/>
              <a:sym typeface="Oxygen"/>
            </a:endParaRPr>
          </a:p>
          <a:p>
            <a:pPr lvl="0"/>
            <a:r>
              <a:rPr lang="en-US" sz="1600" b="1" dirty="0" smtClean="0">
                <a:solidFill>
                  <a:schemeClr val="tx1"/>
                </a:solidFill>
                <a:latin typeface="Oxygen"/>
                <a:ea typeface="Oxygen"/>
                <a:cs typeface="Oxygen"/>
                <a:sym typeface="Oxygen"/>
              </a:rPr>
              <a:t>4. How </a:t>
            </a:r>
            <a:r>
              <a:rPr lang="en-US" sz="1600" b="1" dirty="0">
                <a:solidFill>
                  <a:schemeClr val="tx1"/>
                </a:solidFill>
                <a:latin typeface="Oxygen"/>
                <a:ea typeface="Oxygen"/>
                <a:cs typeface="Oxygen"/>
                <a:sym typeface="Oxygen"/>
              </a:rPr>
              <a:t>would you describe the people?</a:t>
            </a:r>
          </a:p>
          <a:p>
            <a:pPr lvl="0"/>
            <a:endParaRPr lang="en-US" sz="1600" b="1" dirty="0">
              <a:solidFill>
                <a:schemeClr val="tx1"/>
              </a:solidFill>
              <a:latin typeface="Oxygen"/>
              <a:ea typeface="Oxygen"/>
              <a:cs typeface="Oxygen"/>
              <a:sym typeface="Oxygen"/>
            </a:endParaRPr>
          </a:p>
          <a:p>
            <a:pPr lvl="0"/>
            <a:r>
              <a:rPr lang="en-US" sz="1600" b="1" dirty="0" smtClean="0">
                <a:solidFill>
                  <a:schemeClr val="tx1"/>
                </a:solidFill>
                <a:latin typeface="Oxygen"/>
                <a:ea typeface="Oxygen"/>
                <a:cs typeface="Oxygen"/>
                <a:sym typeface="Oxygen"/>
              </a:rPr>
              <a:t>5. What action/actions are being represented?</a:t>
            </a:r>
          </a:p>
          <a:p>
            <a:pPr lvl="0"/>
            <a:endParaRPr lang="en-US" sz="1600" b="1" dirty="0">
              <a:solidFill>
                <a:schemeClr val="tx1"/>
              </a:solidFill>
              <a:latin typeface="Oxygen"/>
              <a:ea typeface="Oxygen"/>
              <a:cs typeface="Oxygen"/>
              <a:sym typeface="Oxygen"/>
            </a:endParaRPr>
          </a:p>
          <a:p>
            <a:pPr lvl="0"/>
            <a:r>
              <a:rPr lang="en-US" sz="1600" b="1" dirty="0" smtClean="0">
                <a:solidFill>
                  <a:schemeClr val="tx1"/>
                </a:solidFill>
                <a:latin typeface="Oxygen"/>
                <a:ea typeface="Oxygen"/>
                <a:cs typeface="Oxygen"/>
                <a:sym typeface="Oxygen"/>
              </a:rPr>
              <a:t>6. Give this cartoon a title or caption.</a:t>
            </a:r>
            <a:endParaRPr lang="en-US" sz="1600" b="1" dirty="0">
              <a:solidFill>
                <a:schemeClr val="tx1"/>
              </a:solidFill>
              <a:latin typeface="Oxygen"/>
              <a:ea typeface="Oxygen"/>
              <a:cs typeface="Oxygen"/>
              <a:sym typeface="Oxygen"/>
            </a:endParaRPr>
          </a:p>
          <a:p>
            <a:endParaRPr lang="en-US" dirty="0"/>
          </a:p>
        </p:txBody>
      </p:sp>
    </p:spTree>
    <p:extLst>
      <p:ext uri="{BB962C8B-B14F-4D97-AF65-F5344CB8AC3E}">
        <p14:creationId xmlns:p14="http://schemas.microsoft.com/office/powerpoint/2010/main" val="439726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t>
            </a:r>
            <a:r>
              <a:rPr lang="en-US" dirty="0" smtClean="0"/>
              <a:t>14  </a:t>
            </a:r>
            <a:r>
              <a:rPr lang="en-US"/>
              <a:t>October </a:t>
            </a:r>
            <a:r>
              <a:rPr lang="en-US" smtClean="0"/>
              <a:t>25</a:t>
            </a:r>
            <a:r>
              <a:rPr lang="en-US" baseline="30000" smtClean="0"/>
              <a:t>th</a:t>
            </a:r>
            <a:r>
              <a:rPr lang="en-US" smtClean="0"/>
              <a:t> </a:t>
            </a:r>
            <a:r>
              <a:rPr lang="en-US" dirty="0"/>
              <a:t>2017</a:t>
            </a:r>
          </a:p>
        </p:txBody>
      </p:sp>
      <p:sp>
        <p:nvSpPr>
          <p:cNvPr id="3" name="Text Placeholder 2"/>
          <p:cNvSpPr>
            <a:spLocks noGrp="1"/>
          </p:cNvSpPr>
          <p:nvPr>
            <p:ph type="body" idx="1"/>
          </p:nvPr>
        </p:nvSpPr>
        <p:spPr/>
        <p:txBody>
          <a:bodyPr/>
          <a:lstStyle/>
          <a:p>
            <a:r>
              <a:rPr lang="en-US" sz="2800" b="1" dirty="0" smtClean="0">
                <a:solidFill>
                  <a:srgbClr val="FF0000"/>
                </a:solidFill>
              </a:rPr>
              <a:t>INQUIRY QUESTION FOR UNIT 2</a:t>
            </a:r>
            <a:endParaRPr lang="en-US" sz="2800" b="1" dirty="0">
              <a:solidFill>
                <a:srgbClr val="FF0000"/>
              </a:solidFill>
            </a:endParaRPr>
          </a:p>
          <a:p>
            <a:r>
              <a:rPr lang="en-US" sz="2800" b="1" dirty="0" smtClean="0">
                <a:solidFill>
                  <a:srgbClr val="FF0000"/>
                </a:solidFill>
              </a:rPr>
              <a:t>How do perceptions of inequalities and a sense of being powerless often lead to struggles where a society demands change?</a:t>
            </a:r>
          </a:p>
          <a:p>
            <a:endParaRPr lang="en-US" sz="2800" b="1" dirty="0">
              <a:solidFill>
                <a:srgbClr val="FF0000"/>
              </a:solidFill>
            </a:endParaRPr>
          </a:p>
          <a:p>
            <a:r>
              <a:rPr lang="en-US" sz="2800" b="1" dirty="0" smtClean="0">
                <a:solidFill>
                  <a:srgbClr val="FF0000"/>
                </a:solidFill>
              </a:rPr>
              <a:t>**AT LEAST THREE SENTENCES</a:t>
            </a:r>
            <a:endParaRPr lang="en-US" sz="2800" b="1" dirty="0">
              <a:solidFill>
                <a:srgbClr val="FF0000"/>
              </a:solidFill>
            </a:endParaRPr>
          </a:p>
        </p:txBody>
      </p:sp>
    </p:spTree>
    <p:extLst>
      <p:ext uri="{BB962C8B-B14F-4D97-AF65-F5344CB8AC3E}">
        <p14:creationId xmlns:p14="http://schemas.microsoft.com/office/powerpoint/2010/main" val="1881840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12/5/17   Warmup #15 </a:t>
            </a:r>
            <a:endParaRPr lang="en-US" dirty="0"/>
          </a:p>
        </p:txBody>
      </p:sp>
      <p:sp>
        <p:nvSpPr>
          <p:cNvPr id="3" name="Text Placeholder 2"/>
          <p:cNvSpPr>
            <a:spLocks noGrp="1"/>
          </p:cNvSpPr>
          <p:nvPr>
            <p:ph type="body" idx="1"/>
          </p:nvPr>
        </p:nvSpPr>
        <p:spPr/>
        <p:txBody>
          <a:bodyPr/>
          <a:lstStyle/>
          <a:p>
            <a:pPr marL="342900" indent="-342900">
              <a:buAutoNum type="arabicPeriod"/>
            </a:pPr>
            <a:r>
              <a:rPr lang="en-US" dirty="0" smtClean="0">
                <a:solidFill>
                  <a:schemeClr val="tx1"/>
                </a:solidFill>
              </a:rPr>
              <a:t>List </a:t>
            </a:r>
            <a:r>
              <a:rPr lang="en-US" b="1" i="1" dirty="0" smtClean="0">
                <a:solidFill>
                  <a:schemeClr val="tx1"/>
                </a:solidFill>
              </a:rPr>
              <a:t>two</a:t>
            </a:r>
            <a:r>
              <a:rPr lang="en-US" dirty="0" smtClean="0">
                <a:solidFill>
                  <a:schemeClr val="tx1"/>
                </a:solidFill>
              </a:rPr>
              <a:t> CAUSES of the American Revolution</a:t>
            </a:r>
          </a:p>
          <a:p>
            <a:pPr marL="342900" indent="-342900">
              <a:buAutoNum type="arabicPeriod"/>
            </a:pPr>
            <a:r>
              <a:rPr lang="en-US" dirty="0" smtClean="0">
                <a:solidFill>
                  <a:schemeClr val="tx1"/>
                </a:solidFill>
              </a:rPr>
              <a:t>People who supported the colonists and wanted war were called what?</a:t>
            </a:r>
          </a:p>
          <a:p>
            <a:pPr marL="342900" indent="-342900">
              <a:buAutoNum type="arabicPeriod"/>
            </a:pPr>
            <a:r>
              <a:rPr lang="en-US" dirty="0" smtClean="0">
                <a:solidFill>
                  <a:schemeClr val="tx1"/>
                </a:solidFill>
              </a:rPr>
              <a:t>People who supported the British and didn’t want war were called what?</a:t>
            </a:r>
          </a:p>
          <a:p>
            <a:pPr marL="342900" indent="-342900">
              <a:buAutoNum type="arabicPeriod"/>
            </a:pPr>
            <a:r>
              <a:rPr lang="en-US" dirty="0" smtClean="0">
                <a:solidFill>
                  <a:schemeClr val="tx1"/>
                </a:solidFill>
              </a:rPr>
              <a:t>List </a:t>
            </a:r>
            <a:r>
              <a:rPr lang="en-US" b="1" i="1" dirty="0" smtClean="0">
                <a:solidFill>
                  <a:schemeClr val="tx1"/>
                </a:solidFill>
              </a:rPr>
              <a:t>two</a:t>
            </a:r>
            <a:r>
              <a:rPr lang="en-US" dirty="0" smtClean="0">
                <a:solidFill>
                  <a:schemeClr val="tx1"/>
                </a:solidFill>
              </a:rPr>
              <a:t> reasons why the British had a perceived advantage in the War</a:t>
            </a:r>
          </a:p>
          <a:p>
            <a:pPr marL="342900" indent="-342900">
              <a:buAutoNum type="arabicPeriod"/>
            </a:pPr>
            <a:r>
              <a:rPr lang="en-US" dirty="0" smtClean="0">
                <a:solidFill>
                  <a:schemeClr val="tx1"/>
                </a:solidFill>
              </a:rPr>
              <a:t>List </a:t>
            </a:r>
            <a:r>
              <a:rPr lang="en-US" i="1" dirty="0" smtClean="0">
                <a:solidFill>
                  <a:schemeClr val="tx1"/>
                </a:solidFill>
              </a:rPr>
              <a:t>two</a:t>
            </a:r>
            <a:r>
              <a:rPr lang="en-US" dirty="0" smtClean="0">
                <a:solidFill>
                  <a:schemeClr val="tx1"/>
                </a:solidFill>
              </a:rPr>
              <a:t> reasons the Americans had an advantage</a:t>
            </a:r>
          </a:p>
          <a:p>
            <a:pPr marL="342900" indent="-342900">
              <a:buAutoNum type="arabicPeriod"/>
            </a:pPr>
            <a:r>
              <a:rPr lang="en-US" dirty="0" smtClean="0">
                <a:solidFill>
                  <a:schemeClr val="tx1"/>
                </a:solidFill>
              </a:rPr>
              <a:t>What battle was the turning point of the war </a:t>
            </a:r>
            <a:r>
              <a:rPr lang="en-US" i="1" dirty="0" smtClean="0">
                <a:solidFill>
                  <a:schemeClr val="tx1"/>
                </a:solidFill>
              </a:rPr>
              <a:t>and why</a:t>
            </a:r>
            <a:r>
              <a:rPr lang="en-US" dirty="0" smtClean="0">
                <a:solidFill>
                  <a:schemeClr val="tx1"/>
                </a:solidFill>
              </a:rPr>
              <a:t>?</a:t>
            </a:r>
          </a:p>
          <a:p>
            <a:pPr marL="342900" indent="-342900">
              <a:buAutoNum type="arabicPeriod"/>
            </a:pPr>
            <a:r>
              <a:rPr lang="en-US" dirty="0" smtClean="0">
                <a:solidFill>
                  <a:schemeClr val="tx1"/>
                </a:solidFill>
              </a:rPr>
              <a:t>What battle ended the war?</a:t>
            </a:r>
            <a:endParaRPr lang="en-US" dirty="0">
              <a:solidFill>
                <a:schemeClr val="tx1"/>
              </a:solidFill>
            </a:endParaRPr>
          </a:p>
        </p:txBody>
      </p:sp>
    </p:spTree>
    <p:extLst>
      <p:ext uri="{BB962C8B-B14F-4D97-AF65-F5344CB8AC3E}">
        <p14:creationId xmlns:p14="http://schemas.microsoft.com/office/powerpoint/2010/main" val="1870583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1/4/17   </a:t>
            </a:r>
            <a:r>
              <a:rPr lang="en-US" dirty="0"/>
              <a:t>Warmup #</a:t>
            </a:r>
            <a:r>
              <a:rPr lang="en-US" dirty="0" smtClean="0"/>
              <a:t>16</a:t>
            </a:r>
            <a:endParaRPr lang="en-US" dirty="0"/>
          </a:p>
        </p:txBody>
      </p:sp>
      <p:sp>
        <p:nvSpPr>
          <p:cNvPr id="3" name="Text Placeholder 2"/>
          <p:cNvSpPr>
            <a:spLocks noGrp="1"/>
          </p:cNvSpPr>
          <p:nvPr>
            <p:ph type="body" idx="1"/>
          </p:nvPr>
        </p:nvSpPr>
        <p:spPr>
          <a:xfrm>
            <a:off x="311700" y="1152474"/>
            <a:ext cx="8520600" cy="3902125"/>
          </a:xfrm>
        </p:spPr>
        <p:txBody>
          <a:bodyPr/>
          <a:lstStyle/>
          <a:p>
            <a:pPr lvl="0">
              <a:spcAft>
                <a:spcPts val="0"/>
              </a:spcAft>
            </a:pPr>
            <a:endParaRPr lang="en-US" sz="1600" b="1" dirty="0">
              <a:solidFill>
                <a:srgbClr val="274E13"/>
              </a:solidFill>
              <a:latin typeface="Architects Daughter"/>
              <a:ea typeface="Architects Daughter"/>
              <a:cs typeface="Architects Daughter"/>
              <a:sym typeface="Architects Daughter"/>
            </a:endParaRPr>
          </a:p>
          <a:p>
            <a:pPr lvl="0">
              <a:spcAft>
                <a:spcPts val="0"/>
              </a:spcAft>
            </a:pPr>
            <a:r>
              <a:rPr lang="en-US" b="1" dirty="0" smtClean="0">
                <a:solidFill>
                  <a:srgbClr val="274E13"/>
                </a:solidFill>
                <a:latin typeface="Architects Daughter"/>
                <a:ea typeface="Architects Daughter"/>
                <a:cs typeface="Architects Daughter"/>
                <a:sym typeface="Architects Daughter"/>
              </a:rPr>
              <a:t>How </a:t>
            </a:r>
            <a:r>
              <a:rPr lang="en-US" b="1" dirty="0">
                <a:solidFill>
                  <a:srgbClr val="274E13"/>
                </a:solidFill>
                <a:latin typeface="Architects Daughter"/>
                <a:ea typeface="Architects Daughter"/>
                <a:cs typeface="Architects Daughter"/>
                <a:sym typeface="Architects Daughter"/>
              </a:rPr>
              <a:t>did conflicts that developed from weaknesses in the Articles of Confederation affect the political development of the United States?</a:t>
            </a:r>
          </a:p>
          <a:p>
            <a:pPr lvl="0" indent="-69850">
              <a:spcAft>
                <a:spcPts val="0"/>
              </a:spcAft>
              <a:buClr>
                <a:schemeClr val="dk1"/>
              </a:buClr>
              <a:buSzPts val="1100"/>
            </a:pPr>
            <a:endParaRPr lang="en-US" b="1" dirty="0">
              <a:solidFill>
                <a:srgbClr val="274E13"/>
              </a:solidFill>
              <a:latin typeface="Architects Daughter"/>
              <a:ea typeface="Architects Daughter"/>
              <a:cs typeface="Architects Daughter"/>
              <a:sym typeface="Architects Daughter"/>
            </a:endParaRPr>
          </a:p>
          <a:p>
            <a:pPr lvl="0" indent="-69850">
              <a:spcAft>
                <a:spcPts val="0"/>
              </a:spcAft>
              <a:buClr>
                <a:schemeClr val="dk1"/>
              </a:buClr>
              <a:buSzPts val="1100"/>
            </a:pPr>
            <a:r>
              <a:rPr lang="en-US" b="1" dirty="0">
                <a:solidFill>
                  <a:srgbClr val="274E13"/>
                </a:solidFill>
                <a:latin typeface="Architects Daughter"/>
                <a:ea typeface="Architects Daughter"/>
                <a:cs typeface="Architects Daughter"/>
                <a:sym typeface="Architects Daughter"/>
              </a:rPr>
              <a:t>A They increased the power of the state governments.</a:t>
            </a:r>
          </a:p>
          <a:p>
            <a:pPr lvl="0" indent="-69850">
              <a:spcAft>
                <a:spcPts val="0"/>
              </a:spcAft>
              <a:buClr>
                <a:schemeClr val="dk1"/>
              </a:buClr>
              <a:buSzPts val="1100"/>
            </a:pPr>
            <a:r>
              <a:rPr lang="en-US" b="1" dirty="0">
                <a:solidFill>
                  <a:srgbClr val="274E13"/>
                </a:solidFill>
                <a:latin typeface="Architects Daughter"/>
                <a:ea typeface="Architects Daughter"/>
                <a:cs typeface="Architects Daughter"/>
                <a:sym typeface="Architects Daughter"/>
              </a:rPr>
              <a:t>B They accelerated the possible development of a monarchy.</a:t>
            </a:r>
          </a:p>
          <a:p>
            <a:pPr lvl="0" indent="-69850">
              <a:spcAft>
                <a:spcPts val="0"/>
              </a:spcAft>
              <a:buClr>
                <a:schemeClr val="dk1"/>
              </a:buClr>
              <a:buSzPts val="1100"/>
            </a:pPr>
            <a:r>
              <a:rPr lang="en-US" b="1" dirty="0">
                <a:solidFill>
                  <a:srgbClr val="274E13"/>
                </a:solidFill>
                <a:latin typeface="Architects Daughter"/>
                <a:ea typeface="Architects Daughter"/>
                <a:cs typeface="Architects Daughter"/>
                <a:sym typeface="Architects Daughter"/>
              </a:rPr>
              <a:t>C They prevented the government from developing a republic.</a:t>
            </a:r>
          </a:p>
          <a:p>
            <a:pPr lvl="0" indent="-69850">
              <a:spcAft>
                <a:spcPts val="0"/>
              </a:spcAft>
              <a:buClr>
                <a:schemeClr val="dk1"/>
              </a:buClr>
              <a:buSzPts val="1100"/>
            </a:pPr>
            <a:r>
              <a:rPr lang="en-US" b="1" dirty="0">
                <a:solidFill>
                  <a:srgbClr val="274E13"/>
                </a:solidFill>
                <a:latin typeface="Architects Daughter"/>
                <a:ea typeface="Architects Daughter"/>
                <a:cs typeface="Architects Daughter"/>
                <a:sym typeface="Architects Daughter"/>
              </a:rPr>
              <a:t>D They required the creation of a stronger national government</a:t>
            </a:r>
            <a:r>
              <a:rPr lang="en-US" b="1" dirty="0" smtClean="0">
                <a:solidFill>
                  <a:srgbClr val="274E13"/>
                </a:solidFill>
                <a:latin typeface="Architects Daughter"/>
                <a:ea typeface="Architects Daughter"/>
                <a:cs typeface="Architects Daughter"/>
                <a:sym typeface="Architects Daughter"/>
              </a:rPr>
              <a:t>.</a:t>
            </a:r>
          </a:p>
          <a:p>
            <a:pPr lvl="0" indent="-69850">
              <a:spcAft>
                <a:spcPts val="0"/>
              </a:spcAft>
              <a:buClr>
                <a:schemeClr val="dk1"/>
              </a:buClr>
              <a:buSzPts val="1100"/>
            </a:pPr>
            <a:endParaRPr lang="en-US" sz="1600" b="1" dirty="0">
              <a:solidFill>
                <a:srgbClr val="274E13"/>
              </a:solidFill>
              <a:latin typeface="Architects Daughter"/>
              <a:ea typeface="Architects Daughter"/>
              <a:cs typeface="Architects Daughter"/>
              <a:sym typeface="Architects Daughter"/>
            </a:endParaRPr>
          </a:p>
          <a:p>
            <a:pPr lvl="0" indent="-69850">
              <a:spcAft>
                <a:spcPts val="0"/>
              </a:spcAft>
              <a:buClr>
                <a:schemeClr val="dk1"/>
              </a:buClr>
              <a:buSzPts val="1100"/>
            </a:pPr>
            <a:endParaRPr lang="en-US" sz="1600" b="1" dirty="0" smtClean="0">
              <a:solidFill>
                <a:srgbClr val="274E13"/>
              </a:solidFill>
              <a:latin typeface="Architects Daughter"/>
              <a:ea typeface="Architects Daughter"/>
              <a:cs typeface="Architects Daughter"/>
              <a:sym typeface="Architects Daughter"/>
            </a:endParaRPr>
          </a:p>
          <a:p>
            <a:pPr lvl="0" indent="-69850">
              <a:spcAft>
                <a:spcPts val="0"/>
              </a:spcAft>
              <a:buClr>
                <a:schemeClr val="dk1"/>
              </a:buClr>
              <a:buSzPts val="1100"/>
            </a:pPr>
            <a:r>
              <a:rPr lang="en-US" sz="1600" b="1" dirty="0" smtClean="0">
                <a:solidFill>
                  <a:srgbClr val="274E13"/>
                </a:solidFill>
                <a:latin typeface="Architects Daughter"/>
                <a:ea typeface="Architects Daughter"/>
                <a:cs typeface="Architects Daughter"/>
                <a:sym typeface="Architects Daughter"/>
              </a:rPr>
              <a:t>List at least two weaknesses of the Articles of Confederation:</a:t>
            </a:r>
          </a:p>
          <a:p>
            <a:pPr lvl="0" indent="-69850">
              <a:spcAft>
                <a:spcPts val="0"/>
              </a:spcAft>
              <a:buClr>
                <a:schemeClr val="dk1"/>
              </a:buClr>
              <a:buSzPts val="1100"/>
            </a:pPr>
            <a:r>
              <a:rPr lang="en-US" sz="1600" b="1" dirty="0" smtClean="0">
                <a:solidFill>
                  <a:srgbClr val="274E13"/>
                </a:solidFill>
                <a:latin typeface="Architects Daughter"/>
                <a:ea typeface="Architects Daughter"/>
                <a:cs typeface="Architects Daughter"/>
                <a:sym typeface="Architects Daughter"/>
              </a:rPr>
              <a:t>1.</a:t>
            </a:r>
          </a:p>
          <a:p>
            <a:pPr lvl="0" indent="-69850">
              <a:spcAft>
                <a:spcPts val="0"/>
              </a:spcAft>
              <a:buClr>
                <a:schemeClr val="dk1"/>
              </a:buClr>
              <a:buSzPts val="1100"/>
            </a:pPr>
            <a:r>
              <a:rPr lang="en-US" sz="1600" b="1" dirty="0" smtClean="0">
                <a:solidFill>
                  <a:srgbClr val="274E13"/>
                </a:solidFill>
                <a:latin typeface="Architects Daughter"/>
                <a:ea typeface="Architects Daughter"/>
                <a:cs typeface="Architects Daughter"/>
                <a:sym typeface="Architects Daughter"/>
              </a:rPr>
              <a:t>2. </a:t>
            </a:r>
            <a:endParaRPr lang="en-US" sz="1600" b="1" dirty="0">
              <a:solidFill>
                <a:srgbClr val="274E13"/>
              </a:solidFill>
              <a:latin typeface="Architects Daughter"/>
              <a:ea typeface="Architects Daughter"/>
              <a:cs typeface="Architects Daughter"/>
              <a:sym typeface="Architects Daughter"/>
            </a:endParaRPr>
          </a:p>
        </p:txBody>
      </p:sp>
    </p:spTree>
    <p:extLst>
      <p:ext uri="{BB962C8B-B14F-4D97-AF65-F5344CB8AC3E}">
        <p14:creationId xmlns:p14="http://schemas.microsoft.com/office/powerpoint/2010/main" val="4113716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1/8/18   </a:t>
            </a:r>
            <a:r>
              <a:rPr lang="en-US" dirty="0"/>
              <a:t>Warmup #</a:t>
            </a:r>
            <a:r>
              <a:rPr lang="en-US" dirty="0" smtClean="0"/>
              <a:t>17</a:t>
            </a:r>
            <a:endParaRPr lang="en-US" dirty="0"/>
          </a:p>
        </p:txBody>
      </p:sp>
      <p:sp>
        <p:nvSpPr>
          <p:cNvPr id="3" name="Text Placeholder 2"/>
          <p:cNvSpPr>
            <a:spLocks noGrp="1"/>
          </p:cNvSpPr>
          <p:nvPr>
            <p:ph type="body" idx="1"/>
          </p:nvPr>
        </p:nvSpPr>
        <p:spPr/>
        <p:txBody>
          <a:bodyPr/>
          <a:lstStyle/>
          <a:p>
            <a:r>
              <a:rPr lang="en-US" dirty="0" smtClean="0"/>
              <a:t>What is the difference between the Constitution and the Declaration of Independence?</a:t>
            </a:r>
          </a:p>
          <a:p>
            <a:endParaRPr lang="en-US" dirty="0"/>
          </a:p>
          <a:p>
            <a:r>
              <a:rPr lang="en-US" dirty="0" smtClean="0"/>
              <a:t>What is the difference between Enumerated and Reserved powers?</a:t>
            </a:r>
          </a:p>
          <a:p>
            <a:endParaRPr lang="en-US" dirty="0"/>
          </a:p>
          <a:p>
            <a:r>
              <a:rPr lang="en-US" dirty="0" smtClean="0"/>
              <a:t>How does the system of Separation of Powers and Checks and Balances work?</a:t>
            </a:r>
          </a:p>
          <a:p>
            <a:r>
              <a:rPr lang="en-US" dirty="0" smtClean="0"/>
              <a:t>Describe Federalists and Anti-federalists</a:t>
            </a:r>
            <a:endParaRPr lang="en-US" dirty="0"/>
          </a:p>
        </p:txBody>
      </p:sp>
    </p:spTree>
    <p:extLst>
      <p:ext uri="{BB962C8B-B14F-4D97-AF65-F5344CB8AC3E}">
        <p14:creationId xmlns:p14="http://schemas.microsoft.com/office/powerpoint/2010/main" val="1401307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1/10/18   </a:t>
            </a:r>
            <a:r>
              <a:rPr lang="en-US" dirty="0"/>
              <a:t>Warmup #</a:t>
            </a:r>
            <a:r>
              <a:rPr lang="en-US" dirty="0" smtClean="0"/>
              <a:t>18</a:t>
            </a:r>
            <a:endParaRPr lang="en-US" dirty="0"/>
          </a:p>
        </p:txBody>
      </p:sp>
      <p:sp>
        <p:nvSpPr>
          <p:cNvPr id="3" name="Text Placeholder 2"/>
          <p:cNvSpPr>
            <a:spLocks noGrp="1"/>
          </p:cNvSpPr>
          <p:nvPr>
            <p:ph type="body" idx="1"/>
          </p:nvPr>
        </p:nvSpPr>
        <p:spPr>
          <a:xfrm>
            <a:off x="311700" y="1152474"/>
            <a:ext cx="8520600" cy="3902125"/>
          </a:xfrm>
        </p:spPr>
        <p:txBody>
          <a:bodyPr/>
          <a:lstStyle/>
          <a:p>
            <a:r>
              <a:rPr lang="en-US" b="1" dirty="0" smtClean="0">
                <a:solidFill>
                  <a:srgbClr val="FF0000"/>
                </a:solidFill>
              </a:rPr>
              <a:t>Mrs</a:t>
            </a:r>
            <a:r>
              <a:rPr lang="en-US" b="1" dirty="0">
                <a:solidFill>
                  <a:srgbClr val="FF0000"/>
                </a:solidFill>
              </a:rPr>
              <a:t>. </a:t>
            </a:r>
            <a:r>
              <a:rPr lang="en-US" b="1" dirty="0" smtClean="0">
                <a:solidFill>
                  <a:srgbClr val="FF0000"/>
                </a:solidFill>
              </a:rPr>
              <a:t>Blue </a:t>
            </a:r>
            <a:r>
              <a:rPr lang="en-US" b="1" dirty="0">
                <a:solidFill>
                  <a:srgbClr val="FF0000"/>
                </a:solidFill>
              </a:rPr>
              <a:t>wants to rewrite the school rules. She wants to get input from the students but she doesn’t know the best way to do that. Her ideas are:</a:t>
            </a:r>
            <a:endParaRPr lang="en-US" sz="1600" b="1" dirty="0">
              <a:solidFill>
                <a:srgbClr val="FF0000"/>
              </a:solidFill>
            </a:endParaRPr>
          </a:p>
          <a:p>
            <a:pPr fontAlgn="base"/>
            <a:r>
              <a:rPr lang="en-US" b="1" dirty="0" smtClean="0">
                <a:solidFill>
                  <a:srgbClr val="FF0000"/>
                </a:solidFill>
              </a:rPr>
              <a:t>** allow </a:t>
            </a:r>
            <a:r>
              <a:rPr lang="en-US" b="1" dirty="0">
                <a:solidFill>
                  <a:srgbClr val="FF0000"/>
                </a:solidFill>
              </a:rPr>
              <a:t>each class to have equal votes</a:t>
            </a:r>
          </a:p>
          <a:p>
            <a:pPr fontAlgn="base"/>
            <a:r>
              <a:rPr lang="en-US" b="1" dirty="0" smtClean="0">
                <a:solidFill>
                  <a:srgbClr val="FF0000"/>
                </a:solidFill>
              </a:rPr>
              <a:t>** allow </a:t>
            </a:r>
            <a:r>
              <a:rPr lang="en-US" b="1" dirty="0">
                <a:solidFill>
                  <a:srgbClr val="FF0000"/>
                </a:solidFill>
              </a:rPr>
              <a:t>the largest classes to have more votes than smaller classes</a:t>
            </a:r>
          </a:p>
          <a:p>
            <a:pPr fontAlgn="base"/>
            <a:r>
              <a:rPr lang="en-US" b="1" dirty="0" smtClean="0">
                <a:solidFill>
                  <a:srgbClr val="FF0000"/>
                </a:solidFill>
              </a:rPr>
              <a:t>** allow </a:t>
            </a:r>
            <a:r>
              <a:rPr lang="en-US" b="1" dirty="0">
                <a:solidFill>
                  <a:srgbClr val="FF0000"/>
                </a:solidFill>
              </a:rPr>
              <a:t>the honors classes to have more votes</a:t>
            </a:r>
          </a:p>
          <a:p>
            <a:pPr fontAlgn="base"/>
            <a:r>
              <a:rPr lang="en-US" b="1" dirty="0" smtClean="0">
                <a:solidFill>
                  <a:srgbClr val="FF0000"/>
                </a:solidFill>
              </a:rPr>
              <a:t>** allow </a:t>
            </a:r>
            <a:r>
              <a:rPr lang="en-US" b="1" dirty="0">
                <a:solidFill>
                  <a:srgbClr val="FF0000"/>
                </a:solidFill>
              </a:rPr>
              <a:t>the 8th grader votes to count more than 6th or 7th grader votes</a:t>
            </a:r>
          </a:p>
          <a:p>
            <a:r>
              <a:rPr lang="en-US" b="1" dirty="0" smtClean="0">
                <a:solidFill>
                  <a:srgbClr val="FF0000"/>
                </a:solidFill>
              </a:rPr>
              <a:t>	</a:t>
            </a:r>
            <a:r>
              <a:rPr lang="en-US" b="1" i="1" u="sng" dirty="0" smtClean="0">
                <a:solidFill>
                  <a:srgbClr val="FF0000"/>
                </a:solidFill>
              </a:rPr>
              <a:t>Which </a:t>
            </a:r>
            <a:r>
              <a:rPr lang="en-US" b="1" i="1" u="sng" dirty="0">
                <a:solidFill>
                  <a:srgbClr val="FF0000"/>
                </a:solidFill>
              </a:rPr>
              <a:t>idea above would you choose? Why?</a:t>
            </a:r>
            <a:endParaRPr lang="en-US" sz="1600" b="1" i="1" u="sng" dirty="0">
              <a:solidFill>
                <a:srgbClr val="FF0000"/>
              </a:solidFill>
            </a:endParaRPr>
          </a:p>
          <a:p>
            <a:r>
              <a:rPr lang="en-US" sz="1600" dirty="0"/>
              <a:t/>
            </a:r>
            <a:br>
              <a:rPr lang="en-US" sz="1600" dirty="0"/>
            </a:br>
            <a:endParaRPr lang="en-US" sz="1600" b="1" dirty="0">
              <a:solidFill>
                <a:srgbClr val="274E13"/>
              </a:solidFill>
              <a:latin typeface="Architects Daughter"/>
              <a:ea typeface="Architects Daughter"/>
              <a:cs typeface="Architects Daughter"/>
              <a:sym typeface="Architects Daughter"/>
            </a:endParaRPr>
          </a:p>
        </p:txBody>
      </p:sp>
    </p:spTree>
    <p:extLst>
      <p:ext uri="{BB962C8B-B14F-4D97-AF65-F5344CB8AC3E}">
        <p14:creationId xmlns:p14="http://schemas.microsoft.com/office/powerpoint/2010/main" val="3310186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23" y="59131"/>
            <a:ext cx="8520600" cy="572700"/>
          </a:xfrm>
        </p:spPr>
        <p:txBody>
          <a:bodyPr/>
          <a:lstStyle/>
          <a:p>
            <a:r>
              <a:rPr lang="en-US" dirty="0" smtClean="0"/>
              <a:t>1/12/18 Warmup #19</a:t>
            </a:r>
            <a:endParaRPr lang="en-US" dirty="0"/>
          </a:p>
        </p:txBody>
      </p:sp>
      <p:sp>
        <p:nvSpPr>
          <p:cNvPr id="3" name="Text Placeholder 2"/>
          <p:cNvSpPr>
            <a:spLocks noGrp="1"/>
          </p:cNvSpPr>
          <p:nvPr>
            <p:ph type="body" idx="1"/>
          </p:nvPr>
        </p:nvSpPr>
        <p:spPr>
          <a:xfrm>
            <a:off x="311700" y="763398"/>
            <a:ext cx="3999900" cy="4311941"/>
          </a:xfrm>
          <a:ln>
            <a:solidFill>
              <a:srgbClr val="FF0000"/>
            </a:solidFill>
          </a:ln>
        </p:spPr>
        <p:txBody>
          <a:bodyPr/>
          <a:lstStyle/>
          <a:p>
            <a:r>
              <a:rPr lang="en-US" b="1" i="1" dirty="0">
                <a:solidFill>
                  <a:schemeClr val="tx1"/>
                </a:solidFill>
              </a:rPr>
              <a:t>Popular sovereignty </a:t>
            </a:r>
            <a:r>
              <a:rPr lang="en-US" b="1" dirty="0">
                <a:solidFill>
                  <a:schemeClr val="tx1"/>
                </a:solidFill>
              </a:rPr>
              <a:t>is the political principle that all political authority within a society is derived from the will or consent of its people. Which idea is expressed in the concept of </a:t>
            </a:r>
            <a:r>
              <a:rPr lang="en-US" b="1" i="1" dirty="0">
                <a:solidFill>
                  <a:schemeClr val="tx1"/>
                </a:solidFill>
              </a:rPr>
              <a:t>popular sovereignty?</a:t>
            </a:r>
          </a:p>
          <a:p>
            <a:r>
              <a:rPr lang="en-US" sz="1200" b="1" dirty="0">
                <a:solidFill>
                  <a:schemeClr val="tx1"/>
                </a:solidFill>
              </a:rPr>
              <a:t>A The most popular candidates represent the people.</a:t>
            </a:r>
          </a:p>
          <a:p>
            <a:r>
              <a:rPr lang="en-US" sz="1200" b="1" dirty="0">
                <a:solidFill>
                  <a:schemeClr val="tx1"/>
                </a:solidFill>
              </a:rPr>
              <a:t>B The federal government has supreme authority over the states.</a:t>
            </a:r>
          </a:p>
          <a:p>
            <a:r>
              <a:rPr lang="en-US" sz="1200" b="1" dirty="0">
                <a:solidFill>
                  <a:schemeClr val="tx1"/>
                </a:solidFill>
              </a:rPr>
              <a:t>C The power of the government comes from its citizens.</a:t>
            </a:r>
          </a:p>
          <a:p>
            <a:r>
              <a:rPr lang="en-US" sz="1200" b="1" dirty="0">
                <a:solidFill>
                  <a:schemeClr val="tx1"/>
                </a:solidFill>
              </a:rPr>
              <a:t>D The educated are uniquely qualified to control the political system.</a:t>
            </a:r>
          </a:p>
          <a:p>
            <a:endParaRPr lang="en-US" dirty="0"/>
          </a:p>
        </p:txBody>
      </p:sp>
      <p:sp>
        <p:nvSpPr>
          <p:cNvPr id="4" name="Text Placeholder 3"/>
          <p:cNvSpPr>
            <a:spLocks noGrp="1"/>
          </p:cNvSpPr>
          <p:nvPr>
            <p:ph type="body" idx="2"/>
          </p:nvPr>
        </p:nvSpPr>
        <p:spPr>
          <a:xfrm>
            <a:off x="4311600" y="631831"/>
            <a:ext cx="4706565" cy="4311941"/>
          </a:xfrm>
          <a:ln>
            <a:solidFill>
              <a:srgbClr val="FF0000"/>
            </a:solidFill>
          </a:ln>
        </p:spPr>
        <p:txBody>
          <a:bodyPr/>
          <a:lstStyle/>
          <a:p>
            <a:r>
              <a:rPr lang="en-US" sz="1200" b="1" dirty="0">
                <a:solidFill>
                  <a:schemeClr val="tx1"/>
                </a:solidFill>
              </a:rPr>
              <a:t>If your. . . [President] be a man of ambition and abilities, how easy is it for him </a:t>
            </a:r>
            <a:r>
              <a:rPr lang="en-US" sz="1200" b="1" dirty="0" smtClean="0">
                <a:solidFill>
                  <a:schemeClr val="tx1"/>
                </a:solidFill>
              </a:rPr>
              <a:t>to render </a:t>
            </a:r>
            <a:r>
              <a:rPr lang="en-US" sz="1200" b="1" dirty="0">
                <a:solidFill>
                  <a:schemeClr val="tx1"/>
                </a:solidFill>
              </a:rPr>
              <a:t>himself absolute: The army is in his hands, and if he be a man of </a:t>
            </a:r>
            <a:r>
              <a:rPr lang="en-US" sz="1200" b="1" dirty="0" smtClean="0">
                <a:solidFill>
                  <a:schemeClr val="tx1"/>
                </a:solidFill>
              </a:rPr>
              <a:t>address, it </a:t>
            </a:r>
            <a:r>
              <a:rPr lang="en-US" sz="1200" b="1" dirty="0">
                <a:solidFill>
                  <a:schemeClr val="tx1"/>
                </a:solidFill>
              </a:rPr>
              <a:t>will be attached to him; and it will be the subject of long mediation with him </a:t>
            </a:r>
            <a:r>
              <a:rPr lang="en-US" sz="1200" b="1" dirty="0" smtClean="0">
                <a:solidFill>
                  <a:schemeClr val="tx1"/>
                </a:solidFill>
              </a:rPr>
              <a:t>to seize </a:t>
            </a:r>
            <a:r>
              <a:rPr lang="en-US" sz="1200" b="1" dirty="0">
                <a:solidFill>
                  <a:schemeClr val="tx1"/>
                </a:solidFill>
              </a:rPr>
              <a:t>the first auspicious moment to accomplish his </a:t>
            </a:r>
            <a:r>
              <a:rPr lang="en-US" sz="1200" b="1" dirty="0" smtClean="0">
                <a:solidFill>
                  <a:schemeClr val="tx1"/>
                </a:solidFill>
              </a:rPr>
              <a:t>design.----</a:t>
            </a:r>
            <a:r>
              <a:rPr lang="en-US" b="1" dirty="0" smtClean="0">
                <a:solidFill>
                  <a:schemeClr val="tx1"/>
                </a:solidFill>
              </a:rPr>
              <a:t>Patrick Henry</a:t>
            </a:r>
            <a:endParaRPr lang="en-US" b="1" dirty="0">
              <a:solidFill>
                <a:schemeClr val="tx1"/>
              </a:solidFill>
            </a:endParaRPr>
          </a:p>
          <a:p>
            <a:r>
              <a:rPr lang="en-US" b="1" dirty="0">
                <a:solidFill>
                  <a:schemeClr val="tx1"/>
                </a:solidFill>
              </a:rPr>
              <a:t>Which statement exemplifies the Anti-Federalists’ point of view?</a:t>
            </a:r>
          </a:p>
          <a:p>
            <a:r>
              <a:rPr lang="en-US" sz="1200" b="1" dirty="0">
                <a:solidFill>
                  <a:schemeClr val="tx1"/>
                </a:solidFill>
              </a:rPr>
              <a:t>A The Constitution divided power equally among the branches of government.</a:t>
            </a:r>
          </a:p>
          <a:p>
            <a:r>
              <a:rPr lang="en-US" sz="1200" b="1" dirty="0">
                <a:solidFill>
                  <a:schemeClr val="tx1"/>
                </a:solidFill>
              </a:rPr>
              <a:t>B The Constitution gave too much power to the executive branch.</a:t>
            </a:r>
          </a:p>
          <a:p>
            <a:r>
              <a:rPr lang="en-US" sz="1200" b="1" dirty="0">
                <a:solidFill>
                  <a:schemeClr val="tx1"/>
                </a:solidFill>
              </a:rPr>
              <a:t>C The Constitution needed to increase the power of the legislative branch.</a:t>
            </a:r>
          </a:p>
          <a:p>
            <a:r>
              <a:rPr lang="en-US" sz="1200" b="1" dirty="0">
                <a:solidFill>
                  <a:schemeClr val="tx1"/>
                </a:solidFill>
              </a:rPr>
              <a:t>D The Constitution guaranteed the protection of individual rights.</a:t>
            </a:r>
          </a:p>
          <a:p>
            <a:endParaRPr lang="en-US" dirty="0"/>
          </a:p>
        </p:txBody>
      </p:sp>
    </p:spTree>
    <p:extLst>
      <p:ext uri="{BB962C8B-B14F-4D97-AF65-F5344CB8AC3E}">
        <p14:creationId xmlns:p14="http://schemas.microsoft.com/office/powerpoint/2010/main" val="370221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93355"/>
            <a:ext cx="8520600" cy="572700"/>
          </a:xfrm>
        </p:spPr>
        <p:txBody>
          <a:bodyPr/>
          <a:lstStyle/>
          <a:p>
            <a:r>
              <a:rPr lang="en-US" dirty="0"/>
              <a:t>WARMUP </a:t>
            </a:r>
            <a:r>
              <a:rPr lang="en-US" dirty="0" smtClean="0"/>
              <a:t>#2  9/7/17</a:t>
            </a:r>
            <a:endParaRPr lang="en-US" dirty="0"/>
          </a:p>
        </p:txBody>
      </p:sp>
      <p:pic>
        <p:nvPicPr>
          <p:cNvPr id="1026" name="Picture 2" descr="Image result for map of North Car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99" y="712867"/>
            <a:ext cx="6097489" cy="42887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43413" y="1224793"/>
            <a:ext cx="2365695" cy="3693319"/>
          </a:xfrm>
          <a:prstGeom prst="rect">
            <a:avLst/>
          </a:prstGeom>
          <a:noFill/>
        </p:spPr>
        <p:txBody>
          <a:bodyPr wrap="square" rtlCol="0">
            <a:spAutoFit/>
          </a:bodyPr>
          <a:lstStyle/>
          <a:p>
            <a:pPr marL="342900" indent="-342900">
              <a:buAutoNum type="arabicPeriod"/>
            </a:pPr>
            <a:r>
              <a:rPr lang="en-US" sz="1800" dirty="0" smtClean="0"/>
              <a:t>What is the difference between a physical and political map</a:t>
            </a:r>
          </a:p>
          <a:p>
            <a:endParaRPr lang="en-US" sz="1800" dirty="0" smtClean="0"/>
          </a:p>
          <a:p>
            <a:endParaRPr lang="en-US" sz="1800" dirty="0" smtClean="0"/>
          </a:p>
          <a:p>
            <a:r>
              <a:rPr lang="en-US" sz="1800" dirty="0" smtClean="0"/>
              <a:t>2.   Name 4 physical features on this map of North Carolina</a:t>
            </a:r>
          </a:p>
          <a:p>
            <a:pPr marL="342900" indent="-342900">
              <a:buAutoNum type="arabicPeriod"/>
            </a:pPr>
            <a:endParaRPr lang="en-US" sz="1800" dirty="0"/>
          </a:p>
          <a:p>
            <a:r>
              <a:rPr lang="en-US" sz="1800" dirty="0" smtClean="0"/>
              <a:t>3.  Name 4 political features</a:t>
            </a:r>
            <a:endParaRPr lang="en-US" sz="1800" dirty="0"/>
          </a:p>
        </p:txBody>
      </p:sp>
    </p:spTree>
    <p:extLst>
      <p:ext uri="{BB962C8B-B14F-4D97-AF65-F5344CB8AC3E}">
        <p14:creationId xmlns:p14="http://schemas.microsoft.com/office/powerpoint/2010/main" val="781997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1/22/18  Warmup #20</a:t>
            </a:r>
            <a:endParaRPr lang="en-US" dirty="0"/>
          </a:p>
        </p:txBody>
      </p:sp>
      <p:sp>
        <p:nvSpPr>
          <p:cNvPr id="6" name="Text Placeholder 5"/>
          <p:cNvSpPr>
            <a:spLocks noGrp="1"/>
          </p:cNvSpPr>
          <p:nvPr>
            <p:ph type="body" idx="1"/>
          </p:nvPr>
        </p:nvSpPr>
        <p:spPr/>
        <p:txBody>
          <a:bodyPr/>
          <a:lstStyle/>
          <a:p>
            <a:pPr marL="342900" indent="-342900">
              <a:buAutoNum type="arabicPeriod"/>
            </a:pPr>
            <a:r>
              <a:rPr lang="en-US" sz="2400" dirty="0" smtClean="0"/>
              <a:t>How would you </a:t>
            </a:r>
            <a:r>
              <a:rPr lang="en-US" sz="2400" smtClean="0"/>
              <a:t>define INEQUALITY?</a:t>
            </a:r>
            <a:endParaRPr lang="en-US" sz="2400" dirty="0" smtClean="0"/>
          </a:p>
          <a:p>
            <a:pPr marL="342900" indent="-342900">
              <a:buAutoNum type="arabicPeriod"/>
            </a:pPr>
            <a:r>
              <a:rPr lang="en-US" sz="2400" dirty="0" smtClean="0"/>
              <a:t>What are some </a:t>
            </a:r>
            <a:r>
              <a:rPr lang="en-US" sz="2400" b="1" i="1" dirty="0" smtClean="0"/>
              <a:t>causes of</a:t>
            </a:r>
            <a:r>
              <a:rPr lang="en-US" sz="2400" dirty="0" smtClean="0"/>
              <a:t> INEQUALITY in America?</a:t>
            </a:r>
          </a:p>
          <a:p>
            <a:pPr marL="342900" indent="-342900">
              <a:buAutoNum type="arabicPeriod"/>
            </a:pPr>
            <a:r>
              <a:rPr lang="en-US" sz="2400" dirty="0" smtClean="0"/>
              <a:t>What are some examples of INEQUALITY in America?</a:t>
            </a:r>
          </a:p>
          <a:p>
            <a:endParaRPr lang="en-US" dirty="0"/>
          </a:p>
        </p:txBody>
      </p:sp>
    </p:spTree>
    <p:extLst>
      <p:ext uri="{BB962C8B-B14F-4D97-AF65-F5344CB8AC3E}">
        <p14:creationId xmlns:p14="http://schemas.microsoft.com/office/powerpoint/2010/main" val="3338128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1/30/18  Warmup #21</a:t>
            </a:r>
            <a:endParaRPr lang="en-US" dirty="0"/>
          </a:p>
        </p:txBody>
      </p:sp>
      <p:sp>
        <p:nvSpPr>
          <p:cNvPr id="6" name="Text Placeholder 5"/>
          <p:cNvSpPr>
            <a:spLocks noGrp="1"/>
          </p:cNvSpPr>
          <p:nvPr>
            <p:ph type="body" idx="1"/>
          </p:nvPr>
        </p:nvSpPr>
        <p:spPr/>
        <p:txBody>
          <a:bodyPr/>
          <a:lstStyle/>
          <a:p>
            <a:pPr marL="342900" indent="-342900">
              <a:buAutoNum type="arabicPeriod"/>
            </a:pPr>
            <a:r>
              <a:rPr lang="en-US" b="1" dirty="0" smtClean="0"/>
              <a:t>What does the term “Impressment” mean?</a:t>
            </a:r>
          </a:p>
          <a:p>
            <a:pPr marL="342900" indent="-342900">
              <a:buAutoNum type="arabicPeriod"/>
            </a:pPr>
            <a:endParaRPr lang="en-US" b="1" dirty="0"/>
          </a:p>
          <a:p>
            <a:pPr marL="342900" indent="-342900">
              <a:buAutoNum type="arabicPeriod"/>
            </a:pPr>
            <a:r>
              <a:rPr lang="en-US" b="1" dirty="0" smtClean="0"/>
              <a:t>How did the war of 1812 highlight regional differences in the United States?</a:t>
            </a:r>
          </a:p>
          <a:p>
            <a:pPr marL="342900" indent="-342900">
              <a:buAutoNum type="arabicPeriod"/>
            </a:pPr>
            <a:endParaRPr lang="en-US" b="1" dirty="0"/>
          </a:p>
          <a:p>
            <a:pPr marL="342900" indent="-342900">
              <a:buAutoNum type="arabicPeriod"/>
            </a:pPr>
            <a:r>
              <a:rPr lang="en-US" b="1" dirty="0" smtClean="0"/>
              <a:t>Why was the Louisiana Purchase significant? </a:t>
            </a:r>
            <a:endParaRPr lang="en-US" b="1" dirty="0"/>
          </a:p>
        </p:txBody>
      </p:sp>
    </p:spTree>
    <p:extLst>
      <p:ext uri="{BB962C8B-B14F-4D97-AF65-F5344CB8AC3E}">
        <p14:creationId xmlns:p14="http://schemas.microsoft.com/office/powerpoint/2010/main" val="695075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2/1/18  Warmup #22</a:t>
            </a:r>
            <a:endParaRPr lang="en-US" dirty="0"/>
          </a:p>
        </p:txBody>
      </p:sp>
      <p:sp>
        <p:nvSpPr>
          <p:cNvPr id="3" name="Text Placeholder 2"/>
          <p:cNvSpPr>
            <a:spLocks noGrp="1"/>
          </p:cNvSpPr>
          <p:nvPr>
            <p:ph type="body" idx="1"/>
          </p:nvPr>
        </p:nvSpPr>
        <p:spPr/>
        <p:txBody>
          <a:bodyPr/>
          <a:lstStyle/>
          <a:p>
            <a:pPr marL="342900" indent="-342900">
              <a:buAutoNum type="arabicPeriod"/>
            </a:pPr>
            <a:r>
              <a:rPr lang="en-US" sz="2400" b="1" dirty="0" smtClean="0"/>
              <a:t>There were five main reasons that North Carolina had the nickname “Rip Van Winkle State”  name THREE of them.</a:t>
            </a:r>
          </a:p>
          <a:p>
            <a:pPr marL="342900" indent="-342900">
              <a:buAutoNum type="arabicPeriod"/>
            </a:pPr>
            <a:endParaRPr lang="en-US" sz="2400" b="1" dirty="0"/>
          </a:p>
          <a:p>
            <a:endParaRPr lang="en-US" sz="2400" b="1" dirty="0" smtClean="0"/>
          </a:p>
          <a:p>
            <a:r>
              <a:rPr lang="en-US" sz="2400" b="1" dirty="0" smtClean="0"/>
              <a:t>2. What problems were Archie Murphey trying to solve?</a:t>
            </a:r>
            <a:endParaRPr lang="en-US" sz="2400" b="1" dirty="0"/>
          </a:p>
        </p:txBody>
      </p:sp>
    </p:spTree>
    <p:extLst>
      <p:ext uri="{BB962C8B-B14F-4D97-AF65-F5344CB8AC3E}">
        <p14:creationId xmlns:p14="http://schemas.microsoft.com/office/powerpoint/2010/main" val="2552321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77" y="59131"/>
            <a:ext cx="8520600" cy="572700"/>
          </a:xfrm>
        </p:spPr>
        <p:txBody>
          <a:bodyPr/>
          <a:lstStyle/>
          <a:p>
            <a:r>
              <a:rPr lang="en-US" dirty="0"/>
              <a:t>2/7/18  Warmup #23</a:t>
            </a:r>
          </a:p>
        </p:txBody>
      </p:sp>
      <p:sp>
        <p:nvSpPr>
          <p:cNvPr id="3" name="Text Placeholder 2"/>
          <p:cNvSpPr>
            <a:spLocks noGrp="1"/>
          </p:cNvSpPr>
          <p:nvPr>
            <p:ph type="body" idx="1"/>
          </p:nvPr>
        </p:nvSpPr>
        <p:spPr>
          <a:xfrm>
            <a:off x="0" y="631831"/>
            <a:ext cx="3999900" cy="3416400"/>
          </a:xfrm>
        </p:spPr>
        <p:txBody>
          <a:bodyPr/>
          <a:lstStyle/>
          <a:p>
            <a:r>
              <a:rPr lang="en-US" b="1" i="1" dirty="0"/>
              <a:t>A Declaration of Rights made by the Representatives of the Freemen of the State of North Carolina. </a:t>
            </a:r>
          </a:p>
          <a:p>
            <a:r>
              <a:rPr lang="en-US" b="1" dirty="0"/>
              <a:t>Section I. That all political power is vested in and derived from the People only. </a:t>
            </a:r>
          </a:p>
          <a:p>
            <a:r>
              <a:rPr lang="en-US" b="1" dirty="0"/>
              <a:t>Section II. That the people of this State ought to have the sole and exclusive Right of regulating the internal Government and Police thereof. </a:t>
            </a:r>
          </a:p>
          <a:p>
            <a:r>
              <a:rPr lang="en-US" sz="1100" b="1" i="1" dirty="0"/>
              <a:t>North Carolina Declaration of Rights, December 17, 1776 </a:t>
            </a:r>
          </a:p>
          <a:p>
            <a:r>
              <a:rPr lang="en-US" sz="1200" dirty="0"/>
              <a:t>Which democratic ideal summarizes this excerpt from North Carolina’s original constitution?</a:t>
            </a:r>
          </a:p>
          <a:p>
            <a:r>
              <a:rPr lang="en-US" sz="1200" dirty="0"/>
              <a:t> A federalism                         C separation of powers </a:t>
            </a:r>
          </a:p>
          <a:p>
            <a:r>
              <a:rPr lang="en-US" sz="1200" dirty="0"/>
              <a:t>B rule of law 		D popular sovereignty </a:t>
            </a:r>
          </a:p>
          <a:p>
            <a:endParaRPr lang="en-US" dirty="0"/>
          </a:p>
        </p:txBody>
      </p:sp>
      <p:sp>
        <p:nvSpPr>
          <p:cNvPr id="4" name="Text Placeholder 3"/>
          <p:cNvSpPr>
            <a:spLocks noGrp="1"/>
          </p:cNvSpPr>
          <p:nvPr>
            <p:ph type="body" idx="2"/>
          </p:nvPr>
        </p:nvSpPr>
        <p:spPr>
          <a:xfrm>
            <a:off x="4110606" y="59131"/>
            <a:ext cx="4932725" cy="3416400"/>
          </a:xfrm>
        </p:spPr>
        <p:txBody>
          <a:bodyPr/>
          <a:lstStyle/>
          <a:p>
            <a:r>
              <a:rPr lang="en-US" dirty="0"/>
              <a:t>We had nothing . . . after </a:t>
            </a:r>
            <a:r>
              <a:rPr lang="en-US" dirty="0" err="1"/>
              <a:t>Captaine</a:t>
            </a:r>
            <a:r>
              <a:rPr lang="en-US" dirty="0"/>
              <a:t> Smith’s departure, there remained not past sixty men, women and children, most miserable and poor creatures; and those were preserved for the most part, by roots, herbs, </a:t>
            </a:r>
            <a:r>
              <a:rPr lang="en-US" dirty="0" err="1"/>
              <a:t>acornes</a:t>
            </a:r>
            <a:r>
              <a:rPr lang="en-US" dirty="0"/>
              <a:t>, walnuts, berries, now and then a little fish. This was that time, which still to this day we called the starving time; it were too vile to say, and scarce to be believed, what we endured. . . . </a:t>
            </a:r>
            <a:endParaRPr lang="en-US" dirty="0" smtClean="0"/>
          </a:p>
          <a:p>
            <a:r>
              <a:rPr lang="en-US" dirty="0" err="1" smtClean="0"/>
              <a:t>Generall</a:t>
            </a:r>
            <a:r>
              <a:rPr lang="en-US" dirty="0" smtClean="0"/>
              <a:t> </a:t>
            </a:r>
            <a:r>
              <a:rPr lang="en-US" dirty="0" err="1"/>
              <a:t>Historie</a:t>
            </a:r>
            <a:r>
              <a:rPr lang="en-US" dirty="0"/>
              <a:t> of Virginia, John Smith, 1624 </a:t>
            </a:r>
            <a:endParaRPr lang="en-US" dirty="0" smtClean="0"/>
          </a:p>
          <a:p>
            <a:r>
              <a:rPr lang="en-US" dirty="0" smtClean="0"/>
              <a:t>Based </a:t>
            </a:r>
            <a:r>
              <a:rPr lang="en-US" dirty="0"/>
              <a:t>on the excerpt, how did the harsh environmental conditions affect the Jamestown Colonists? </a:t>
            </a:r>
            <a:endParaRPr lang="en-US" dirty="0" smtClean="0"/>
          </a:p>
          <a:p>
            <a:r>
              <a:rPr lang="en-US" sz="1200" dirty="0" smtClean="0"/>
              <a:t>A </a:t>
            </a:r>
            <a:r>
              <a:rPr lang="en-US" sz="1200" dirty="0"/>
              <a:t>The harsh weather brought American Indians to help the Colonists. </a:t>
            </a:r>
            <a:endParaRPr lang="en-US" sz="1200" dirty="0" smtClean="0"/>
          </a:p>
          <a:p>
            <a:r>
              <a:rPr lang="en-US" sz="1200" dirty="0" smtClean="0"/>
              <a:t>B </a:t>
            </a:r>
            <a:r>
              <a:rPr lang="en-US" sz="1200" dirty="0"/>
              <a:t>The harsh weather both reduced and destroyed the tobacco crops. </a:t>
            </a:r>
            <a:endParaRPr lang="en-US" sz="1200" dirty="0" smtClean="0"/>
          </a:p>
          <a:p>
            <a:r>
              <a:rPr lang="en-US" sz="1200" dirty="0" smtClean="0"/>
              <a:t>C </a:t>
            </a:r>
            <a:r>
              <a:rPr lang="en-US" sz="1200" dirty="0"/>
              <a:t>The harsh weather convinced the settlers to return to their homeland. </a:t>
            </a:r>
            <a:endParaRPr lang="en-US" sz="1200" dirty="0" smtClean="0"/>
          </a:p>
          <a:p>
            <a:r>
              <a:rPr lang="en-US" sz="1200" dirty="0" smtClean="0"/>
              <a:t>D </a:t>
            </a:r>
            <a:r>
              <a:rPr lang="en-US" sz="1200" dirty="0"/>
              <a:t>The harsh weather decreased the quality of life for the settlers by making it difficult to obtain enough food</a:t>
            </a:r>
          </a:p>
        </p:txBody>
      </p:sp>
      <p:cxnSp>
        <p:nvCxnSpPr>
          <p:cNvPr id="6" name="Straight Connector 5"/>
          <p:cNvCxnSpPr/>
          <p:nvPr/>
        </p:nvCxnSpPr>
        <p:spPr>
          <a:xfrm>
            <a:off x="3999900" y="631831"/>
            <a:ext cx="0" cy="4292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2947" y="631831"/>
            <a:ext cx="38069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059930" y="151002"/>
            <a:ext cx="0" cy="4992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999900" y="134224"/>
            <a:ext cx="4959542" cy="33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967831" y="151002"/>
            <a:ext cx="58723" cy="48991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743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77" y="59131"/>
            <a:ext cx="8520600" cy="572700"/>
          </a:xfrm>
        </p:spPr>
        <p:txBody>
          <a:bodyPr/>
          <a:lstStyle/>
          <a:p>
            <a:r>
              <a:rPr lang="en-US" dirty="0" smtClean="0"/>
              <a:t>2/13/18  </a:t>
            </a:r>
            <a:r>
              <a:rPr lang="en-US" dirty="0"/>
              <a:t>Warmup #</a:t>
            </a:r>
            <a:r>
              <a:rPr lang="en-US" dirty="0" smtClean="0"/>
              <a:t>24</a:t>
            </a:r>
            <a:endParaRPr lang="en-US" dirty="0"/>
          </a:p>
        </p:txBody>
      </p:sp>
      <p:sp>
        <p:nvSpPr>
          <p:cNvPr id="3" name="Text Placeholder 2"/>
          <p:cNvSpPr>
            <a:spLocks noGrp="1"/>
          </p:cNvSpPr>
          <p:nvPr>
            <p:ph type="body" idx="1"/>
          </p:nvPr>
        </p:nvSpPr>
        <p:spPr>
          <a:xfrm>
            <a:off x="0" y="631831"/>
            <a:ext cx="8875552" cy="3416400"/>
          </a:xfrm>
        </p:spPr>
        <p:txBody>
          <a:bodyPr/>
          <a:lstStyle/>
          <a:p>
            <a:r>
              <a:rPr lang="en-US" b="1" dirty="0">
                <a:solidFill>
                  <a:schemeClr val="tx1"/>
                </a:solidFill>
              </a:rPr>
              <a:t>The following excerpt describes the weak economy of North Carolina during </a:t>
            </a:r>
            <a:r>
              <a:rPr lang="en-US" b="1" dirty="0" smtClean="0">
                <a:solidFill>
                  <a:schemeClr val="tx1"/>
                </a:solidFill>
              </a:rPr>
              <a:t>the early </a:t>
            </a:r>
            <a:r>
              <a:rPr lang="en-US" b="1" dirty="0">
                <a:solidFill>
                  <a:schemeClr val="tx1"/>
                </a:solidFill>
              </a:rPr>
              <a:t>1800s:</a:t>
            </a:r>
          </a:p>
          <a:p>
            <a:r>
              <a:rPr lang="en-US" b="1" dirty="0">
                <a:solidFill>
                  <a:schemeClr val="tx1"/>
                </a:solidFill>
              </a:rPr>
              <a:t>Cotton is now almost the only article which bears transportation. But . . . </a:t>
            </a:r>
            <a:r>
              <a:rPr lang="en-US" b="1" dirty="0" smtClean="0">
                <a:solidFill>
                  <a:schemeClr val="tx1"/>
                </a:solidFill>
              </a:rPr>
              <a:t>Even cotton </a:t>
            </a:r>
            <a:r>
              <a:rPr lang="en-US" b="1" dirty="0">
                <a:solidFill>
                  <a:schemeClr val="tx1"/>
                </a:solidFill>
              </a:rPr>
              <a:t>will not long remain a source of profit in our present manner </a:t>
            </a:r>
            <a:r>
              <a:rPr lang="en-US" b="1" dirty="0" smtClean="0">
                <a:solidFill>
                  <a:schemeClr val="tx1"/>
                </a:solidFill>
              </a:rPr>
              <a:t>of [transportation</a:t>
            </a:r>
            <a:r>
              <a:rPr lang="en-US" b="1" dirty="0">
                <a:solidFill>
                  <a:schemeClr val="tx1"/>
                </a:solidFill>
              </a:rPr>
              <a:t>]. The states of South Carolina, Georgia, </a:t>
            </a:r>
            <a:r>
              <a:rPr lang="en-US" b="1" dirty="0" smtClean="0">
                <a:solidFill>
                  <a:schemeClr val="tx1"/>
                </a:solidFill>
              </a:rPr>
              <a:t>Alabama, Tennessee, Louisiana</a:t>
            </a:r>
            <a:r>
              <a:rPr lang="en-US" b="1" dirty="0">
                <a:solidFill>
                  <a:schemeClr val="tx1"/>
                </a:solidFill>
              </a:rPr>
              <a:t>, together with the Arkansas . . . are yearly filling up more and more </a:t>
            </a:r>
            <a:r>
              <a:rPr lang="en-US" b="1" dirty="0" smtClean="0">
                <a:solidFill>
                  <a:schemeClr val="tx1"/>
                </a:solidFill>
              </a:rPr>
              <a:t>with an </a:t>
            </a:r>
            <a:r>
              <a:rPr lang="en-US" b="1" dirty="0">
                <a:solidFill>
                  <a:schemeClr val="tx1"/>
                </a:solidFill>
              </a:rPr>
              <a:t>enterprising population, who are pressing their production of cotton to a [</a:t>
            </a:r>
            <a:r>
              <a:rPr lang="en-US" b="1" dirty="0" smtClean="0">
                <a:solidFill>
                  <a:schemeClr val="tx1"/>
                </a:solidFill>
              </a:rPr>
              <a:t>large] extent</a:t>
            </a:r>
            <a:r>
              <a:rPr lang="en-US" b="1" dirty="0">
                <a:solidFill>
                  <a:schemeClr val="tx1"/>
                </a:solidFill>
              </a:rPr>
              <a:t>. They possess navigable rivers, and they are acting upon the same policy </a:t>
            </a:r>
            <a:r>
              <a:rPr lang="en-US" b="1" dirty="0" smtClean="0">
                <a:solidFill>
                  <a:schemeClr val="tx1"/>
                </a:solidFill>
              </a:rPr>
              <a:t>of internal </a:t>
            </a:r>
            <a:r>
              <a:rPr lang="en-US" b="1" dirty="0">
                <a:solidFill>
                  <a:schemeClr val="tx1"/>
                </a:solidFill>
              </a:rPr>
              <a:t>improvement as has been prosecuted by other </a:t>
            </a:r>
            <a:r>
              <a:rPr lang="en-US" b="1" dirty="0" smtClean="0">
                <a:solidFill>
                  <a:schemeClr val="tx1"/>
                </a:solidFill>
              </a:rPr>
              <a:t>states. --James </a:t>
            </a:r>
            <a:r>
              <a:rPr lang="en-US" b="1" dirty="0">
                <a:solidFill>
                  <a:schemeClr val="tx1"/>
                </a:solidFill>
              </a:rPr>
              <a:t>Mebane and Dennis </a:t>
            </a:r>
            <a:r>
              <a:rPr lang="en-US" b="1" dirty="0" err="1">
                <a:solidFill>
                  <a:schemeClr val="tx1"/>
                </a:solidFill>
              </a:rPr>
              <a:t>Heartt</a:t>
            </a:r>
            <a:r>
              <a:rPr lang="en-US" b="1" dirty="0">
                <a:solidFill>
                  <a:schemeClr val="tx1"/>
                </a:solidFill>
              </a:rPr>
              <a:t>, August 1, 1828</a:t>
            </a:r>
          </a:p>
          <a:p>
            <a:r>
              <a:rPr lang="en-US" b="1" dirty="0" smtClean="0">
                <a:solidFill>
                  <a:schemeClr val="tx1"/>
                </a:solidFill>
              </a:rPr>
              <a:t>Which </a:t>
            </a:r>
            <a:r>
              <a:rPr lang="en-US" b="1" dirty="0">
                <a:solidFill>
                  <a:schemeClr val="tx1"/>
                </a:solidFill>
              </a:rPr>
              <a:t>obstacle did many North Carolinians believe prevented economic growth </a:t>
            </a:r>
            <a:r>
              <a:rPr lang="en-US" b="1" dirty="0" smtClean="0">
                <a:solidFill>
                  <a:schemeClr val="tx1"/>
                </a:solidFill>
              </a:rPr>
              <a:t>in North </a:t>
            </a:r>
            <a:r>
              <a:rPr lang="en-US" b="1" dirty="0">
                <a:solidFill>
                  <a:schemeClr val="tx1"/>
                </a:solidFill>
              </a:rPr>
              <a:t>Carolina during these years?</a:t>
            </a:r>
          </a:p>
          <a:p>
            <a:r>
              <a:rPr lang="en-US" b="1" dirty="0">
                <a:solidFill>
                  <a:schemeClr val="tx1"/>
                </a:solidFill>
              </a:rPr>
              <a:t>A The cotton of North Carolina was of lower quality than the cotton of </a:t>
            </a:r>
            <a:r>
              <a:rPr lang="en-US" b="1" dirty="0" smtClean="0">
                <a:solidFill>
                  <a:schemeClr val="tx1"/>
                </a:solidFill>
              </a:rPr>
              <a:t>other southern </a:t>
            </a:r>
            <a:r>
              <a:rPr lang="en-US" b="1" dirty="0">
                <a:solidFill>
                  <a:schemeClr val="tx1"/>
                </a:solidFill>
              </a:rPr>
              <a:t>states.</a:t>
            </a:r>
          </a:p>
          <a:p>
            <a:r>
              <a:rPr lang="en-US" b="1" dirty="0">
                <a:solidFill>
                  <a:schemeClr val="tx1"/>
                </a:solidFill>
              </a:rPr>
              <a:t>B The North Carolina government imported cotton and other goods </a:t>
            </a:r>
            <a:r>
              <a:rPr lang="en-US" b="1" dirty="0" smtClean="0">
                <a:solidFill>
                  <a:schemeClr val="tx1"/>
                </a:solidFill>
              </a:rPr>
              <a:t>from neighboring </a:t>
            </a:r>
            <a:r>
              <a:rPr lang="en-US" b="1" dirty="0">
                <a:solidFill>
                  <a:schemeClr val="tx1"/>
                </a:solidFill>
              </a:rPr>
              <a:t>states.</a:t>
            </a:r>
          </a:p>
          <a:p>
            <a:r>
              <a:rPr lang="en-US" b="1" dirty="0">
                <a:solidFill>
                  <a:schemeClr val="tx1"/>
                </a:solidFill>
              </a:rPr>
              <a:t>C The soil in North Carolina was inadequate for the farming of high-profit </a:t>
            </a:r>
            <a:r>
              <a:rPr lang="en-US" b="1" dirty="0" smtClean="0">
                <a:solidFill>
                  <a:schemeClr val="tx1"/>
                </a:solidFill>
              </a:rPr>
              <a:t>crops like </a:t>
            </a:r>
            <a:r>
              <a:rPr lang="en-US" b="1" dirty="0">
                <a:solidFill>
                  <a:schemeClr val="tx1"/>
                </a:solidFill>
              </a:rPr>
              <a:t>cotton.</a:t>
            </a:r>
          </a:p>
          <a:p>
            <a:r>
              <a:rPr lang="en-US" b="1" dirty="0">
                <a:solidFill>
                  <a:schemeClr val="tx1"/>
                </a:solidFill>
              </a:rPr>
              <a:t>D Government leaders failed to support investment in infrastructure like roads</a:t>
            </a:r>
          </a:p>
        </p:txBody>
      </p:sp>
    </p:spTree>
    <p:extLst>
      <p:ext uri="{BB962C8B-B14F-4D97-AF65-F5344CB8AC3E}">
        <p14:creationId xmlns:p14="http://schemas.microsoft.com/office/powerpoint/2010/main" val="3578367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77" y="59131"/>
            <a:ext cx="8520600" cy="572700"/>
          </a:xfrm>
        </p:spPr>
        <p:txBody>
          <a:bodyPr/>
          <a:lstStyle/>
          <a:p>
            <a:r>
              <a:rPr lang="en-US" dirty="0" smtClean="0"/>
              <a:t>2/15/18  </a:t>
            </a:r>
            <a:r>
              <a:rPr lang="en-US" dirty="0"/>
              <a:t>Warmup #</a:t>
            </a:r>
            <a:r>
              <a:rPr lang="en-US" dirty="0" smtClean="0"/>
              <a:t>25</a:t>
            </a:r>
            <a:endParaRPr lang="en-US" dirty="0"/>
          </a:p>
        </p:txBody>
      </p:sp>
      <p:sp>
        <p:nvSpPr>
          <p:cNvPr id="3" name="Text Placeholder 2"/>
          <p:cNvSpPr>
            <a:spLocks noGrp="1"/>
          </p:cNvSpPr>
          <p:nvPr>
            <p:ph type="body" idx="1"/>
          </p:nvPr>
        </p:nvSpPr>
        <p:spPr>
          <a:xfrm>
            <a:off x="0" y="631831"/>
            <a:ext cx="8875552" cy="3416400"/>
          </a:xfrm>
        </p:spPr>
        <p:txBody>
          <a:bodyPr/>
          <a:lstStyle/>
          <a:p>
            <a:r>
              <a:rPr lang="en-US" b="1" dirty="0">
                <a:solidFill>
                  <a:schemeClr val="tx1"/>
                </a:solidFill>
              </a:rPr>
              <a:t>That if any person shall write, print, utter . . . any false, scandalous and </a:t>
            </a:r>
            <a:r>
              <a:rPr lang="en-US" b="1" dirty="0" smtClean="0">
                <a:solidFill>
                  <a:schemeClr val="tx1"/>
                </a:solidFill>
              </a:rPr>
              <a:t>malicious writing </a:t>
            </a:r>
            <a:r>
              <a:rPr lang="en-US" b="1" dirty="0">
                <a:solidFill>
                  <a:schemeClr val="tx1"/>
                </a:solidFill>
              </a:rPr>
              <a:t>or writings against the government of the United States, or either house </a:t>
            </a:r>
            <a:r>
              <a:rPr lang="en-US" b="1" dirty="0" smtClean="0">
                <a:solidFill>
                  <a:schemeClr val="tx1"/>
                </a:solidFill>
              </a:rPr>
              <a:t>of the </a:t>
            </a:r>
            <a:r>
              <a:rPr lang="en-US" b="1" dirty="0">
                <a:solidFill>
                  <a:schemeClr val="tx1"/>
                </a:solidFill>
              </a:rPr>
              <a:t>Congress of the United States, or the President of the United States, </a:t>
            </a:r>
            <a:r>
              <a:rPr lang="en-US" b="1" dirty="0" smtClean="0">
                <a:solidFill>
                  <a:schemeClr val="tx1"/>
                </a:solidFill>
              </a:rPr>
              <a:t>with intent </a:t>
            </a:r>
            <a:r>
              <a:rPr lang="en-US" b="1" dirty="0">
                <a:solidFill>
                  <a:schemeClr val="tx1"/>
                </a:solidFill>
              </a:rPr>
              <a:t>to defame the said government . . . then such person, being </a:t>
            </a:r>
            <a:r>
              <a:rPr lang="en-US" b="1" dirty="0" smtClean="0">
                <a:solidFill>
                  <a:schemeClr val="tx1"/>
                </a:solidFill>
              </a:rPr>
              <a:t>thereof convicted </a:t>
            </a:r>
            <a:r>
              <a:rPr lang="en-US" b="1" dirty="0">
                <a:solidFill>
                  <a:schemeClr val="tx1"/>
                </a:solidFill>
              </a:rPr>
              <a:t>before any court of the United States having jurisdiction thereof, shall </a:t>
            </a:r>
            <a:r>
              <a:rPr lang="en-US" b="1" dirty="0" smtClean="0">
                <a:solidFill>
                  <a:schemeClr val="tx1"/>
                </a:solidFill>
              </a:rPr>
              <a:t>be punished </a:t>
            </a:r>
            <a:r>
              <a:rPr lang="en-US" b="1" dirty="0">
                <a:solidFill>
                  <a:schemeClr val="tx1"/>
                </a:solidFill>
              </a:rPr>
              <a:t>by a fine not exceeding two thousand dollars, and by imprisonment </a:t>
            </a:r>
            <a:r>
              <a:rPr lang="en-US" b="1" dirty="0" smtClean="0">
                <a:solidFill>
                  <a:schemeClr val="tx1"/>
                </a:solidFill>
              </a:rPr>
              <a:t>not exceeding </a:t>
            </a:r>
            <a:r>
              <a:rPr lang="en-US" b="1" dirty="0">
                <a:solidFill>
                  <a:schemeClr val="tx1"/>
                </a:solidFill>
              </a:rPr>
              <a:t>two years</a:t>
            </a:r>
            <a:r>
              <a:rPr lang="en-US" b="1" dirty="0" smtClean="0">
                <a:solidFill>
                  <a:schemeClr val="tx1"/>
                </a:solidFill>
              </a:rPr>
              <a:t>.</a:t>
            </a:r>
          </a:p>
          <a:p>
            <a:r>
              <a:rPr lang="en-US" b="1" dirty="0" smtClean="0">
                <a:solidFill>
                  <a:schemeClr val="tx1"/>
                </a:solidFill>
              </a:rPr>
              <a:t>--Alien </a:t>
            </a:r>
            <a:r>
              <a:rPr lang="en-US" b="1" dirty="0">
                <a:solidFill>
                  <a:schemeClr val="tx1"/>
                </a:solidFill>
              </a:rPr>
              <a:t>and Sedition Acts, </a:t>
            </a:r>
            <a:r>
              <a:rPr lang="en-US" b="1" dirty="0" smtClean="0">
                <a:solidFill>
                  <a:schemeClr val="tx1"/>
                </a:solidFill>
              </a:rPr>
              <a:t>1798 Transcript </a:t>
            </a:r>
            <a:r>
              <a:rPr lang="en-US" b="1" dirty="0">
                <a:solidFill>
                  <a:schemeClr val="tx1"/>
                </a:solidFill>
              </a:rPr>
              <a:t>Courtesy of the Avalon Project at Yale Law </a:t>
            </a:r>
            <a:r>
              <a:rPr lang="en-US" b="1" dirty="0" smtClean="0">
                <a:solidFill>
                  <a:schemeClr val="tx1"/>
                </a:solidFill>
              </a:rPr>
              <a:t>School</a:t>
            </a:r>
          </a:p>
          <a:p>
            <a:r>
              <a:rPr lang="en-US" b="1" dirty="0">
                <a:solidFill>
                  <a:schemeClr val="tx1"/>
                </a:solidFill>
              </a:rPr>
              <a:t>Based on the above excerpt, which statement explains an effect of passage of </a:t>
            </a:r>
            <a:r>
              <a:rPr lang="en-US" b="1" dirty="0" smtClean="0">
                <a:solidFill>
                  <a:schemeClr val="tx1"/>
                </a:solidFill>
              </a:rPr>
              <a:t>the Sedition </a:t>
            </a:r>
            <a:r>
              <a:rPr lang="en-US" b="1" dirty="0">
                <a:solidFill>
                  <a:schemeClr val="tx1"/>
                </a:solidFill>
              </a:rPr>
              <a:t>Act?</a:t>
            </a:r>
          </a:p>
          <a:p>
            <a:r>
              <a:rPr lang="en-US" b="1" dirty="0">
                <a:solidFill>
                  <a:schemeClr val="tx1"/>
                </a:solidFill>
              </a:rPr>
              <a:t>A Public criticism of government was prohibited.</a:t>
            </a:r>
          </a:p>
          <a:p>
            <a:r>
              <a:rPr lang="en-US" b="1" dirty="0">
                <a:solidFill>
                  <a:schemeClr val="tx1"/>
                </a:solidFill>
              </a:rPr>
              <a:t>B It became more difficult for new immigrants to vote.</a:t>
            </a:r>
          </a:p>
          <a:p>
            <a:r>
              <a:rPr lang="en-US" b="1" dirty="0">
                <a:solidFill>
                  <a:schemeClr val="tx1"/>
                </a:solidFill>
              </a:rPr>
              <a:t>C The president gained new powers to deport foreigners.</a:t>
            </a:r>
          </a:p>
          <a:p>
            <a:r>
              <a:rPr lang="en-US" b="1" dirty="0">
                <a:solidFill>
                  <a:schemeClr val="tx1"/>
                </a:solidFill>
              </a:rPr>
              <a:t>D The First Amendment to the U.S. Constitution was protected.</a:t>
            </a:r>
          </a:p>
        </p:txBody>
      </p:sp>
    </p:spTree>
    <p:extLst>
      <p:ext uri="{BB962C8B-B14F-4D97-AF65-F5344CB8AC3E}">
        <p14:creationId xmlns:p14="http://schemas.microsoft.com/office/powerpoint/2010/main" val="1762996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2" y="33753"/>
            <a:ext cx="3780016" cy="572700"/>
          </a:xfrm>
        </p:spPr>
        <p:txBody>
          <a:bodyPr/>
          <a:lstStyle/>
          <a:p>
            <a:r>
              <a:rPr lang="en-US" sz="1800" dirty="0" smtClean="0"/>
              <a:t>Warmup #26       Feb, 26</a:t>
            </a:r>
            <a:r>
              <a:rPr lang="en-US" sz="1800" baseline="30000" dirty="0" smtClean="0"/>
              <a:t>th</a:t>
            </a:r>
            <a:r>
              <a:rPr lang="en-US" sz="1800" dirty="0" smtClean="0"/>
              <a:t> </a:t>
            </a:r>
            <a:endParaRPr lang="en-US" sz="1800" dirty="0"/>
          </a:p>
        </p:txBody>
      </p:sp>
      <p:sp>
        <p:nvSpPr>
          <p:cNvPr id="3" name="Text Placeholder 2"/>
          <p:cNvSpPr>
            <a:spLocks noGrp="1"/>
          </p:cNvSpPr>
          <p:nvPr>
            <p:ph type="body" idx="1"/>
          </p:nvPr>
        </p:nvSpPr>
        <p:spPr>
          <a:xfrm>
            <a:off x="252433" y="697000"/>
            <a:ext cx="3999900" cy="3416400"/>
          </a:xfrm>
        </p:spPr>
        <p:txBody>
          <a:bodyPr/>
          <a:lstStyle/>
          <a:p>
            <a:r>
              <a:rPr lang="en-US" sz="1600" b="1" dirty="0">
                <a:solidFill>
                  <a:srgbClr val="FF0000"/>
                </a:solidFill>
              </a:rPr>
              <a:t>How did the U.S. government respond to conflicts over slavery before the Civil War? </a:t>
            </a:r>
            <a:endParaRPr lang="en-US" sz="1600" b="1" dirty="0" smtClean="0">
              <a:solidFill>
                <a:srgbClr val="FF0000"/>
              </a:solidFill>
            </a:endParaRPr>
          </a:p>
          <a:p>
            <a:r>
              <a:rPr lang="en-US" sz="1600" b="1" dirty="0" smtClean="0">
                <a:solidFill>
                  <a:srgbClr val="FF0000"/>
                </a:solidFill>
              </a:rPr>
              <a:t>A </a:t>
            </a:r>
            <a:r>
              <a:rPr lang="en-US" sz="1600" b="1" dirty="0">
                <a:solidFill>
                  <a:srgbClr val="FF0000"/>
                </a:solidFill>
              </a:rPr>
              <a:t>by granting the right to vote to all citizens </a:t>
            </a:r>
            <a:endParaRPr lang="en-US" sz="1600" b="1" dirty="0" smtClean="0">
              <a:solidFill>
                <a:srgbClr val="FF0000"/>
              </a:solidFill>
            </a:endParaRPr>
          </a:p>
          <a:p>
            <a:r>
              <a:rPr lang="en-US" sz="1600" b="1" dirty="0" smtClean="0">
                <a:solidFill>
                  <a:srgbClr val="FF0000"/>
                </a:solidFill>
              </a:rPr>
              <a:t>B </a:t>
            </a:r>
            <a:r>
              <a:rPr lang="en-US" sz="1600" b="1" dirty="0">
                <a:solidFill>
                  <a:srgbClr val="FF0000"/>
                </a:solidFill>
              </a:rPr>
              <a:t>by granting all residents of a state citizenship </a:t>
            </a:r>
            <a:endParaRPr lang="en-US" sz="1600" b="1" dirty="0" smtClean="0">
              <a:solidFill>
                <a:srgbClr val="FF0000"/>
              </a:solidFill>
            </a:endParaRPr>
          </a:p>
          <a:p>
            <a:r>
              <a:rPr lang="en-US" sz="1600" b="1" dirty="0" smtClean="0">
                <a:solidFill>
                  <a:srgbClr val="FF0000"/>
                </a:solidFill>
              </a:rPr>
              <a:t>C </a:t>
            </a:r>
            <a:r>
              <a:rPr lang="en-US" sz="1600" b="1" dirty="0">
                <a:solidFill>
                  <a:srgbClr val="FF0000"/>
                </a:solidFill>
              </a:rPr>
              <a:t>by passing a series of compromises to appease citizens </a:t>
            </a:r>
            <a:endParaRPr lang="en-US" sz="1600" b="1" dirty="0" smtClean="0">
              <a:solidFill>
                <a:srgbClr val="FF0000"/>
              </a:solidFill>
            </a:endParaRPr>
          </a:p>
          <a:p>
            <a:r>
              <a:rPr lang="en-US" sz="1600" b="1" dirty="0" smtClean="0">
                <a:solidFill>
                  <a:srgbClr val="FF0000"/>
                </a:solidFill>
              </a:rPr>
              <a:t>D </a:t>
            </a:r>
            <a:r>
              <a:rPr lang="en-US" sz="1600" b="1" dirty="0">
                <a:solidFill>
                  <a:srgbClr val="FF0000"/>
                </a:solidFill>
              </a:rPr>
              <a:t>by protecting privacy rights and preventing illegal searches </a:t>
            </a:r>
          </a:p>
        </p:txBody>
      </p:sp>
      <p:sp>
        <p:nvSpPr>
          <p:cNvPr id="4" name="Text Placeholder 3"/>
          <p:cNvSpPr>
            <a:spLocks noGrp="1"/>
          </p:cNvSpPr>
          <p:nvPr>
            <p:ph type="body" idx="2"/>
          </p:nvPr>
        </p:nvSpPr>
        <p:spPr>
          <a:xfrm>
            <a:off x="4402667" y="407408"/>
            <a:ext cx="4546600" cy="4215392"/>
          </a:xfrm>
        </p:spPr>
        <p:txBody>
          <a:bodyPr/>
          <a:lstStyle/>
          <a:p>
            <a:r>
              <a:rPr lang="en-US" sz="1600" b="1" dirty="0">
                <a:solidFill>
                  <a:schemeClr val="tx1"/>
                </a:solidFill>
              </a:rPr>
              <a:t>How did migration to the Western Territory help to develop the United States</a:t>
            </a:r>
            <a:r>
              <a:rPr lang="en-US" sz="1600" b="1" dirty="0" smtClean="0">
                <a:solidFill>
                  <a:schemeClr val="tx1"/>
                </a:solidFill>
              </a:rPr>
              <a:t>?</a:t>
            </a:r>
          </a:p>
          <a:p>
            <a:r>
              <a:rPr lang="en-US" sz="1600" b="1" dirty="0" smtClean="0">
                <a:solidFill>
                  <a:schemeClr val="tx1"/>
                </a:solidFill>
              </a:rPr>
              <a:t> </a:t>
            </a:r>
            <a:r>
              <a:rPr lang="en-US" sz="1600" b="1" dirty="0">
                <a:solidFill>
                  <a:schemeClr val="tx1"/>
                </a:solidFill>
              </a:rPr>
              <a:t>A Westward migration helped American Indians preserve their cultural identity. </a:t>
            </a:r>
            <a:endParaRPr lang="en-US" sz="1600" b="1" dirty="0" smtClean="0">
              <a:solidFill>
                <a:schemeClr val="tx1"/>
              </a:solidFill>
            </a:endParaRPr>
          </a:p>
          <a:p>
            <a:r>
              <a:rPr lang="en-US" sz="1600" b="1" dirty="0" smtClean="0">
                <a:solidFill>
                  <a:schemeClr val="tx1"/>
                </a:solidFill>
              </a:rPr>
              <a:t>B </a:t>
            </a:r>
            <a:r>
              <a:rPr lang="en-US" sz="1600" b="1" dirty="0">
                <a:solidFill>
                  <a:schemeClr val="tx1"/>
                </a:solidFill>
              </a:rPr>
              <a:t>Westward migration created densely populated urban and suburban areas</a:t>
            </a:r>
            <a:r>
              <a:rPr lang="en-US" sz="1600" b="1" dirty="0" smtClean="0">
                <a:solidFill>
                  <a:schemeClr val="tx1"/>
                </a:solidFill>
              </a:rPr>
              <a:t>.</a:t>
            </a:r>
          </a:p>
          <a:p>
            <a:r>
              <a:rPr lang="en-US" sz="1600" b="1" dirty="0" smtClean="0">
                <a:solidFill>
                  <a:schemeClr val="tx1"/>
                </a:solidFill>
              </a:rPr>
              <a:t> </a:t>
            </a:r>
            <a:r>
              <a:rPr lang="en-US" sz="1600" b="1" dirty="0">
                <a:solidFill>
                  <a:schemeClr val="tx1"/>
                </a:solidFill>
              </a:rPr>
              <a:t>C Westward migration encouraged civil rights legislation for slaves. </a:t>
            </a:r>
            <a:endParaRPr lang="en-US" sz="1600" b="1" dirty="0" smtClean="0">
              <a:solidFill>
                <a:schemeClr val="tx1"/>
              </a:solidFill>
            </a:endParaRPr>
          </a:p>
          <a:p>
            <a:r>
              <a:rPr lang="en-US" sz="1600" b="1" dirty="0" smtClean="0">
                <a:solidFill>
                  <a:schemeClr val="tx1"/>
                </a:solidFill>
              </a:rPr>
              <a:t>D </a:t>
            </a:r>
            <a:r>
              <a:rPr lang="en-US" sz="1600" b="1" dirty="0">
                <a:solidFill>
                  <a:schemeClr val="tx1"/>
                </a:solidFill>
              </a:rPr>
              <a:t>Westward migration expanded industry and the national economy. </a:t>
            </a:r>
          </a:p>
        </p:txBody>
      </p:sp>
      <p:cxnSp>
        <p:nvCxnSpPr>
          <p:cNvPr id="103" name="Straight Connector 102"/>
          <p:cNvCxnSpPr/>
          <p:nvPr/>
        </p:nvCxnSpPr>
        <p:spPr>
          <a:xfrm>
            <a:off x="4252333" y="541867"/>
            <a:ext cx="0" cy="441113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9124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761" y="75909"/>
            <a:ext cx="5519615" cy="572700"/>
          </a:xfrm>
        </p:spPr>
        <p:txBody>
          <a:bodyPr/>
          <a:lstStyle/>
          <a:p>
            <a:r>
              <a:rPr lang="en-US" dirty="0" smtClean="0"/>
              <a:t>Warmup # 27		3/12/18</a:t>
            </a:r>
            <a:endParaRPr lang="en-US" dirty="0"/>
          </a:p>
        </p:txBody>
      </p:sp>
      <p:sp>
        <p:nvSpPr>
          <p:cNvPr id="3" name="Text Placeholder 2"/>
          <p:cNvSpPr>
            <a:spLocks noGrp="1"/>
          </p:cNvSpPr>
          <p:nvPr>
            <p:ph type="body" idx="1"/>
          </p:nvPr>
        </p:nvSpPr>
        <p:spPr>
          <a:xfrm>
            <a:off x="209725" y="648609"/>
            <a:ext cx="8749717" cy="3685374"/>
          </a:xfrm>
        </p:spPr>
        <p:txBody>
          <a:bodyPr/>
          <a:lstStyle/>
          <a:p>
            <a:r>
              <a:rPr lang="en-US" dirty="0">
                <a:solidFill>
                  <a:schemeClr val="tx1"/>
                </a:solidFill>
              </a:rPr>
              <a:t>I beg you to let me be one to proceed to Federal Point, and frighten Lincoln out of his [wits], if possible and if the Governor’s prediction should prove untrue and war should actually be necessary, I should be happy to bear a part, humble though it be, in defense of my country. The flag raised today contained nine stars, the last two in honor of Virginia and North Carolina. This is probably the first flag raised, on which North Carolina has been numbered with the [seceding] states</a:t>
            </a:r>
            <a:r>
              <a:rPr lang="en-US" dirty="0" smtClean="0">
                <a:solidFill>
                  <a:schemeClr val="tx1"/>
                </a:solidFill>
              </a:rPr>
              <a:t>.</a:t>
            </a:r>
          </a:p>
          <a:p>
            <a:r>
              <a:rPr lang="en-US" dirty="0" smtClean="0">
                <a:solidFill>
                  <a:schemeClr val="tx1"/>
                </a:solidFill>
              </a:rPr>
              <a:t> </a:t>
            </a:r>
            <a:r>
              <a:rPr lang="en-US" dirty="0">
                <a:solidFill>
                  <a:schemeClr val="tx1"/>
                </a:solidFill>
              </a:rPr>
              <a:t>Letter from Edward H. Armstrong to Thomas G. Armstrong, April 20, 1861 </a:t>
            </a:r>
            <a:endParaRPr lang="en-US" dirty="0" smtClean="0">
              <a:solidFill>
                <a:schemeClr val="tx1"/>
              </a:solidFill>
            </a:endParaRPr>
          </a:p>
          <a:p>
            <a:r>
              <a:rPr lang="en-US" dirty="0" smtClean="0">
                <a:solidFill>
                  <a:schemeClr val="tx1"/>
                </a:solidFill>
              </a:rPr>
              <a:t>According </a:t>
            </a:r>
            <a:r>
              <a:rPr lang="en-US" dirty="0">
                <a:solidFill>
                  <a:schemeClr val="tx1"/>
                </a:solidFill>
              </a:rPr>
              <a:t>to Armstrong’s letter, what was the primary debate occurring among the citizens of North Carolina in 1861? </a:t>
            </a:r>
            <a:endParaRPr lang="en-US" dirty="0" smtClean="0">
              <a:solidFill>
                <a:schemeClr val="tx1"/>
              </a:solidFill>
            </a:endParaRPr>
          </a:p>
          <a:p>
            <a:r>
              <a:rPr lang="en-US" dirty="0" smtClean="0">
                <a:solidFill>
                  <a:schemeClr val="tx1"/>
                </a:solidFill>
              </a:rPr>
              <a:t>A </a:t>
            </a:r>
            <a:r>
              <a:rPr lang="en-US" dirty="0">
                <a:solidFill>
                  <a:schemeClr val="tx1"/>
                </a:solidFill>
              </a:rPr>
              <a:t>whether to start a draft or not </a:t>
            </a:r>
            <a:endParaRPr lang="en-US" dirty="0" smtClean="0">
              <a:solidFill>
                <a:schemeClr val="tx1"/>
              </a:solidFill>
            </a:endParaRPr>
          </a:p>
          <a:p>
            <a:r>
              <a:rPr lang="en-US" dirty="0" smtClean="0">
                <a:solidFill>
                  <a:schemeClr val="tx1"/>
                </a:solidFill>
              </a:rPr>
              <a:t>B </a:t>
            </a:r>
            <a:r>
              <a:rPr lang="en-US" dirty="0">
                <a:solidFill>
                  <a:schemeClr val="tx1"/>
                </a:solidFill>
              </a:rPr>
              <a:t>whether to secede from the Union or not </a:t>
            </a:r>
            <a:endParaRPr lang="en-US" dirty="0" smtClean="0">
              <a:solidFill>
                <a:schemeClr val="tx1"/>
              </a:solidFill>
            </a:endParaRPr>
          </a:p>
          <a:p>
            <a:r>
              <a:rPr lang="en-US" dirty="0" smtClean="0">
                <a:solidFill>
                  <a:schemeClr val="tx1"/>
                </a:solidFill>
              </a:rPr>
              <a:t>C </a:t>
            </a:r>
            <a:r>
              <a:rPr lang="en-US" dirty="0">
                <a:solidFill>
                  <a:schemeClr val="tx1"/>
                </a:solidFill>
              </a:rPr>
              <a:t>whether to create a new flag or not </a:t>
            </a:r>
            <a:endParaRPr lang="en-US" dirty="0" smtClean="0">
              <a:solidFill>
                <a:schemeClr val="tx1"/>
              </a:solidFill>
            </a:endParaRPr>
          </a:p>
          <a:p>
            <a:r>
              <a:rPr lang="en-US" dirty="0" smtClean="0">
                <a:solidFill>
                  <a:schemeClr val="tx1"/>
                </a:solidFill>
              </a:rPr>
              <a:t>D </a:t>
            </a:r>
            <a:r>
              <a:rPr lang="en-US" dirty="0">
                <a:solidFill>
                  <a:schemeClr val="tx1"/>
                </a:solidFill>
              </a:rPr>
              <a:t>whether to abolish slavery or not</a:t>
            </a:r>
          </a:p>
        </p:txBody>
      </p:sp>
    </p:spTree>
    <p:extLst>
      <p:ext uri="{BB962C8B-B14F-4D97-AF65-F5344CB8AC3E}">
        <p14:creationId xmlns:p14="http://schemas.microsoft.com/office/powerpoint/2010/main" val="1550461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925" y="181440"/>
            <a:ext cx="8306991" cy="847726"/>
          </a:xfrm>
        </p:spPr>
        <p:txBody>
          <a:bodyPr/>
          <a:lstStyle/>
          <a:p>
            <a:r>
              <a:rPr lang="en-US" sz="3600" b="1" i="1" dirty="0" smtClean="0">
                <a:solidFill>
                  <a:schemeClr val="tx1"/>
                </a:solidFill>
              </a:rPr>
              <a:t>Monday, September 11</a:t>
            </a:r>
            <a:r>
              <a:rPr lang="en-US" sz="3600" b="1" i="1" baseline="30000" dirty="0" smtClean="0">
                <a:solidFill>
                  <a:schemeClr val="tx1"/>
                </a:solidFill>
              </a:rPr>
              <a:t>th</a:t>
            </a:r>
            <a:r>
              <a:rPr lang="en-US" sz="3600" b="1" i="1" dirty="0" smtClean="0">
                <a:solidFill>
                  <a:schemeClr val="tx1"/>
                </a:solidFill>
              </a:rPr>
              <a:t>  </a:t>
            </a:r>
            <a:endParaRPr lang="en-US" sz="3600" b="1" i="1" dirty="0">
              <a:solidFill>
                <a:schemeClr val="tx1"/>
              </a:solidFill>
            </a:endParaRPr>
          </a:p>
        </p:txBody>
      </p:sp>
      <p:sp>
        <p:nvSpPr>
          <p:cNvPr id="3" name="Subtitle 2"/>
          <p:cNvSpPr>
            <a:spLocks noGrp="1"/>
          </p:cNvSpPr>
          <p:nvPr>
            <p:ph type="subTitle" idx="1"/>
          </p:nvPr>
        </p:nvSpPr>
        <p:spPr>
          <a:xfrm>
            <a:off x="347362" y="1362075"/>
            <a:ext cx="8932985" cy="3498850"/>
          </a:xfrm>
        </p:spPr>
        <p:txBody>
          <a:bodyPr>
            <a:normAutofit/>
          </a:bodyPr>
          <a:lstStyle/>
          <a:p>
            <a:pPr algn="l"/>
            <a:r>
              <a:rPr lang="en-US" sz="3075" b="1" dirty="0">
                <a:solidFill>
                  <a:schemeClr val="tx1"/>
                </a:solidFill>
              </a:rPr>
              <a:t>WARMUP </a:t>
            </a:r>
            <a:r>
              <a:rPr lang="en-US" sz="3075" b="1" dirty="0" smtClean="0">
                <a:solidFill>
                  <a:schemeClr val="tx1"/>
                </a:solidFill>
              </a:rPr>
              <a:t>#3</a:t>
            </a:r>
            <a:endParaRPr lang="en-US" sz="3075" b="1" dirty="0">
              <a:solidFill>
                <a:schemeClr val="tx1"/>
              </a:solidFill>
            </a:endParaRPr>
          </a:p>
          <a:p>
            <a:pPr marL="342900" indent="-342900" algn="l">
              <a:buAutoNum type="arabicPeriod"/>
            </a:pPr>
            <a:r>
              <a:rPr lang="en-US" sz="1500" b="1" dirty="0">
                <a:solidFill>
                  <a:schemeClr val="tx1"/>
                </a:solidFill>
              </a:rPr>
              <a:t>List three objects that you </a:t>
            </a:r>
            <a:r>
              <a:rPr lang="en-US" sz="1500" b="1" dirty="0" smtClean="0">
                <a:solidFill>
                  <a:schemeClr val="tx1"/>
                </a:solidFill>
              </a:rPr>
              <a:t>see</a:t>
            </a:r>
          </a:p>
          <a:p>
            <a:pPr marL="342900" indent="-342900" algn="l">
              <a:buAutoNum type="arabicPeriod"/>
            </a:pPr>
            <a:endParaRPr lang="en-US" sz="1500" b="1" dirty="0">
              <a:solidFill>
                <a:schemeClr val="tx1"/>
              </a:solidFill>
            </a:endParaRPr>
          </a:p>
          <a:p>
            <a:pPr marL="342900" indent="-342900" algn="l">
              <a:buAutoNum type="arabicPeriod"/>
            </a:pPr>
            <a:r>
              <a:rPr lang="en-US" sz="1500" b="1" dirty="0">
                <a:solidFill>
                  <a:schemeClr val="tx1"/>
                </a:solidFill>
              </a:rPr>
              <a:t>Describe two </a:t>
            </a:r>
            <a:r>
              <a:rPr lang="en-US" sz="1500" b="1" dirty="0" smtClean="0">
                <a:solidFill>
                  <a:schemeClr val="tx1"/>
                </a:solidFill>
              </a:rPr>
              <a:t>actions</a:t>
            </a:r>
          </a:p>
          <a:p>
            <a:pPr marL="342900" indent="-342900" algn="l">
              <a:buAutoNum type="arabicPeriod"/>
            </a:pPr>
            <a:endParaRPr lang="en-US" sz="1500" b="1" dirty="0">
              <a:solidFill>
                <a:schemeClr val="tx1"/>
              </a:solidFill>
            </a:endParaRPr>
          </a:p>
          <a:p>
            <a:pPr marL="342900" indent="-342900" algn="l">
              <a:buAutoNum type="arabicPeriod"/>
            </a:pPr>
            <a:r>
              <a:rPr lang="en-US" sz="1500" b="1" dirty="0">
                <a:solidFill>
                  <a:schemeClr val="tx1"/>
                </a:solidFill>
              </a:rPr>
              <a:t>Who are these </a:t>
            </a:r>
            <a:r>
              <a:rPr lang="en-US" sz="1500" b="1" dirty="0" smtClean="0">
                <a:solidFill>
                  <a:schemeClr val="tx1"/>
                </a:solidFill>
              </a:rPr>
              <a:t>people</a:t>
            </a:r>
          </a:p>
          <a:p>
            <a:pPr marL="342900" indent="-342900" algn="l">
              <a:buAutoNum type="arabicPeriod"/>
            </a:pPr>
            <a:endParaRPr lang="en-US" sz="1500" b="1" dirty="0">
              <a:solidFill>
                <a:schemeClr val="tx1"/>
              </a:solidFill>
            </a:endParaRPr>
          </a:p>
          <a:p>
            <a:pPr marL="342900" indent="-342900" algn="l">
              <a:buAutoNum type="arabicPeriod"/>
            </a:pPr>
            <a:r>
              <a:rPr lang="en-US" sz="1500" b="1" dirty="0">
                <a:solidFill>
                  <a:schemeClr val="tx1"/>
                </a:solidFill>
              </a:rPr>
              <a:t>What other questions can you ask </a:t>
            </a:r>
          </a:p>
          <a:p>
            <a:pPr algn="l"/>
            <a:r>
              <a:rPr lang="en-US" sz="1500" b="1" dirty="0">
                <a:solidFill>
                  <a:schemeClr val="tx1"/>
                </a:solidFill>
              </a:rPr>
              <a:t>To determine context? </a:t>
            </a:r>
          </a:p>
          <a:p>
            <a:pPr marL="342900" indent="-342900">
              <a:buAutoNum type="arabicPeriod"/>
            </a:pPr>
            <a:endParaRPr lang="en-US" sz="1500" b="1" dirty="0">
              <a:solidFill>
                <a:schemeClr val="tx1"/>
              </a:solidFill>
            </a:endParaRPr>
          </a:p>
          <a:p>
            <a:endParaRPr lang="en-US" b="1" dirty="0" smtClean="0">
              <a:solidFill>
                <a:schemeClr val="tx1"/>
              </a:solidFill>
            </a:endParaRPr>
          </a:p>
          <a:p>
            <a:endParaRPr lang="en-US" b="1" dirty="0">
              <a:solidFill>
                <a:schemeClr val="tx1"/>
              </a:solidFill>
            </a:endParaRPr>
          </a:p>
          <a:p>
            <a:endParaRPr lang="en-US" dirty="0"/>
          </a:p>
          <a:p>
            <a:endParaRPr lang="en-US" dirty="0" smtClean="0"/>
          </a:p>
          <a:p>
            <a:endParaRPr lang="en-US" dirty="0"/>
          </a:p>
        </p:txBody>
      </p:sp>
      <p:pic>
        <p:nvPicPr>
          <p:cNvPr id="1026" name="Picture 2" descr="Image result for 9/11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9332" y="1029166"/>
            <a:ext cx="4836584" cy="388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708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01076"/>
            <a:ext cx="8520600" cy="572700"/>
          </a:xfrm>
        </p:spPr>
        <p:txBody>
          <a:bodyPr/>
          <a:lstStyle/>
          <a:p>
            <a:pPr algn="ctr"/>
            <a:r>
              <a:rPr lang="en-US" dirty="0" smtClean="0"/>
              <a:t>WARMUP #4  9/13/17</a:t>
            </a:r>
            <a:endParaRPr lang="en-US" dirty="0"/>
          </a:p>
        </p:txBody>
      </p:sp>
      <p:sp>
        <p:nvSpPr>
          <p:cNvPr id="3" name="Text Placeholder 2"/>
          <p:cNvSpPr>
            <a:spLocks noGrp="1"/>
          </p:cNvSpPr>
          <p:nvPr>
            <p:ph type="body" idx="1"/>
          </p:nvPr>
        </p:nvSpPr>
        <p:spPr>
          <a:xfrm>
            <a:off x="311700" y="606664"/>
            <a:ext cx="8520600" cy="4393173"/>
          </a:xfrm>
        </p:spPr>
        <p:txBody>
          <a:bodyPr/>
          <a:lstStyle/>
          <a:p>
            <a:pPr marL="342900" indent="-342900">
              <a:buAutoNum type="arabicPeriod"/>
            </a:pPr>
            <a:r>
              <a:rPr lang="en-US" sz="2400" b="1" dirty="0" smtClean="0"/>
              <a:t>What are the Two common slogans you see on the NC license plate?</a:t>
            </a:r>
          </a:p>
          <a:p>
            <a:r>
              <a:rPr lang="en-US" sz="2400" b="1" dirty="0" smtClean="0"/>
              <a:t>2. What do those slogans mean?</a:t>
            </a:r>
            <a:endParaRPr lang="en-US" sz="2400" b="1" i="1" dirty="0"/>
          </a:p>
          <a:p>
            <a:r>
              <a:rPr lang="en-US" sz="2400" b="1" i="1" dirty="0" smtClean="0"/>
              <a:t>3. In a ranking of all cities in the United States where do you think Charlotte is based on total population?</a:t>
            </a:r>
          </a:p>
          <a:p>
            <a:r>
              <a:rPr lang="en-US" sz="2400" b="1" i="1" dirty="0" smtClean="0"/>
              <a:t>4. What is the Capital of North Carolina?</a:t>
            </a:r>
          </a:p>
          <a:p>
            <a:r>
              <a:rPr lang="en-US" sz="2400" b="1" i="1" dirty="0" smtClean="0"/>
              <a:t>5. Why did it get that name?</a:t>
            </a:r>
          </a:p>
          <a:p>
            <a:endParaRPr lang="en-US" b="1" i="1" dirty="0" smtClean="0"/>
          </a:p>
          <a:p>
            <a:endParaRPr lang="en-US" b="1" i="1" dirty="0" smtClean="0"/>
          </a:p>
          <a:p>
            <a:pPr algn="ctr"/>
            <a:endParaRPr lang="en-US" b="1" i="1" dirty="0" smtClean="0"/>
          </a:p>
          <a:p>
            <a:endParaRPr lang="en-US" dirty="0"/>
          </a:p>
        </p:txBody>
      </p:sp>
    </p:spTree>
    <p:extLst>
      <p:ext uri="{BB962C8B-B14F-4D97-AF65-F5344CB8AC3E}">
        <p14:creationId xmlns:p14="http://schemas.microsoft.com/office/powerpoint/2010/main" val="1397538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01076"/>
            <a:ext cx="8520600" cy="572700"/>
          </a:xfrm>
        </p:spPr>
        <p:txBody>
          <a:bodyPr/>
          <a:lstStyle/>
          <a:p>
            <a:pPr algn="ctr"/>
            <a:r>
              <a:rPr lang="en-US" dirty="0" smtClean="0"/>
              <a:t>WARMUP #5  9/15/17</a:t>
            </a:r>
            <a:endParaRPr lang="en-US" dirty="0"/>
          </a:p>
        </p:txBody>
      </p:sp>
      <p:sp>
        <p:nvSpPr>
          <p:cNvPr id="8" name="AutoShape 8" descr="Related image"/>
          <p:cNvSpPr>
            <a:spLocks noGrp="1" noChangeAspect="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0881" y="673775"/>
            <a:ext cx="5003351" cy="4342841"/>
          </a:xfrm>
          <a:prstGeom prst="rect">
            <a:avLst/>
          </a:prstGeom>
        </p:spPr>
      </p:pic>
      <p:sp>
        <p:nvSpPr>
          <p:cNvPr id="10" name="TextBox 9"/>
          <p:cNvSpPr txBox="1"/>
          <p:nvPr/>
        </p:nvSpPr>
        <p:spPr>
          <a:xfrm>
            <a:off x="466271" y="906294"/>
            <a:ext cx="3362678" cy="3908762"/>
          </a:xfrm>
          <a:prstGeom prst="rect">
            <a:avLst/>
          </a:prstGeom>
          <a:noFill/>
        </p:spPr>
        <p:txBody>
          <a:bodyPr wrap="square" rtlCol="0">
            <a:spAutoFit/>
          </a:bodyPr>
          <a:lstStyle/>
          <a:p>
            <a:pPr marL="342900" indent="-342900">
              <a:buAutoNum type="arabicPeriod"/>
            </a:pPr>
            <a:r>
              <a:rPr lang="en-US" sz="2000" dirty="0" smtClean="0"/>
              <a:t>Describe the setting.</a:t>
            </a:r>
          </a:p>
          <a:p>
            <a:pPr marL="342900" indent="-342900">
              <a:buAutoNum type="arabicPeriod"/>
            </a:pPr>
            <a:endParaRPr lang="en-US" sz="2000" dirty="0" smtClean="0"/>
          </a:p>
          <a:p>
            <a:pPr marL="342900" indent="-342900">
              <a:buAutoNum type="arabicPeriod"/>
            </a:pPr>
            <a:r>
              <a:rPr lang="en-US" sz="2000" dirty="0"/>
              <a:t>2. What people and objects are shown? </a:t>
            </a:r>
            <a:endParaRPr lang="en-US" sz="2000" dirty="0" smtClean="0"/>
          </a:p>
          <a:p>
            <a:pPr marL="342900" indent="-342900">
              <a:buAutoNum type="arabicPeriod"/>
            </a:pPr>
            <a:endParaRPr lang="en-US" sz="2000" dirty="0"/>
          </a:p>
          <a:p>
            <a:pPr marL="342900" indent="-342900">
              <a:buAutoNum type="arabicPeriod"/>
            </a:pPr>
            <a:r>
              <a:rPr lang="en-US" sz="2000" dirty="0"/>
              <a:t>Who do you think was the audience for this image? </a:t>
            </a:r>
            <a:endParaRPr lang="en-US" sz="2000" dirty="0" smtClean="0"/>
          </a:p>
          <a:p>
            <a:pPr marL="342900" indent="-342900">
              <a:buAutoNum type="arabicPeriod"/>
            </a:pPr>
            <a:endParaRPr lang="en-US" sz="2000" dirty="0"/>
          </a:p>
          <a:p>
            <a:pPr marL="342900" indent="-342900">
              <a:buAutoNum type="arabicPeriod"/>
            </a:pPr>
            <a:r>
              <a:rPr lang="en-US" sz="2000" dirty="0"/>
              <a:t>• What’s happening in the image? </a:t>
            </a:r>
            <a:endParaRPr lang="en-US" sz="2000" dirty="0" smtClean="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36128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5688500" y="184925"/>
            <a:ext cx="3081299" cy="572699"/>
          </a:xfrm>
          <a:prstGeom prst="rect">
            <a:avLst/>
          </a:prstGeom>
          <a:solidFill>
            <a:srgbClr val="FFFF00"/>
          </a:solidFill>
        </p:spPr>
        <p:txBody>
          <a:bodyPr wrap="square" lIns="91425" tIns="91425" rIns="91425" bIns="91425" anchor="t" anchorCtr="0">
            <a:noAutofit/>
          </a:bodyPr>
          <a:lstStyle/>
          <a:p>
            <a:pPr lvl="0" algn="ctr">
              <a:spcBef>
                <a:spcPts val="0"/>
              </a:spcBef>
              <a:buNone/>
            </a:pPr>
            <a:r>
              <a:rPr lang="en" dirty="0">
                <a:latin typeface="Cherry Cream Soda"/>
                <a:ea typeface="Cherry Cream Soda"/>
                <a:cs typeface="Cherry Cream Soda"/>
                <a:sym typeface="Cherry Cream Soda"/>
              </a:rPr>
              <a:t>WU </a:t>
            </a:r>
            <a:r>
              <a:rPr lang="en" dirty="0" smtClean="0">
                <a:latin typeface="Cherry Cream Soda"/>
                <a:ea typeface="Cherry Cream Soda"/>
                <a:cs typeface="Cherry Cream Soda"/>
                <a:sym typeface="Cherry Cream Soda"/>
              </a:rPr>
              <a:t>#6  9/19/17</a:t>
            </a:r>
            <a:br>
              <a:rPr lang="en" dirty="0" smtClean="0">
                <a:latin typeface="Cherry Cream Soda"/>
                <a:ea typeface="Cherry Cream Soda"/>
                <a:cs typeface="Cherry Cream Soda"/>
                <a:sym typeface="Cherry Cream Soda"/>
              </a:rPr>
            </a:br>
            <a:endParaRPr lang="en" dirty="0">
              <a:latin typeface="Cherry Cream Soda"/>
              <a:ea typeface="Cherry Cream Soda"/>
              <a:cs typeface="Cherry Cream Soda"/>
              <a:sym typeface="Cherry Cream Soda"/>
            </a:endParaRPr>
          </a:p>
        </p:txBody>
      </p:sp>
      <p:sp>
        <p:nvSpPr>
          <p:cNvPr id="63" name="Shape 63"/>
          <p:cNvSpPr txBox="1">
            <a:spLocks noGrp="1"/>
          </p:cNvSpPr>
          <p:nvPr>
            <p:ph type="body" idx="1"/>
          </p:nvPr>
        </p:nvSpPr>
        <p:spPr>
          <a:xfrm>
            <a:off x="5688500" y="852375"/>
            <a:ext cx="3341400" cy="4101900"/>
          </a:xfrm>
          <a:prstGeom prst="rect">
            <a:avLst/>
          </a:prstGeom>
        </p:spPr>
        <p:txBody>
          <a:bodyPr wrap="square" lIns="91425" tIns="91425" rIns="91425" bIns="91425" anchor="t" anchorCtr="0">
            <a:noAutofit/>
          </a:bodyPr>
          <a:lstStyle/>
          <a:p>
            <a:pPr lvl="0" rtl="0">
              <a:spcBef>
                <a:spcPts val="0"/>
              </a:spcBef>
              <a:spcAft>
                <a:spcPts val="0"/>
              </a:spcAft>
              <a:buNone/>
            </a:pPr>
            <a:r>
              <a:rPr lang="en" sz="2400" dirty="0">
                <a:solidFill>
                  <a:srgbClr val="9900FF"/>
                </a:solidFill>
                <a:latin typeface="Happy Monkey"/>
                <a:ea typeface="Happy Monkey"/>
                <a:cs typeface="Happy Monkey"/>
                <a:sym typeface="Happy Monkey"/>
              </a:rPr>
              <a:t>1. </a:t>
            </a:r>
            <a:r>
              <a:rPr lang="en" sz="2400" dirty="0">
                <a:solidFill>
                  <a:schemeClr val="tx1"/>
                </a:solidFill>
                <a:latin typeface="Happy Monkey"/>
                <a:ea typeface="Happy Monkey"/>
                <a:cs typeface="Happy Monkey"/>
                <a:sym typeface="Happy Monkey"/>
              </a:rPr>
              <a:t>Describe the people in the image.</a:t>
            </a:r>
          </a:p>
          <a:p>
            <a:pPr lvl="0" rtl="0">
              <a:spcBef>
                <a:spcPts val="0"/>
              </a:spcBef>
              <a:spcAft>
                <a:spcPts val="0"/>
              </a:spcAft>
              <a:buClr>
                <a:schemeClr val="dk1"/>
              </a:buClr>
              <a:buSzPct val="100000"/>
              <a:buFont typeface="Arial"/>
              <a:buNone/>
            </a:pPr>
            <a:endParaRPr sz="1100" dirty="0">
              <a:solidFill>
                <a:schemeClr val="tx1"/>
              </a:solidFill>
              <a:latin typeface="Happy Monkey"/>
              <a:ea typeface="Happy Monkey"/>
              <a:cs typeface="Happy Monkey"/>
              <a:sym typeface="Happy Monkey"/>
            </a:endParaRPr>
          </a:p>
          <a:p>
            <a:pPr lvl="0" rtl="0">
              <a:spcBef>
                <a:spcPts val="0"/>
              </a:spcBef>
              <a:spcAft>
                <a:spcPts val="0"/>
              </a:spcAft>
              <a:buClr>
                <a:schemeClr val="dk1"/>
              </a:buClr>
              <a:buSzPct val="45833"/>
              <a:buFont typeface="Arial"/>
              <a:buNone/>
            </a:pPr>
            <a:r>
              <a:rPr lang="en" sz="2400" dirty="0">
                <a:solidFill>
                  <a:schemeClr val="tx1"/>
                </a:solidFill>
                <a:latin typeface="Happy Monkey"/>
                <a:ea typeface="Happy Monkey"/>
                <a:cs typeface="Happy Monkey"/>
                <a:sym typeface="Happy Monkey"/>
              </a:rPr>
              <a:t>2. List three activities happening.</a:t>
            </a:r>
          </a:p>
          <a:p>
            <a:pPr lvl="0" rtl="0">
              <a:spcBef>
                <a:spcPts val="0"/>
              </a:spcBef>
              <a:spcAft>
                <a:spcPts val="0"/>
              </a:spcAft>
              <a:buNone/>
            </a:pPr>
            <a:endParaRPr sz="1100" dirty="0">
              <a:solidFill>
                <a:schemeClr val="tx1"/>
              </a:solidFill>
              <a:latin typeface="Happy Monkey"/>
              <a:ea typeface="Happy Monkey"/>
              <a:cs typeface="Happy Monkey"/>
              <a:sym typeface="Happy Monkey"/>
            </a:endParaRPr>
          </a:p>
          <a:p>
            <a:pPr lvl="0" rtl="0">
              <a:spcBef>
                <a:spcPts val="0"/>
              </a:spcBef>
              <a:spcAft>
                <a:spcPts val="0"/>
              </a:spcAft>
              <a:buClr>
                <a:schemeClr val="dk1"/>
              </a:buClr>
              <a:buSzPct val="45833"/>
              <a:buFont typeface="Arial"/>
              <a:buNone/>
            </a:pPr>
            <a:r>
              <a:rPr lang="en" sz="2400" dirty="0">
                <a:solidFill>
                  <a:schemeClr val="tx1"/>
                </a:solidFill>
                <a:latin typeface="Happy Monkey"/>
                <a:ea typeface="Happy Monkey"/>
                <a:cs typeface="Happy Monkey"/>
                <a:sym typeface="Happy Monkey"/>
              </a:rPr>
              <a:t>3. Write a generalization statement about the image.</a:t>
            </a:r>
          </a:p>
          <a:p>
            <a:pPr lvl="0">
              <a:spcBef>
                <a:spcPts val="0"/>
              </a:spcBef>
              <a:buNone/>
            </a:pPr>
            <a:endParaRPr dirty="0"/>
          </a:p>
        </p:txBody>
      </p:sp>
      <p:pic>
        <p:nvPicPr>
          <p:cNvPr id="64" name="Shape 64"/>
          <p:cNvPicPr preferRelativeResize="0"/>
          <p:nvPr/>
        </p:nvPicPr>
        <p:blipFill>
          <a:blip r:embed="rId3">
            <a:alphaModFix/>
          </a:blip>
          <a:stretch>
            <a:fillRect/>
          </a:stretch>
        </p:blipFill>
        <p:spPr>
          <a:xfrm>
            <a:off x="0" y="0"/>
            <a:ext cx="5488400" cy="5143500"/>
          </a:xfrm>
          <a:prstGeom prst="rect">
            <a:avLst/>
          </a:prstGeom>
          <a:noFill/>
          <a:ln>
            <a:noFill/>
          </a:ln>
        </p:spPr>
      </p:pic>
    </p:spTree>
    <p:extLst>
      <p:ext uri="{BB962C8B-B14F-4D97-AF65-F5344CB8AC3E}">
        <p14:creationId xmlns:p14="http://schemas.microsoft.com/office/powerpoint/2010/main" val="2690876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Shape 83" descr="https://drabicksworldhistory.files.wordpress.com/2011/10/mercant.png"/>
          <p:cNvPicPr preferRelativeResize="0"/>
          <p:nvPr/>
        </p:nvPicPr>
        <p:blipFill>
          <a:blip r:embed="rId3">
            <a:alphaModFix/>
          </a:blip>
          <a:stretch>
            <a:fillRect/>
          </a:stretch>
        </p:blipFill>
        <p:spPr>
          <a:xfrm>
            <a:off x="0" y="440525"/>
            <a:ext cx="6778305" cy="4664279"/>
          </a:xfrm>
          <a:prstGeom prst="rect">
            <a:avLst/>
          </a:prstGeom>
          <a:noFill/>
          <a:ln>
            <a:noFill/>
          </a:ln>
        </p:spPr>
      </p:pic>
      <p:sp>
        <p:nvSpPr>
          <p:cNvPr id="84" name="Shape 84"/>
          <p:cNvSpPr txBox="1"/>
          <p:nvPr/>
        </p:nvSpPr>
        <p:spPr>
          <a:xfrm>
            <a:off x="6917525" y="440525"/>
            <a:ext cx="1999972" cy="4429200"/>
          </a:xfrm>
          <a:prstGeom prst="rect">
            <a:avLst/>
          </a:prstGeom>
          <a:noFill/>
          <a:ln w="28575" cap="flat" cmpd="sng">
            <a:solidFill>
              <a:srgbClr val="FFFF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r>
              <a:rPr lang="en" sz="1800" b="1" i="1" dirty="0" smtClean="0">
                <a:solidFill>
                  <a:schemeClr val="tx1"/>
                </a:solidFill>
                <a:latin typeface="Oxygen"/>
                <a:ea typeface="Oxygen"/>
                <a:cs typeface="Oxygen"/>
                <a:sym typeface="Oxygen"/>
              </a:rPr>
              <a:t>Warmup #7</a:t>
            </a:r>
          </a:p>
          <a:p>
            <a:pPr lvl="0" rtl="0">
              <a:spcBef>
                <a:spcPts val="0"/>
              </a:spcBef>
              <a:buNone/>
            </a:pPr>
            <a:r>
              <a:rPr lang="en" sz="1800" b="1" i="1" dirty="0" smtClean="0">
                <a:solidFill>
                  <a:schemeClr val="tx1"/>
                </a:solidFill>
                <a:latin typeface="Oxygen"/>
                <a:ea typeface="Oxygen"/>
                <a:cs typeface="Oxygen"/>
                <a:sym typeface="Oxygen"/>
              </a:rPr>
              <a:t>9/25/17</a:t>
            </a:r>
          </a:p>
          <a:p>
            <a:pPr lvl="0" rtl="0">
              <a:spcBef>
                <a:spcPts val="0"/>
              </a:spcBef>
              <a:buNone/>
            </a:pPr>
            <a:endParaRPr lang="en" sz="1800" b="1" dirty="0" smtClean="0">
              <a:solidFill>
                <a:srgbClr val="9900FF"/>
              </a:solidFill>
              <a:latin typeface="Oxygen"/>
              <a:ea typeface="Oxygen"/>
              <a:cs typeface="Oxygen"/>
              <a:sym typeface="Oxygen"/>
            </a:endParaRPr>
          </a:p>
          <a:p>
            <a:pPr lvl="0" rtl="0">
              <a:spcBef>
                <a:spcPts val="0"/>
              </a:spcBef>
              <a:buNone/>
            </a:pPr>
            <a:r>
              <a:rPr lang="en" sz="1600" b="1" dirty="0" smtClean="0">
                <a:solidFill>
                  <a:schemeClr val="tx1"/>
                </a:solidFill>
                <a:latin typeface="Oxygen"/>
                <a:ea typeface="Oxygen"/>
                <a:cs typeface="Oxygen"/>
                <a:sym typeface="Oxygen"/>
              </a:rPr>
              <a:t>What </a:t>
            </a:r>
            <a:r>
              <a:rPr lang="en" sz="1600" b="1" dirty="0">
                <a:solidFill>
                  <a:schemeClr val="tx1"/>
                </a:solidFill>
                <a:latin typeface="Oxygen"/>
                <a:ea typeface="Oxygen"/>
                <a:cs typeface="Oxygen"/>
                <a:sym typeface="Oxygen"/>
              </a:rPr>
              <a:t>words do you see in the cartoon?</a:t>
            </a:r>
          </a:p>
          <a:p>
            <a:pPr lvl="0" rtl="0">
              <a:spcBef>
                <a:spcPts val="0"/>
              </a:spcBef>
              <a:buNone/>
            </a:pPr>
            <a:endParaRPr sz="1600" b="1" dirty="0">
              <a:solidFill>
                <a:schemeClr val="tx1"/>
              </a:solidFill>
              <a:latin typeface="Oxygen"/>
              <a:ea typeface="Oxygen"/>
              <a:cs typeface="Oxygen"/>
              <a:sym typeface="Oxygen"/>
            </a:endParaRPr>
          </a:p>
          <a:p>
            <a:pPr lvl="0" rtl="0">
              <a:spcBef>
                <a:spcPts val="0"/>
              </a:spcBef>
              <a:buNone/>
            </a:pPr>
            <a:r>
              <a:rPr lang="en" sz="1600" b="1" dirty="0">
                <a:solidFill>
                  <a:schemeClr val="tx1"/>
                </a:solidFill>
                <a:latin typeface="Oxygen"/>
                <a:ea typeface="Oxygen"/>
                <a:cs typeface="Oxygen"/>
                <a:sym typeface="Oxygen"/>
              </a:rPr>
              <a:t>-What people do you see?</a:t>
            </a:r>
          </a:p>
          <a:p>
            <a:pPr lvl="0" rtl="0">
              <a:spcBef>
                <a:spcPts val="0"/>
              </a:spcBef>
              <a:buNone/>
            </a:pPr>
            <a:endParaRPr sz="1600" b="1" dirty="0">
              <a:solidFill>
                <a:schemeClr val="tx1"/>
              </a:solidFill>
              <a:latin typeface="Oxygen"/>
              <a:ea typeface="Oxygen"/>
              <a:cs typeface="Oxygen"/>
              <a:sym typeface="Oxygen"/>
            </a:endParaRPr>
          </a:p>
          <a:p>
            <a:pPr lvl="0" rtl="0">
              <a:spcBef>
                <a:spcPts val="0"/>
              </a:spcBef>
              <a:buNone/>
            </a:pPr>
            <a:r>
              <a:rPr lang="en" sz="1600" b="1" dirty="0">
                <a:solidFill>
                  <a:schemeClr val="tx1"/>
                </a:solidFill>
                <a:latin typeface="Oxygen"/>
                <a:ea typeface="Oxygen"/>
                <a:cs typeface="Oxygen"/>
                <a:sym typeface="Oxygen"/>
              </a:rPr>
              <a:t>-How would you describe the people?</a:t>
            </a:r>
          </a:p>
          <a:p>
            <a:pPr lvl="0" rtl="0">
              <a:spcBef>
                <a:spcPts val="0"/>
              </a:spcBef>
              <a:buNone/>
            </a:pPr>
            <a:endParaRPr sz="1600" b="1" dirty="0">
              <a:solidFill>
                <a:schemeClr val="tx1"/>
              </a:solidFill>
              <a:latin typeface="Oxygen"/>
              <a:ea typeface="Oxygen"/>
              <a:cs typeface="Oxygen"/>
              <a:sym typeface="Oxygen"/>
            </a:endParaRPr>
          </a:p>
          <a:p>
            <a:pPr lvl="0">
              <a:spcBef>
                <a:spcPts val="0"/>
              </a:spcBef>
              <a:buNone/>
            </a:pPr>
            <a:r>
              <a:rPr lang="en" sz="1600" b="1" dirty="0">
                <a:solidFill>
                  <a:schemeClr val="tx1"/>
                </a:solidFill>
                <a:latin typeface="Oxygen"/>
                <a:ea typeface="Oxygen"/>
                <a:cs typeface="Oxygen"/>
                <a:sym typeface="Oxygen"/>
              </a:rPr>
              <a:t>-What is the main idea of this cartoon?</a:t>
            </a:r>
          </a:p>
        </p:txBody>
      </p:sp>
    </p:spTree>
    <p:extLst>
      <p:ext uri="{BB962C8B-B14F-4D97-AF65-F5344CB8AC3E}">
        <p14:creationId xmlns:p14="http://schemas.microsoft.com/office/powerpoint/2010/main" val="1722535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700" y="589886"/>
            <a:ext cx="8520600" cy="3631763"/>
          </a:xfrm>
          <a:prstGeom prst="rect">
            <a:avLst/>
          </a:prstGeom>
        </p:spPr>
        <p:txBody>
          <a:bodyPr wrap="square">
            <a:spAutoFit/>
          </a:bodyPr>
          <a:lstStyle/>
          <a:p>
            <a:r>
              <a:rPr lang="en-US" sz="1800" dirty="0"/>
              <a:t>Which statement explains the dominance of slavery in the coastal region of</a:t>
            </a:r>
          </a:p>
          <a:p>
            <a:r>
              <a:rPr lang="en-US" sz="1800" dirty="0"/>
              <a:t>colonial North Carolina</a:t>
            </a:r>
            <a:r>
              <a:rPr lang="en-US" sz="1800" dirty="0" smtClean="0"/>
              <a:t>?</a:t>
            </a:r>
          </a:p>
          <a:p>
            <a:endParaRPr lang="en-US" sz="1800" dirty="0"/>
          </a:p>
          <a:p>
            <a:r>
              <a:rPr lang="en-US" sz="1800" dirty="0"/>
              <a:t>A The first slaves to arrive in North Carolina were brought from other colonies</a:t>
            </a:r>
            <a:r>
              <a:rPr lang="en-US" sz="1800" dirty="0" smtClean="0"/>
              <a:t>.</a:t>
            </a:r>
          </a:p>
          <a:p>
            <a:endParaRPr lang="en-US" sz="1800" dirty="0"/>
          </a:p>
          <a:p>
            <a:r>
              <a:rPr lang="en-US" sz="1800" dirty="0"/>
              <a:t>B Rocky terrain coupled with a mild climate supported the establishment of</a:t>
            </a:r>
          </a:p>
          <a:p>
            <a:r>
              <a:rPr lang="en-US" sz="1800" dirty="0"/>
              <a:t>plantations</a:t>
            </a:r>
            <a:r>
              <a:rPr lang="en-US" sz="1800" dirty="0" smtClean="0"/>
              <a:t>.</a:t>
            </a:r>
          </a:p>
          <a:p>
            <a:endParaRPr lang="en-US" sz="1800" dirty="0"/>
          </a:p>
          <a:p>
            <a:r>
              <a:rPr lang="en-US" sz="1800" dirty="0"/>
              <a:t>C The climate was similar to a tropical climate, giving African slaves a better</a:t>
            </a:r>
          </a:p>
          <a:p>
            <a:r>
              <a:rPr lang="en-US" sz="1800" dirty="0"/>
              <a:t>chance at survival</a:t>
            </a:r>
            <a:r>
              <a:rPr lang="en-US" sz="1800" dirty="0" smtClean="0"/>
              <a:t>.</a:t>
            </a:r>
          </a:p>
          <a:p>
            <a:endParaRPr lang="en-US" sz="1800" dirty="0"/>
          </a:p>
          <a:p>
            <a:r>
              <a:rPr lang="en-US" sz="1800" dirty="0"/>
              <a:t>D Slave ships arrived at the ports of Wilmington, Edenton, and Bath</a:t>
            </a:r>
            <a:r>
              <a:rPr lang="en-US" sz="1800" dirty="0" smtClean="0"/>
              <a:t>.</a:t>
            </a:r>
          </a:p>
          <a:p>
            <a:endParaRPr lang="en-US" dirty="0"/>
          </a:p>
        </p:txBody>
      </p:sp>
      <p:sp>
        <p:nvSpPr>
          <p:cNvPr id="3" name="Title 1"/>
          <p:cNvSpPr txBox="1">
            <a:spLocks/>
          </p:cNvSpPr>
          <p:nvPr/>
        </p:nvSpPr>
        <p:spPr>
          <a:xfrm>
            <a:off x="311700" y="101076"/>
            <a:ext cx="8520600" cy="5727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400" dirty="0" smtClean="0"/>
              <a:t>WARMUP #8  9/26/17</a:t>
            </a:r>
            <a:endParaRPr lang="en-US" sz="2400" dirty="0"/>
          </a:p>
        </p:txBody>
      </p:sp>
    </p:spTree>
    <p:extLst>
      <p:ext uri="{BB962C8B-B14F-4D97-AF65-F5344CB8AC3E}">
        <p14:creationId xmlns:p14="http://schemas.microsoft.com/office/powerpoint/2010/main" val="1858189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iangle 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96" y="569723"/>
            <a:ext cx="4224784" cy="34486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50360" y="1192891"/>
            <a:ext cx="4572000" cy="2893100"/>
          </a:xfrm>
          <a:prstGeom prst="rect">
            <a:avLst/>
          </a:prstGeom>
        </p:spPr>
        <p:txBody>
          <a:bodyPr>
            <a:spAutoFit/>
          </a:bodyPr>
          <a:lstStyle/>
          <a:p>
            <a:r>
              <a:rPr lang="en-US" dirty="0">
                <a:solidFill>
                  <a:schemeClr val="tx1"/>
                </a:solidFill>
                <a:latin typeface="Arial" panose="020B0604020202020204" pitchFamily="34" charset="0"/>
              </a:rPr>
              <a:t>Leg 1: Ships from England would go to Africa carrying iron products, cloth, trinkets and beads, guns and ammunition. The ships traded these goods for slaves, gold and spices (pepper</a:t>
            </a:r>
            <a:r>
              <a:rPr lang="en-US" dirty="0" smtClean="0">
                <a:solidFill>
                  <a:schemeClr val="tx1"/>
                </a:solidFill>
                <a:latin typeface="Arial" panose="020B0604020202020204" pitchFamily="34" charset="0"/>
              </a:rPr>
              <a:t>)</a:t>
            </a:r>
          </a:p>
          <a:p>
            <a:endParaRPr lang="en-US" dirty="0">
              <a:solidFill>
                <a:schemeClr val="tx1"/>
              </a:solidFill>
              <a:latin typeface="Times New Roman" panose="02020603050405020304" pitchFamily="18" charset="0"/>
            </a:endParaRPr>
          </a:p>
          <a:p>
            <a:r>
              <a:rPr lang="en-US" dirty="0">
                <a:solidFill>
                  <a:schemeClr val="tx1"/>
                </a:solidFill>
                <a:latin typeface="Arial" panose="020B0604020202020204" pitchFamily="34" charset="0"/>
              </a:rPr>
              <a:t>Leg 2: Ships from Africa would go to the American Colonies via the route known as the 'Middle Passage'. The slaves were exchanged for goods from the Americas, destined for the Slave </a:t>
            </a:r>
            <a:r>
              <a:rPr lang="en-US" dirty="0" smtClean="0">
                <a:solidFill>
                  <a:schemeClr val="tx1"/>
                </a:solidFill>
                <a:latin typeface="Arial" panose="020B0604020202020204" pitchFamily="34" charset="0"/>
              </a:rPr>
              <a:t>Plantations</a:t>
            </a:r>
          </a:p>
          <a:p>
            <a:endParaRPr lang="en-US" dirty="0">
              <a:solidFill>
                <a:schemeClr val="tx1"/>
              </a:solidFill>
              <a:latin typeface="Times New Roman" panose="02020603050405020304" pitchFamily="18" charset="0"/>
            </a:endParaRPr>
          </a:p>
          <a:p>
            <a:r>
              <a:rPr lang="en-US" dirty="0">
                <a:solidFill>
                  <a:schemeClr val="tx1"/>
                </a:solidFill>
                <a:latin typeface="Arial" panose="020B0604020202020204" pitchFamily="34" charset="0"/>
              </a:rPr>
              <a:t>Leg 3: Ships from the Americas would then take raw materials back to England. The English would use the raw materials to make 'finished goods'</a:t>
            </a:r>
            <a:endParaRPr lang="en-US" dirty="0">
              <a:solidFill>
                <a:schemeClr val="tx1"/>
              </a:solidFill>
              <a:latin typeface="Times New Roman" panose="02020603050405020304" pitchFamily="18" charset="0"/>
            </a:endParaRPr>
          </a:p>
        </p:txBody>
      </p:sp>
      <p:sp>
        <p:nvSpPr>
          <p:cNvPr id="3" name="Rectangle 2"/>
          <p:cNvSpPr/>
          <p:nvPr/>
        </p:nvSpPr>
        <p:spPr>
          <a:xfrm>
            <a:off x="572077" y="169613"/>
            <a:ext cx="8018250" cy="400110"/>
          </a:xfrm>
          <a:prstGeom prst="rect">
            <a:avLst/>
          </a:prstGeom>
        </p:spPr>
        <p:txBody>
          <a:bodyPr wrap="square">
            <a:spAutoFit/>
          </a:bodyPr>
          <a:lstStyle/>
          <a:p>
            <a:pPr algn="ctr"/>
            <a:r>
              <a:rPr lang="en-US" sz="2000" dirty="0"/>
              <a:t>WARMUP </a:t>
            </a:r>
            <a:r>
              <a:rPr lang="en-US" sz="2000" dirty="0" smtClean="0"/>
              <a:t>#9  9/29/17</a:t>
            </a:r>
            <a:endParaRPr lang="en-US" sz="2000" dirty="0"/>
          </a:p>
        </p:txBody>
      </p:sp>
      <p:sp>
        <p:nvSpPr>
          <p:cNvPr id="4" name="TextBox 3"/>
          <p:cNvSpPr txBox="1"/>
          <p:nvPr/>
        </p:nvSpPr>
        <p:spPr>
          <a:xfrm>
            <a:off x="5763238" y="696641"/>
            <a:ext cx="1677798" cy="369332"/>
          </a:xfrm>
          <a:prstGeom prst="rect">
            <a:avLst/>
          </a:prstGeom>
          <a:noFill/>
        </p:spPr>
        <p:txBody>
          <a:bodyPr wrap="square" rtlCol="0">
            <a:spAutoFit/>
          </a:bodyPr>
          <a:lstStyle/>
          <a:p>
            <a:r>
              <a:rPr lang="en-US" sz="1800" dirty="0" smtClean="0"/>
              <a:t>Triangle Trade </a:t>
            </a:r>
            <a:endParaRPr lang="en-US" sz="1800" dirty="0"/>
          </a:p>
        </p:txBody>
      </p:sp>
      <p:sp>
        <p:nvSpPr>
          <p:cNvPr id="5" name="TextBox 4"/>
          <p:cNvSpPr txBox="1"/>
          <p:nvPr/>
        </p:nvSpPr>
        <p:spPr>
          <a:xfrm>
            <a:off x="931178" y="4269996"/>
            <a:ext cx="7441035" cy="954107"/>
          </a:xfrm>
          <a:prstGeom prst="rect">
            <a:avLst/>
          </a:prstGeom>
          <a:noFill/>
        </p:spPr>
        <p:txBody>
          <a:bodyPr wrap="square" rtlCol="0">
            <a:spAutoFit/>
          </a:bodyPr>
          <a:lstStyle/>
          <a:p>
            <a:pPr marL="342900" indent="-342900">
              <a:buAutoNum type="arabicPeriod"/>
            </a:pPr>
            <a:r>
              <a:rPr lang="en-US" b="1" dirty="0" smtClean="0">
                <a:solidFill>
                  <a:srgbClr val="FF0000"/>
                </a:solidFill>
              </a:rPr>
              <a:t>Who </a:t>
            </a:r>
            <a:r>
              <a:rPr lang="en-US" b="1" dirty="0">
                <a:solidFill>
                  <a:srgbClr val="FF0000"/>
                </a:solidFill>
              </a:rPr>
              <a:t>benefited from the transatlantic slave trade? </a:t>
            </a:r>
            <a:endParaRPr lang="en-US" b="1" dirty="0" smtClean="0">
              <a:solidFill>
                <a:srgbClr val="FF0000"/>
              </a:solidFill>
            </a:endParaRPr>
          </a:p>
          <a:p>
            <a:pPr marL="342900" indent="-342900">
              <a:buFontTx/>
              <a:buAutoNum type="arabicPeriod"/>
            </a:pPr>
            <a:r>
              <a:rPr lang="en-US" b="1" dirty="0">
                <a:solidFill>
                  <a:srgbClr val="FF0000"/>
                </a:solidFill>
              </a:rPr>
              <a:t>Why were slaves so important to the Southern economy?  (Why did the South need slaves to make money?)</a:t>
            </a:r>
          </a:p>
          <a:p>
            <a:endParaRPr lang="en-US" dirty="0"/>
          </a:p>
        </p:txBody>
      </p:sp>
    </p:spTree>
    <p:extLst>
      <p:ext uri="{BB962C8B-B14F-4D97-AF65-F5344CB8AC3E}">
        <p14:creationId xmlns:p14="http://schemas.microsoft.com/office/powerpoint/2010/main" val="2578914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21061</TotalTime>
  <Words>2334</Words>
  <Application>Microsoft Office PowerPoint</Application>
  <PresentationFormat>On-screen Show (16:9)</PresentationFormat>
  <Paragraphs>265</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Cherry Cream Soda</vt:lpstr>
      <vt:lpstr>Oxygen</vt:lpstr>
      <vt:lpstr>Arial</vt:lpstr>
      <vt:lpstr>Arial</vt:lpstr>
      <vt:lpstr>Times New Roman</vt:lpstr>
      <vt:lpstr>Architects Daughter</vt:lpstr>
      <vt:lpstr>Happy Monkey</vt:lpstr>
      <vt:lpstr>simple-light-2</vt:lpstr>
      <vt:lpstr>WARMUP #1  9/5/17</vt:lpstr>
      <vt:lpstr>WARMUP #2  9/7/17</vt:lpstr>
      <vt:lpstr>Monday, September 11th  </vt:lpstr>
      <vt:lpstr>WARMUP #4  9/13/17</vt:lpstr>
      <vt:lpstr>WARMUP #5  9/15/17</vt:lpstr>
      <vt:lpstr>WU #6  9/19/17 </vt:lpstr>
      <vt:lpstr>PowerPoint Presentation</vt:lpstr>
      <vt:lpstr>PowerPoint Presentation</vt:lpstr>
      <vt:lpstr>PowerPoint Presentation</vt:lpstr>
      <vt:lpstr>WU #10: Write the answers to the questions. 10/3/17</vt:lpstr>
      <vt:lpstr>Warmup #11      10/5/17</vt:lpstr>
      <vt:lpstr>PowerPoint Presentation</vt:lpstr>
      <vt:lpstr>Warmup #13  October 17th 2017</vt:lpstr>
      <vt:lpstr>Warmup #14  October 25th 2017</vt:lpstr>
      <vt:lpstr>12/5/17   Warmup #15 </vt:lpstr>
      <vt:lpstr>1/4/17   Warmup #16</vt:lpstr>
      <vt:lpstr>1/8/18   Warmup #17</vt:lpstr>
      <vt:lpstr>1/10/18   Warmup #18</vt:lpstr>
      <vt:lpstr>1/12/18 Warmup #19</vt:lpstr>
      <vt:lpstr>1/22/18  Warmup #20</vt:lpstr>
      <vt:lpstr>1/30/18  Warmup #21</vt:lpstr>
      <vt:lpstr>2/1/18  Warmup #22</vt:lpstr>
      <vt:lpstr>2/7/18  Warmup #23</vt:lpstr>
      <vt:lpstr>2/13/18  Warmup #24</vt:lpstr>
      <vt:lpstr>2/15/18  Warmup #25</vt:lpstr>
      <vt:lpstr>Warmup #26       Feb, 26th </vt:lpstr>
      <vt:lpstr>Warmup # 27  3/12/18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 #40</dc:title>
  <dc:creator>McClintock, Shane</dc:creator>
  <cp:lastModifiedBy>McClintock, Shane</cp:lastModifiedBy>
  <cp:revision>65</cp:revision>
  <dcterms:modified xsi:type="dcterms:W3CDTF">2018-03-12T13:31:14Z</dcterms:modified>
</cp:coreProperties>
</file>