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AFA89-022C-4789-95D2-FB50C377746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79BA3-08E1-4BA8-B7B3-111C371B6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1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24201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3365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89243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7A208-2C27-4C98-8C1F-B7637B289FB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806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B1BE64-178D-4FCF-95A7-167B6125DDAE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4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410510-0C60-497E-BE8F-0A2400DB1CE0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0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8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0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5484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39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2021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26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32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76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78045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8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8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8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7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8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7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7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6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62F62-FFBD-4C62-A322-12D9DC470CC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092FFB-0811-4CD8-A6AA-3817EFC3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8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4RiU2T4Psy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8453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Scientific Revolution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vs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Catholic Church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7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3086100" y="685800"/>
            <a:ext cx="61341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3300"/>
              </a:buClr>
              <a:buSzPct val="25000"/>
            </a:pPr>
            <a:r>
              <a:rPr lang="en-US" sz="3200" b="1" dirty="0">
                <a:solidFill>
                  <a:srgbClr val="FF3300"/>
                </a:solidFill>
                <a:latin typeface="Questrial"/>
                <a:ea typeface="Questrial"/>
                <a:cs typeface="Questrial"/>
                <a:sym typeface="Questrial"/>
              </a:rPr>
              <a:t>The Scientific Method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2286000" y="1594644"/>
            <a:ext cx="7619999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r>
              <a:rPr lang="en-US" sz="2400" dirty="0">
                <a:solidFill>
                  <a:srgbClr val="FFFF99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By the early 1600s, a new approach to science had emerged, known as the </a:t>
            </a:r>
            <a:r>
              <a:rPr lang="en-US" sz="2400" b="1" u="sng" dirty="0">
                <a:latin typeface="Questrial"/>
                <a:ea typeface="Questrial"/>
                <a:cs typeface="Questrial"/>
                <a:sym typeface="Questrial"/>
              </a:rPr>
              <a:t>Scientific Method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. 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2286000" y="4914901"/>
            <a:ext cx="7848599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r>
              <a:rPr lang="en-US" sz="2400" dirty="0">
                <a:solidFill>
                  <a:srgbClr val="FFFF99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Unlike earlier approaches, the scientific method did not rely on the </a:t>
            </a:r>
            <a:r>
              <a:rPr lang="en-US" sz="2400" b="1" u="sng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classical thinkers or the Church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, but depended upon a step-by-step process of </a:t>
            </a:r>
            <a:r>
              <a:rPr lang="en-US" sz="2400" b="1" u="sng" dirty="0">
                <a:latin typeface="Questrial"/>
                <a:ea typeface="Questrial"/>
                <a:cs typeface="Questrial"/>
                <a:sym typeface="Questrial"/>
              </a:rPr>
              <a:t>observation and experimentation</a:t>
            </a:r>
            <a:r>
              <a:rPr lang="en-US" sz="2400" b="1" dirty="0"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1981201" y="2514600"/>
            <a:ext cx="8381999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25000"/>
            </a:pPr>
            <a:r>
              <a:rPr lang="en-US" sz="2400" b="1" u="sng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Scientific Method</a:t>
            </a:r>
            <a:r>
              <a:rPr lang="en-US" sz="2400" b="1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method 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used to confirm findings and to prove or disprove a hypothesis.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2286000" y="3532188"/>
            <a:ext cx="7543800" cy="1187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r>
              <a:rPr lang="en-US" sz="2400" dirty="0">
                <a:solidFill>
                  <a:srgbClr val="FFFF99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Scientists observed nature, made </a:t>
            </a:r>
            <a:r>
              <a:rPr lang="en-US" sz="2400" b="1" u="sng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hypotheses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, or educated guesses, and then tested these hypotheses through </a:t>
            </a:r>
            <a:r>
              <a:rPr lang="en-US" sz="2400" b="1" u="sng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experiments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704466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4800" y="3048001"/>
            <a:ext cx="2606674" cy="3581399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/>
          <p:nvPr/>
        </p:nvSpPr>
        <p:spPr>
          <a:xfrm>
            <a:off x="6324601" y="533400"/>
            <a:ext cx="2976561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3300"/>
              </a:buClr>
              <a:buSzPct val="25000"/>
            </a:pPr>
            <a:r>
              <a:rPr lang="en-US" sz="3200" b="1">
                <a:solidFill>
                  <a:srgbClr val="FF3300"/>
                </a:solidFill>
                <a:latin typeface="Questrial"/>
                <a:ea typeface="Questrial"/>
                <a:cs typeface="Questrial"/>
                <a:sym typeface="Questrial"/>
              </a:rPr>
              <a:t>Galileo Galilei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9437" y="0"/>
            <a:ext cx="4114800" cy="2908299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/>
        </p:nvSpPr>
        <p:spPr>
          <a:xfrm>
            <a:off x="5715001" y="1143001"/>
            <a:ext cx="4648199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r>
              <a:rPr lang="en-US" sz="2400" dirty="0">
                <a:solidFill>
                  <a:srgbClr val="FFFF99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Galileo Galilei was an Italian astronomer who </a:t>
            </a:r>
            <a:r>
              <a:rPr lang="en-US" sz="2400" b="1" u="sng" dirty="0">
                <a:latin typeface="Questrial"/>
                <a:ea typeface="Questrial"/>
                <a:cs typeface="Questrial"/>
                <a:sym typeface="Questrial"/>
              </a:rPr>
              <a:t>built upon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 the scientific foundations laid by Copernicus and Kepler. 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1676400" y="3962401"/>
            <a:ext cx="6096000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1676400" y="2819401"/>
            <a:ext cx="6096000" cy="1187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endParaRPr lang="en-US" sz="24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1524000" y="4183064"/>
            <a:ext cx="6035674" cy="1187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Galileo also discovered that objects fall at the same </a:t>
            </a:r>
            <a:r>
              <a:rPr lang="en-US" sz="2400" b="1" u="sng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speed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 regardless of </a:t>
            </a:r>
            <a:r>
              <a:rPr lang="en-US" sz="2400" b="1" u="sng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weight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6577873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1"/>
            <a:ext cx="4114800" cy="2908299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 txBox="1"/>
          <p:nvPr/>
        </p:nvSpPr>
        <p:spPr>
          <a:xfrm>
            <a:off x="6959601" y="273052"/>
            <a:ext cx="2976561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3300"/>
              </a:buClr>
              <a:buSzPct val="25000"/>
            </a:pPr>
            <a:r>
              <a:rPr lang="en-US" sz="3200" b="1" dirty="0">
                <a:solidFill>
                  <a:srgbClr val="FF3300"/>
                </a:solidFill>
                <a:latin typeface="Questrial"/>
                <a:ea typeface="Questrial"/>
                <a:cs typeface="Questrial"/>
                <a:sym typeface="Questrial"/>
              </a:rPr>
              <a:t>Galileo Galilei</a:t>
            </a:r>
          </a:p>
        </p:txBody>
      </p:sp>
      <p:pic>
        <p:nvPicPr>
          <p:cNvPr id="198" name="Shape 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24800" y="3048001"/>
            <a:ext cx="2606674" cy="3581399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 txBox="1"/>
          <p:nvPr/>
        </p:nvSpPr>
        <p:spPr>
          <a:xfrm>
            <a:off x="6235701" y="852488"/>
            <a:ext cx="4876799" cy="191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r>
              <a:rPr lang="en-US" sz="2400" dirty="0">
                <a:solidFill>
                  <a:srgbClr val="FFFF99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Galileo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s discoveries caused an </a:t>
            </a:r>
            <a:r>
              <a:rPr lang="en-US" sz="2400" dirty="0" smtClean="0">
                <a:latin typeface="Questrial"/>
                <a:ea typeface="Questrial"/>
                <a:cs typeface="Questrial"/>
                <a:sym typeface="Questrial"/>
              </a:rPr>
              <a:t>uproar because 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like Copernicus, Galileo was </a:t>
            </a:r>
            <a:r>
              <a:rPr lang="en-US" sz="2400" b="1" u="sng" dirty="0">
                <a:latin typeface="Questrial"/>
                <a:ea typeface="Questrial"/>
                <a:cs typeface="Questrial"/>
                <a:sym typeface="Questrial"/>
              </a:rPr>
              <a:t>contradicting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 Ptolemy. 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1676400" y="3048001"/>
            <a:ext cx="6324600" cy="1187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r>
              <a:rPr lang="en-US" sz="2400" dirty="0">
                <a:solidFill>
                  <a:srgbClr val="FFFF99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The Church </a:t>
            </a:r>
            <a:r>
              <a:rPr lang="en-US" sz="2400" dirty="0" smtClean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was against 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Galileo because it claimed that the Earth was </a:t>
            </a:r>
            <a:r>
              <a:rPr lang="en-US" sz="2400" b="1" u="sng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fixed and unmoving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1676400" y="4267201"/>
            <a:ext cx="5867400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r>
              <a:rPr lang="en-US" sz="2400" dirty="0">
                <a:solidFill>
                  <a:srgbClr val="FFFF99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When threatened with death before the Inquisition in 1633, Galileo </a:t>
            </a:r>
            <a:r>
              <a:rPr lang="en-US" sz="2400" b="1" u="sng" dirty="0">
                <a:latin typeface="Questrial"/>
                <a:ea typeface="Questrial"/>
                <a:cs typeface="Questrial"/>
                <a:sym typeface="Questrial"/>
              </a:rPr>
              <a:t>recanted</a:t>
            </a:r>
            <a:r>
              <a:rPr lang="en-US" sz="2400" dirty="0">
                <a:latin typeface="Questrial"/>
                <a:ea typeface="Questrial"/>
                <a:cs typeface="Questrial"/>
                <a:sym typeface="Questrial"/>
              </a:rPr>
              <a:t> his beliefs, even though he knew the Earth moved. 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1676401" y="5791200"/>
            <a:ext cx="6248399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FFFF99"/>
              </a:buClr>
              <a:buSzPct val="100000"/>
              <a:buFont typeface="Questrial"/>
              <a:buChar char="•"/>
            </a:pPr>
            <a:r>
              <a:rPr lang="en-US" sz="2400" dirty="0">
                <a:solidFill>
                  <a:srgbClr val="FFFF99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Galileo was put under </a:t>
            </a:r>
            <a:r>
              <a:rPr lang="en-US" sz="2400" b="1" u="sng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house arrest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, and was not allowed to </a:t>
            </a:r>
            <a:r>
              <a:rPr lang="en-US" sz="2400" b="1" u="sng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publish</a:t>
            </a:r>
            <a:r>
              <a:rPr lang="en-US" sz="2400" dirty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 his ideas.</a:t>
            </a:r>
          </a:p>
        </p:txBody>
      </p:sp>
    </p:spTree>
    <p:extLst>
      <p:ext uri="{BB962C8B-B14F-4D97-AF65-F5344CB8AC3E}">
        <p14:creationId xmlns:p14="http://schemas.microsoft.com/office/powerpoint/2010/main" val="1191943036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Text Box 2"/>
          <p:cNvSpPr txBox="1">
            <a:spLocks noChangeArrowheads="1"/>
          </p:cNvSpPr>
          <p:nvPr/>
        </p:nvSpPr>
        <p:spPr bwMode="auto">
          <a:xfrm>
            <a:off x="2057400" y="1447800"/>
            <a:ext cx="7620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The new field of science was putting forth ideas that conflicted with the teachings of the church.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Conflicts between scientists and the church.</a:t>
            </a:r>
          </a:p>
        </p:txBody>
      </p:sp>
      <p:pic>
        <p:nvPicPr>
          <p:cNvPr id="400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1676400"/>
            <a:ext cx="160338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0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1" y="2743200"/>
            <a:ext cx="176213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0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810000"/>
            <a:ext cx="160338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0391" name="Text Box 7"/>
          <p:cNvSpPr txBox="1">
            <a:spLocks noChangeArrowheads="1"/>
          </p:cNvSpPr>
          <p:nvPr/>
        </p:nvSpPr>
        <p:spPr bwMode="auto">
          <a:xfrm>
            <a:off x="2057400" y="2390776"/>
            <a:ext cx="7620000" cy="64633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rgbClr val="003300"/>
                </a:solidFill>
              </a:rPr>
              <a:t>One such theory was that the earth revolved around the sun, not that the sun revolved around the earth, as the church taught.</a:t>
            </a:r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2057400" y="3609975"/>
            <a:ext cx="7620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Church officials believed that when scientific theories contradicted the church, they weakened the church</a:t>
            </a:r>
            <a:r>
              <a:rPr lang="en-US" altLang="en-US" dirty="0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400393" name="Text Box 9"/>
          <p:cNvSpPr txBox="1">
            <a:spLocks noChangeArrowheads="1"/>
          </p:cNvSpPr>
          <p:nvPr/>
        </p:nvSpPr>
        <p:spPr bwMode="auto">
          <a:xfrm>
            <a:off x="2057400" y="4552950"/>
            <a:ext cx="7620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The church feared that people might start to doubt the key elements of their faith.</a:t>
            </a:r>
          </a:p>
        </p:txBody>
      </p:sp>
      <p:pic>
        <p:nvPicPr>
          <p:cNvPr id="40039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1" y="4792664"/>
            <a:ext cx="176213" cy="1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0400" name="AutoShape 1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34400" y="6016625"/>
            <a:ext cx="5334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62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6" grpId="0" animBg="1"/>
      <p:bldP spid="400391" grpId="0" animBg="1"/>
      <p:bldP spid="400392" grpId="0" animBg="1"/>
      <p:bldP spid="4003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>
                <a:solidFill>
                  <a:schemeClr val="hlink"/>
                </a:solidFill>
                <a:latin typeface="Copperplate Gothic Bold" panose="020E0705020206020404" pitchFamily="34" charset="0"/>
              </a:rPr>
              <a:t>Science vs. the Church</a:t>
            </a:r>
          </a:p>
        </p:txBody>
      </p:sp>
      <p:pic>
        <p:nvPicPr>
          <p:cNvPr id="13315" name="Content Placeholder 6" descr="Anderson,_James_(1813-1877)_-_n._178_-_S._Pietro_col_palazzo_Vaticano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905000"/>
            <a:ext cx="3657600" cy="39624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4648200" cy="4876800"/>
          </a:xfrm>
        </p:spPr>
        <p:txBody>
          <a:bodyPr>
            <a:normAutofit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en-US" dirty="0"/>
              <a:t>Prior to Scientific Revolution, the Catholic Church was the authority for society.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en-US" dirty="0">
                <a:solidFill>
                  <a:srgbClr val="FF0000"/>
                </a:solidFill>
              </a:rPr>
              <a:t>Publication of new scientific books challenged the Bible and Church teachings.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en-US" dirty="0">
                <a:solidFill>
                  <a:srgbClr val="FF0000"/>
                </a:solidFill>
              </a:rPr>
              <a:t>The Church’s political, social, and economic authority were brought into question</a:t>
            </a:r>
          </a:p>
        </p:txBody>
      </p:sp>
    </p:spTree>
    <p:extLst>
      <p:ext uri="{BB962C8B-B14F-4D97-AF65-F5344CB8AC3E}">
        <p14:creationId xmlns:p14="http://schemas.microsoft.com/office/powerpoint/2010/main" val="21005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968375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chemeClr val="hlink"/>
                </a:solidFill>
                <a:latin typeface="Copperplate Gothic Bold" panose="020E0705020206020404" pitchFamily="34" charset="0"/>
              </a:rPr>
              <a:t>Science vs. the Church</a:t>
            </a:r>
            <a:endParaRPr lang="en-US" altLang="en-US" sz="4000" dirty="0">
              <a:solidFill>
                <a:schemeClr val="hlink"/>
              </a:solidFill>
            </a:endParaRP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084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3600" dirty="0"/>
              <a:t>Consequences of controversy</a:t>
            </a:r>
          </a:p>
          <a:p>
            <a:pPr lvl="1" eaLnBrk="1" hangingPunct="1"/>
            <a:r>
              <a:rPr lang="en-US" altLang="en-US" sz="3200" dirty="0">
                <a:hlinkClick r:id="rId3"/>
              </a:rPr>
              <a:t>Galileo</a:t>
            </a:r>
            <a:r>
              <a:rPr lang="en-US" altLang="en-US" sz="3200" dirty="0"/>
              <a:t> forced to recant his teachings and excommunicated from the Church</a:t>
            </a:r>
          </a:p>
          <a:p>
            <a:pPr marL="457200" lvl="1" indent="0" eaLnBrk="1" hangingPunct="1">
              <a:buNone/>
            </a:pPr>
            <a:endParaRPr lang="en-US" altLang="en-US" sz="3200" dirty="0"/>
          </a:p>
          <a:p>
            <a:pPr lvl="1"/>
            <a:r>
              <a:rPr lang="en-US" sz="3200" b="1" dirty="0" smtClean="0"/>
              <a:t>* </a:t>
            </a:r>
            <a:r>
              <a:rPr lang="en-US" sz="3200" b="1" dirty="0" smtClean="0">
                <a:solidFill>
                  <a:srgbClr val="FF0000"/>
                </a:solidFill>
              </a:rPr>
              <a:t>The Catholic Church ordered Galileo to abandon his ideas! WHY? 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His discoveries threatened the Biblical concept of the universe – humans were no longer at the center and God was no longer in a specific place.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96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393</Words>
  <Application>Microsoft Office PowerPoint</Application>
  <PresentationFormat>Widescreen</PresentationFormat>
  <Paragraphs>35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Copperplate Gothic Bold</vt:lpstr>
      <vt:lpstr>Questrial</vt:lpstr>
      <vt:lpstr>Wingdings 2</vt:lpstr>
      <vt:lpstr>Wingdings 3</vt:lpstr>
      <vt:lpstr>Wisp</vt:lpstr>
      <vt:lpstr>The Scientific Revolution vs The Catholic Church</vt:lpstr>
      <vt:lpstr>PowerPoint Presentation</vt:lpstr>
      <vt:lpstr>PowerPoint Presentation</vt:lpstr>
      <vt:lpstr>PowerPoint Presentation</vt:lpstr>
      <vt:lpstr>Conflicts between scientists and the church.</vt:lpstr>
      <vt:lpstr>Science vs. the Church</vt:lpstr>
      <vt:lpstr>Science vs. the Church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McClintock, Shane</dc:creator>
  <cp:lastModifiedBy>McClintock, Shane</cp:lastModifiedBy>
  <cp:revision>5</cp:revision>
  <dcterms:created xsi:type="dcterms:W3CDTF">2015-11-02T18:17:40Z</dcterms:created>
  <dcterms:modified xsi:type="dcterms:W3CDTF">2017-12-04T13:28:38Z</dcterms:modified>
</cp:coreProperties>
</file>