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8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9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859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7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671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73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50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4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0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7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2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0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1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9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F58C-47A9-4B48-A345-773471135D7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A3D7C0A-1712-4114-88C5-AE08D1EA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2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thematical_model" TargetMode="External"/><Relationship Id="rId2" Type="http://schemas.openxmlformats.org/officeDocument/2006/relationships/hyperlink" Target="https://en.wikipedia.org/wiki/Renaissan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Heliocentrism" TargetMode="External"/><Relationship Id="rId4" Type="http://schemas.openxmlformats.org/officeDocument/2006/relationships/hyperlink" Target="https://en.wikipedia.org/wiki/Celestial_spheres#Renaissanc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elescope" TargetMode="External"/><Relationship Id="rId3" Type="http://schemas.openxmlformats.org/officeDocument/2006/relationships/hyperlink" Target="https://en.wikipedia.org/wiki/Philosopher" TargetMode="External"/><Relationship Id="rId7" Type="http://schemas.openxmlformats.org/officeDocument/2006/relationships/hyperlink" Target="https://en.wikipedia.org/wiki/Renaissance" TargetMode="External"/><Relationship Id="rId2" Type="http://schemas.openxmlformats.org/officeDocument/2006/relationships/hyperlink" Target="https://en.wikipedia.org/wiki/Italia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cientific_Revolution" TargetMode="External"/><Relationship Id="rId5" Type="http://schemas.openxmlformats.org/officeDocument/2006/relationships/hyperlink" Target="https://en.wikipedia.org/wiki/Galileo_Galilei#cite_note-4" TargetMode="External"/><Relationship Id="rId4" Type="http://schemas.openxmlformats.org/officeDocument/2006/relationships/hyperlink" Target="https://en.wikipedia.org/wiki/Mathematician" TargetMode="External"/><Relationship Id="rId9" Type="http://schemas.openxmlformats.org/officeDocument/2006/relationships/hyperlink" Target="https://en.wikipedia.org/wiki/Heliocentris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hysicist" TargetMode="External"/><Relationship Id="rId2" Type="http://schemas.openxmlformats.org/officeDocument/2006/relationships/hyperlink" Target="https://en.wikipedia.org/wiki/English_peop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Mathematicia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thematician" TargetMode="External"/><Relationship Id="rId2" Type="http://schemas.openxmlformats.org/officeDocument/2006/relationships/hyperlink" Target="https://en.wikipedia.org/wiki/Holy_Roman_Empi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Astrologer" TargetMode="External"/><Relationship Id="rId4" Type="http://schemas.openxmlformats.org/officeDocument/2006/relationships/hyperlink" Target="https://en.wikipedia.org/wiki/Astronome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Scientific Revolution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1500’s – 1700’s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Scientific Method</a:t>
            </a:r>
          </a:p>
          <a:p>
            <a:pPr lvl="1"/>
            <a:r>
              <a:rPr lang="en-US" sz="4800" dirty="0">
                <a:solidFill>
                  <a:srgbClr val="FF0000"/>
                </a:solidFill>
              </a:rPr>
              <a:t>a </a:t>
            </a:r>
            <a:r>
              <a:rPr lang="en-US" sz="4800" b="1" dirty="0">
                <a:solidFill>
                  <a:srgbClr val="FF0000"/>
                </a:solidFill>
              </a:rPr>
              <a:t>method</a:t>
            </a:r>
            <a:r>
              <a:rPr lang="en-US" sz="4800" dirty="0">
                <a:solidFill>
                  <a:srgbClr val="FF0000"/>
                </a:solidFill>
              </a:rPr>
              <a:t> of inquiry </a:t>
            </a:r>
            <a:r>
              <a:rPr lang="en-US" sz="4800" dirty="0" smtClean="0">
                <a:solidFill>
                  <a:srgbClr val="FF0000"/>
                </a:solidFill>
              </a:rPr>
              <a:t>commonly </a:t>
            </a:r>
            <a:r>
              <a:rPr lang="en-US" sz="4800" dirty="0">
                <a:solidFill>
                  <a:srgbClr val="FF0000"/>
                </a:solidFill>
              </a:rPr>
              <a:t>based on empirical or measurable evidence subject to specific principles of reasoning.</a:t>
            </a:r>
          </a:p>
        </p:txBody>
      </p:sp>
    </p:spTree>
    <p:extLst>
      <p:ext uri="{BB962C8B-B14F-4D97-AF65-F5344CB8AC3E}">
        <p14:creationId xmlns:p14="http://schemas.microsoft.com/office/powerpoint/2010/main" val="372441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Ptolemaic System</a:t>
            </a:r>
          </a:p>
          <a:p>
            <a:pPr lvl="1"/>
            <a:r>
              <a:rPr lang="en-US" sz="4800" dirty="0">
                <a:solidFill>
                  <a:srgbClr val="FF0000"/>
                </a:solidFill>
              </a:rPr>
              <a:t>The </a:t>
            </a:r>
            <a:r>
              <a:rPr lang="en-US" sz="4800" b="1" dirty="0">
                <a:solidFill>
                  <a:srgbClr val="FF0000"/>
                </a:solidFill>
              </a:rPr>
              <a:t>Ptolemaic system</a:t>
            </a:r>
            <a:r>
              <a:rPr lang="en-US" sz="4800" dirty="0">
                <a:solidFill>
                  <a:srgbClr val="FF0000"/>
                </a:solidFill>
              </a:rPr>
              <a:t> is a geocentric </a:t>
            </a:r>
            <a:r>
              <a:rPr lang="en-US" sz="4800" dirty="0" smtClean="0">
                <a:solidFill>
                  <a:srgbClr val="FF0000"/>
                </a:solidFill>
              </a:rPr>
              <a:t>theory. it </a:t>
            </a:r>
            <a:r>
              <a:rPr lang="en-US" sz="4800" dirty="0">
                <a:solidFill>
                  <a:srgbClr val="FF0000"/>
                </a:solidFill>
              </a:rPr>
              <a:t>starts by assuming that the Earth is stationary and at the </a:t>
            </a:r>
            <a:r>
              <a:rPr lang="en-US" sz="4800" dirty="0" smtClean="0">
                <a:solidFill>
                  <a:srgbClr val="FF0000"/>
                </a:solidFill>
              </a:rPr>
              <a:t>center </a:t>
            </a:r>
            <a:r>
              <a:rPr lang="en-US" sz="4800" dirty="0">
                <a:solidFill>
                  <a:srgbClr val="FF0000"/>
                </a:solidFill>
              </a:rPr>
              <a:t>of the universe</a:t>
            </a:r>
            <a:r>
              <a:rPr lang="en-US" sz="4800" dirty="0" smtClean="0">
                <a:solidFill>
                  <a:srgbClr val="FF0000"/>
                </a:solidFill>
              </a:rPr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4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 TERMS AND IMPORTANT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smtClean="0">
                <a:solidFill>
                  <a:srgbClr val="FF0000"/>
                </a:solidFill>
              </a:rPr>
              <a:t>Scientific Revolution:</a:t>
            </a:r>
          </a:p>
          <a:p>
            <a:pPr lvl="2"/>
            <a:r>
              <a:rPr lang="en-US" sz="4400" dirty="0" smtClean="0">
                <a:solidFill>
                  <a:srgbClr val="FF0000"/>
                </a:solidFill>
              </a:rPr>
              <a:t>An intellectual movement of the 1500’s that focused on advancements in math, physics, astronomy, biology, and chemistry.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Geocentric Theory</a:t>
            </a:r>
            <a:r>
              <a:rPr lang="en-US" sz="4400" dirty="0" smtClean="0">
                <a:solidFill>
                  <a:srgbClr val="00B0F0"/>
                </a:solidFill>
              </a:rPr>
              <a:t>:</a:t>
            </a:r>
          </a:p>
          <a:p>
            <a:pPr lvl="1"/>
            <a:r>
              <a:rPr lang="en-US" sz="4400" dirty="0" smtClean="0">
                <a:solidFill>
                  <a:srgbClr val="00B0F0"/>
                </a:solidFill>
              </a:rPr>
              <a:t>The</a:t>
            </a:r>
            <a:r>
              <a:rPr lang="en-US" sz="4400" dirty="0">
                <a:solidFill>
                  <a:srgbClr val="00B0F0"/>
                </a:solidFill>
              </a:rPr>
              <a:t> geocentric model, also known as the Ptolemaic system, is </a:t>
            </a:r>
            <a:r>
              <a:rPr lang="en-US" sz="4400" dirty="0" smtClean="0">
                <a:solidFill>
                  <a:srgbClr val="FF0000"/>
                </a:solidFill>
              </a:rPr>
              <a:t>a theory</a:t>
            </a:r>
            <a:r>
              <a:rPr lang="en-US" sz="4400" dirty="0">
                <a:solidFill>
                  <a:srgbClr val="FF0000"/>
                </a:solidFill>
              </a:rPr>
              <a:t> that </a:t>
            </a:r>
            <a:r>
              <a:rPr lang="en-US" sz="4400" dirty="0" smtClean="0">
                <a:solidFill>
                  <a:srgbClr val="FF0000"/>
                </a:solidFill>
              </a:rPr>
              <a:t>explains </a:t>
            </a:r>
            <a:r>
              <a:rPr lang="en-US" sz="4400" dirty="0">
                <a:solidFill>
                  <a:srgbClr val="FF0000"/>
                </a:solidFill>
              </a:rPr>
              <a:t>how the planets, the Sun, and even the stars orbit around the Earth.</a:t>
            </a:r>
          </a:p>
        </p:txBody>
      </p:sp>
    </p:spTree>
    <p:extLst>
      <p:ext uri="{BB962C8B-B14F-4D97-AF65-F5344CB8AC3E}">
        <p14:creationId xmlns:p14="http://schemas.microsoft.com/office/powerpoint/2010/main" val="333585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Heliocentric Theory</a:t>
            </a:r>
            <a:r>
              <a:rPr lang="en-US" sz="4400" dirty="0" smtClean="0">
                <a:solidFill>
                  <a:srgbClr val="00B0F0"/>
                </a:solidFill>
              </a:rPr>
              <a:t>:</a:t>
            </a:r>
          </a:p>
          <a:p>
            <a:pPr lvl="1"/>
            <a:r>
              <a:rPr lang="en-US" sz="4400" dirty="0">
                <a:solidFill>
                  <a:srgbClr val="00B0F0"/>
                </a:solidFill>
              </a:rPr>
              <a:t>The </a:t>
            </a:r>
            <a:r>
              <a:rPr lang="en-US" sz="4400" b="1" dirty="0">
                <a:solidFill>
                  <a:srgbClr val="00B0F0"/>
                </a:solidFill>
              </a:rPr>
              <a:t>heliocentric</a:t>
            </a:r>
            <a:r>
              <a:rPr lang="en-US" sz="4400" dirty="0">
                <a:solidFill>
                  <a:srgbClr val="00B0F0"/>
                </a:solidFill>
              </a:rPr>
              <a:t> model is a </a:t>
            </a:r>
            <a:r>
              <a:rPr lang="en-US" sz="4400" b="1" dirty="0">
                <a:solidFill>
                  <a:srgbClr val="FF0000"/>
                </a:solidFill>
              </a:rPr>
              <a:t>theory</a:t>
            </a:r>
            <a:r>
              <a:rPr lang="en-US" sz="4400" dirty="0">
                <a:solidFill>
                  <a:srgbClr val="FF0000"/>
                </a:solidFill>
              </a:rPr>
              <a:t> that places the Sun as the center of the universe</a:t>
            </a:r>
            <a:r>
              <a:rPr lang="en-US" sz="4400" dirty="0">
                <a:solidFill>
                  <a:srgbClr val="00B0F0"/>
                </a:solidFill>
              </a:rPr>
              <a:t>, and the planets orbiting around it.</a:t>
            </a:r>
            <a:r>
              <a:rPr lang="en-US" sz="4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078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Nicolaus Copernicus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4000" dirty="0">
                <a:solidFill>
                  <a:srgbClr val="00B0F0"/>
                </a:solidFill>
                <a:hlinkClick r:id="rId2" tooltip="Renaissance"/>
              </a:rPr>
              <a:t>Renaissance</a:t>
            </a:r>
            <a:r>
              <a:rPr lang="en-US" sz="4000" dirty="0">
                <a:solidFill>
                  <a:srgbClr val="00B0F0"/>
                </a:solidFill>
              </a:rPr>
              <a:t> </a:t>
            </a:r>
            <a:r>
              <a:rPr lang="en-US" sz="4000" dirty="0">
                <a:solidFill>
                  <a:srgbClr val="FF0000"/>
                </a:solidFill>
              </a:rPr>
              <a:t>mathematician</a:t>
            </a:r>
            <a:r>
              <a:rPr lang="en-US" sz="4000" dirty="0">
                <a:solidFill>
                  <a:srgbClr val="00B0F0"/>
                </a:solidFill>
              </a:rPr>
              <a:t> and astronomer who </a:t>
            </a:r>
            <a:r>
              <a:rPr lang="en-US" sz="4000" dirty="0">
                <a:solidFill>
                  <a:srgbClr val="FF0000"/>
                </a:solidFill>
              </a:rPr>
              <a:t>formulated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hlinkClick r:id="rId3" tooltip="Mathematical model"/>
              </a:rPr>
              <a:t>model</a:t>
            </a:r>
            <a:r>
              <a:rPr lang="en-US" sz="4000" dirty="0">
                <a:solidFill>
                  <a:srgbClr val="00B0F0"/>
                </a:solidFill>
              </a:rPr>
              <a:t> </a:t>
            </a:r>
            <a:r>
              <a:rPr lang="en-US" sz="4000" dirty="0">
                <a:solidFill>
                  <a:srgbClr val="FF0000"/>
                </a:solidFill>
              </a:rPr>
              <a:t>of</a:t>
            </a:r>
            <a:r>
              <a:rPr lang="en-US" sz="4000" dirty="0">
                <a:solidFill>
                  <a:srgbClr val="00B0F0"/>
                </a:solidFill>
              </a:rPr>
              <a:t> </a:t>
            </a:r>
            <a:r>
              <a:rPr lang="en-US" sz="4000" dirty="0">
                <a:solidFill>
                  <a:srgbClr val="00B0F0"/>
                </a:solidFill>
                <a:hlinkClick r:id="rId4" tooltip="Celestial spheres"/>
              </a:rPr>
              <a:t>the universe</a:t>
            </a:r>
            <a:r>
              <a:rPr lang="en-US" sz="4000" dirty="0">
                <a:solidFill>
                  <a:srgbClr val="00B0F0"/>
                </a:solidFill>
              </a:rPr>
              <a:t> that placed </a:t>
            </a:r>
            <a:r>
              <a:rPr lang="en-US" sz="4000" dirty="0">
                <a:solidFill>
                  <a:srgbClr val="00B0F0"/>
                </a:solidFill>
                <a:hlinkClick r:id="rId5" tooltip="Heliocentrism"/>
              </a:rPr>
              <a:t>the Sun rather than the Earth at the center of the universe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Galileo Galilei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 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 tooltip="Italians"/>
              </a:rPr>
              <a:t>Italian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 tooltip="Philosopher"/>
              </a:rPr>
              <a:t>philosopher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and 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 tooltip="Mathematician"/>
              </a:rPr>
              <a:t>mathematician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[4]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played </a:t>
            </a:r>
            <a:r>
              <a:rPr lang="en-US" sz="2400" dirty="0">
                <a:solidFill>
                  <a:srgbClr val="FF0000"/>
                </a:solidFill>
              </a:rPr>
              <a:t>a major role in the </a:t>
            </a:r>
            <a:r>
              <a:rPr lang="en-US" sz="2400" dirty="0">
                <a:solidFill>
                  <a:srgbClr val="FF0000"/>
                </a:solidFill>
                <a:hlinkClick r:id="rId6" tooltip="Scientific Revolution"/>
              </a:rPr>
              <a:t>scientific revolution</a:t>
            </a:r>
            <a:r>
              <a:rPr lang="en-US" sz="2400" dirty="0">
                <a:solidFill>
                  <a:srgbClr val="FF0000"/>
                </a:solidFill>
              </a:rPr>
              <a:t> during </a:t>
            </a:r>
            <a:r>
              <a:rPr lang="en-US" sz="2400" dirty="0" err="1">
                <a:solidFill>
                  <a:srgbClr val="FF0000"/>
                </a:solidFill>
              </a:rPr>
              <a:t>the</a:t>
            </a:r>
            <a:r>
              <a:rPr lang="en-US" sz="2400" dirty="0" err="1">
                <a:solidFill>
                  <a:srgbClr val="FF0000"/>
                </a:solidFill>
                <a:hlinkClick r:id="rId7" tooltip="Renaissance"/>
              </a:rPr>
              <a:t>Renaissance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His </a:t>
            </a:r>
            <a:r>
              <a:rPr lang="en-US" sz="2400" dirty="0">
                <a:solidFill>
                  <a:srgbClr val="00B0F0"/>
                </a:solidFill>
              </a:rPr>
              <a:t>achievements include improvements to the </a:t>
            </a:r>
            <a:r>
              <a:rPr lang="en-US" sz="2400" dirty="0">
                <a:solidFill>
                  <a:srgbClr val="00B0F0"/>
                </a:solidFill>
                <a:hlinkClick r:id="rId8" tooltip="Telescope"/>
              </a:rPr>
              <a:t>telescope</a:t>
            </a:r>
            <a:r>
              <a:rPr lang="en-US" sz="2400" dirty="0">
                <a:solidFill>
                  <a:srgbClr val="00B0F0"/>
                </a:solidFill>
              </a:rPr>
              <a:t> and 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supported </a:t>
            </a:r>
            <a:r>
              <a:rPr lang="en-US" sz="2400" dirty="0">
                <a:solidFill>
                  <a:srgbClr val="FF0000"/>
                </a:solidFill>
              </a:rPr>
              <a:t> </a:t>
            </a:r>
            <a:r>
              <a:rPr lang="en-US" sz="2400" dirty="0" err="1" smtClean="0">
                <a:solidFill>
                  <a:srgbClr val="00B0F0"/>
                </a:solidFill>
                <a:hlinkClick r:id="rId9" tooltip="Heliocentrism"/>
              </a:rPr>
              <a:t>heliocentrism</a:t>
            </a:r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He was a </a:t>
            </a:r>
            <a:r>
              <a:rPr lang="en-US" sz="2400" dirty="0" smtClean="0">
                <a:solidFill>
                  <a:srgbClr val="FF0000"/>
                </a:solidFill>
              </a:rPr>
              <a:t>follower of Copernicus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34620"/>
            <a:ext cx="8911687" cy="128089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Sir </a:t>
            </a:r>
            <a:r>
              <a:rPr lang="en-US" dirty="0" err="1" smtClean="0">
                <a:solidFill>
                  <a:srgbClr val="00B0F0"/>
                </a:solidFill>
              </a:rPr>
              <a:t>Issac</a:t>
            </a:r>
            <a:r>
              <a:rPr lang="en-US" dirty="0" smtClean="0">
                <a:solidFill>
                  <a:srgbClr val="00B0F0"/>
                </a:solidFill>
              </a:rPr>
              <a:t> Newton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was an 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English people"/>
              </a:rPr>
              <a:t>English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Physicist"/>
              </a:rPr>
              <a:t>physicist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Mathematician"/>
              </a:rPr>
              <a:t>mathematician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Responsible for the 3 laws of Motion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Defined Gravity and its laws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Johann Kepler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 </a:t>
            </a:r>
            <a:r>
              <a:rPr lang="en-US" sz="3200" dirty="0">
                <a:hlinkClick r:id="rId2" tooltip="Holy Roman Empire"/>
              </a:rPr>
              <a:t>German</a:t>
            </a:r>
            <a:r>
              <a:rPr lang="en-US" sz="3200" dirty="0"/>
              <a:t> </a:t>
            </a:r>
            <a:r>
              <a:rPr lang="en-US" sz="3200" dirty="0" err="1">
                <a:hlinkClick r:id="rId3" tooltip="Mathematician"/>
              </a:rPr>
              <a:t>mathematician</a:t>
            </a:r>
            <a:r>
              <a:rPr lang="en-US" sz="3200" dirty="0" err="1"/>
              <a:t>,</a:t>
            </a:r>
            <a:r>
              <a:rPr lang="en-US" sz="3200" dirty="0" err="1">
                <a:hlinkClick r:id="rId4" tooltip="Astronomer"/>
              </a:rPr>
              <a:t>astronomer</a:t>
            </a:r>
            <a:r>
              <a:rPr lang="en-US" sz="3200" dirty="0"/>
              <a:t>, and </a:t>
            </a:r>
            <a:r>
              <a:rPr lang="en-US" sz="3200" u="sng" dirty="0">
                <a:hlinkClick r:id="rId5" tooltip="Astrologer"/>
              </a:rPr>
              <a:t>astrologer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00B0F0"/>
                </a:solidFill>
              </a:rPr>
              <a:t>Best known for </a:t>
            </a:r>
            <a:r>
              <a:rPr lang="en-US" sz="3200" dirty="0" smtClean="0">
                <a:solidFill>
                  <a:srgbClr val="FF0000"/>
                </a:solidFill>
              </a:rPr>
              <a:t>inventing the 3 laws of planetary motion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86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Planetary Motion</a:t>
            </a:r>
          </a:p>
          <a:p>
            <a:pPr lvl="1"/>
            <a:r>
              <a:rPr lang="en-US" sz="5400" dirty="0" smtClean="0">
                <a:solidFill>
                  <a:srgbClr val="FF0000"/>
                </a:solidFill>
              </a:rPr>
              <a:t>The study of the movements of planets in the universe.  Three scientific laws designed by Kepler.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904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546</TotalTime>
  <Words>87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Scientific Revolution</vt:lpstr>
      <vt:lpstr>KEY VOCABULARY TERMS AND IMPORTANT PEOPLE</vt:lpstr>
      <vt:lpstr>Vocabulary</vt:lpstr>
      <vt:lpstr>Vocabulary</vt:lpstr>
      <vt:lpstr>Nicolaus Copernicus </vt:lpstr>
      <vt:lpstr>Galileo Galilei</vt:lpstr>
      <vt:lpstr>Sir Issac Newton</vt:lpstr>
      <vt:lpstr>Johann Kepler</vt:lpstr>
      <vt:lpstr>Vocabulary</vt:lpstr>
      <vt:lpstr>Vocabulary</vt:lpstr>
      <vt:lpstr>Vocabulary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Revolution</dc:title>
  <dc:creator>McClintock, Shane</dc:creator>
  <cp:lastModifiedBy>McClintock, Shane</cp:lastModifiedBy>
  <cp:revision>7</cp:revision>
  <dcterms:created xsi:type="dcterms:W3CDTF">2015-10-26T12:24:56Z</dcterms:created>
  <dcterms:modified xsi:type="dcterms:W3CDTF">2017-12-04T13:26:04Z</dcterms:modified>
</cp:coreProperties>
</file>