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varScale="1">
        <p:scale>
          <a:sx n="69" d="100"/>
          <a:sy n="69"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47810" name="Group 2"/>
          <p:cNvGrpSpPr>
            <a:grpSpLocks/>
          </p:cNvGrpSpPr>
          <p:nvPr/>
        </p:nvGrpSpPr>
        <p:grpSpPr bwMode="auto">
          <a:xfrm>
            <a:off x="0" y="0"/>
            <a:ext cx="9148763" cy="6851650"/>
            <a:chOff x="1" y="0"/>
            <a:chExt cx="5763" cy="4316"/>
          </a:xfrm>
        </p:grpSpPr>
        <p:sp>
          <p:nvSpPr>
            <p:cNvPr id="24781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7814" name="Group 6"/>
            <p:cNvGrpSpPr>
              <a:grpSpLocks/>
            </p:cNvGrpSpPr>
            <p:nvPr/>
          </p:nvGrpSpPr>
          <p:grpSpPr bwMode="auto">
            <a:xfrm>
              <a:off x="288" y="0"/>
              <a:ext cx="5098" cy="4316"/>
              <a:chOff x="288" y="0"/>
              <a:chExt cx="5098" cy="4316"/>
            </a:xfrm>
          </p:grpSpPr>
          <p:sp>
            <p:nvSpPr>
              <p:cNvPr id="24781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782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3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3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7839" name="Group 31"/>
            <p:cNvGrpSpPr>
              <a:grpSpLocks/>
            </p:cNvGrpSpPr>
            <p:nvPr/>
          </p:nvGrpSpPr>
          <p:grpSpPr bwMode="auto">
            <a:xfrm>
              <a:off x="1" y="392"/>
              <a:ext cx="5758" cy="1571"/>
              <a:chOff x="1" y="392"/>
              <a:chExt cx="5758" cy="1571"/>
            </a:xfrm>
          </p:grpSpPr>
          <p:sp>
            <p:nvSpPr>
              <p:cNvPr id="24784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4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4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4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4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784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4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784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4784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247849" name="Rectangle 41"/>
          <p:cNvSpPr>
            <a:spLocks noGrp="1" noChangeArrowheads="1"/>
          </p:cNvSpPr>
          <p:nvPr>
            <p:ph type="dt" sz="quarter" idx="2"/>
          </p:nvPr>
        </p:nvSpPr>
        <p:spPr/>
        <p:txBody>
          <a:bodyPr/>
          <a:lstStyle>
            <a:lvl1pPr>
              <a:defRPr/>
            </a:lvl1pPr>
          </a:lstStyle>
          <a:p>
            <a:endParaRPr lang="en-US"/>
          </a:p>
        </p:txBody>
      </p:sp>
      <p:sp>
        <p:nvSpPr>
          <p:cNvPr id="247850" name="Rectangle 42"/>
          <p:cNvSpPr>
            <a:spLocks noGrp="1" noChangeArrowheads="1"/>
          </p:cNvSpPr>
          <p:nvPr>
            <p:ph type="ftr" sz="quarter" idx="3"/>
          </p:nvPr>
        </p:nvSpPr>
        <p:spPr/>
        <p:txBody>
          <a:bodyPr/>
          <a:lstStyle>
            <a:lvl1pPr>
              <a:defRPr/>
            </a:lvl1pPr>
          </a:lstStyle>
          <a:p>
            <a:endParaRPr lang="en-US"/>
          </a:p>
        </p:txBody>
      </p:sp>
      <p:sp>
        <p:nvSpPr>
          <p:cNvPr id="247851" name="Rectangle 43"/>
          <p:cNvSpPr>
            <a:spLocks noGrp="1" noChangeArrowheads="1"/>
          </p:cNvSpPr>
          <p:nvPr>
            <p:ph type="sldNum" sz="quarter" idx="4"/>
          </p:nvPr>
        </p:nvSpPr>
        <p:spPr/>
        <p:txBody>
          <a:bodyPr/>
          <a:lstStyle>
            <a:lvl1pPr>
              <a:defRPr/>
            </a:lvl1pPr>
          </a:lstStyle>
          <a:p>
            <a:fld id="{78248278-00A4-4A44-9311-9CE1331E1117}"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7847"/>
                                        </p:tgtEl>
                                        <p:attrNameLst>
                                          <p:attrName>style.visibility</p:attrName>
                                        </p:attrNameLst>
                                      </p:cBhvr>
                                      <p:to>
                                        <p:strVal val="visible"/>
                                      </p:to>
                                    </p:set>
                                    <p:animEffect transition="in" filter="fade">
                                      <p:cBhvr>
                                        <p:cTn id="7" dur="2000"/>
                                        <p:tgtEl>
                                          <p:spTgt spid="247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7848">
                                            <p:txEl>
                                              <p:pRg st="0" end="0"/>
                                            </p:txEl>
                                          </p:spTgt>
                                        </p:tgtEl>
                                        <p:attrNameLst>
                                          <p:attrName>style.visibility</p:attrName>
                                        </p:attrNameLst>
                                      </p:cBhvr>
                                      <p:to>
                                        <p:strVal val="visible"/>
                                      </p:to>
                                    </p:set>
                                    <p:animEffect transition="in" filter="wipe(left)">
                                      <p:cBhvr>
                                        <p:cTn id="12" dur="500"/>
                                        <p:tgtEl>
                                          <p:spTgt spid="2478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47" grpId="0"/>
      <p:bldP spid="247848" grpId="0" build="p">
        <p:tmplLst>
          <p:tmpl lvl="1">
            <p:tnLst>
              <p:par>
                <p:cTn presetID="22" presetClass="entr" presetSubtype="8" fill="hold" nodeType="clickEffect">
                  <p:stCondLst>
                    <p:cond delay="0"/>
                  </p:stCondLst>
                  <p:childTnLst>
                    <p:set>
                      <p:cBhvr>
                        <p:cTn dur="1" fill="hold">
                          <p:stCondLst>
                            <p:cond delay="0"/>
                          </p:stCondLst>
                        </p:cTn>
                        <p:tgtEl>
                          <p:spTgt spid="247848"/>
                        </p:tgtEl>
                        <p:attrNameLst>
                          <p:attrName>style.visibility</p:attrName>
                        </p:attrNameLst>
                      </p:cBhvr>
                      <p:to>
                        <p:strVal val="visible"/>
                      </p:to>
                    </p:set>
                    <p:animEffect transition="in" filter="wipe(left)">
                      <p:cBhvr>
                        <p:cTn dur="500"/>
                        <p:tgtEl>
                          <p:spTgt spid="24784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63ED96-AFA9-420D-A280-5DBE728B6A0A}" type="slidenum">
              <a:rPr lang="en-US"/>
              <a:pPr/>
              <a:t>‹#›</a:t>
            </a:fld>
            <a:endParaRPr lang="en-US"/>
          </a:p>
        </p:txBody>
      </p:sp>
    </p:spTree>
    <p:extLst>
      <p:ext uri="{BB962C8B-B14F-4D97-AF65-F5344CB8AC3E}">
        <p14:creationId xmlns:p14="http://schemas.microsoft.com/office/powerpoint/2010/main" val="225227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34772D-0957-4889-BBE2-DF420A39AAC4}" type="slidenum">
              <a:rPr lang="en-US"/>
              <a:pPr/>
              <a:t>‹#›</a:t>
            </a:fld>
            <a:endParaRPr lang="en-US"/>
          </a:p>
        </p:txBody>
      </p:sp>
    </p:spTree>
    <p:extLst>
      <p:ext uri="{BB962C8B-B14F-4D97-AF65-F5344CB8AC3E}">
        <p14:creationId xmlns:p14="http://schemas.microsoft.com/office/powerpoint/2010/main" val="383466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AE3A6DE-3A83-480B-9C05-C0CD648AE8E2}" type="slidenum">
              <a:rPr lang="en-US"/>
              <a:pPr/>
              <a:t>‹#›</a:t>
            </a:fld>
            <a:endParaRPr lang="en-US"/>
          </a:p>
        </p:txBody>
      </p:sp>
    </p:spTree>
    <p:extLst>
      <p:ext uri="{BB962C8B-B14F-4D97-AF65-F5344CB8AC3E}">
        <p14:creationId xmlns:p14="http://schemas.microsoft.com/office/powerpoint/2010/main" val="3377499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2619EB0-3D96-4439-BF33-CBD3768D5685}" type="slidenum">
              <a:rPr lang="en-US"/>
              <a:pPr/>
              <a:t>‹#›</a:t>
            </a:fld>
            <a:endParaRPr lang="en-US"/>
          </a:p>
        </p:txBody>
      </p:sp>
    </p:spTree>
    <p:extLst>
      <p:ext uri="{BB962C8B-B14F-4D97-AF65-F5344CB8AC3E}">
        <p14:creationId xmlns:p14="http://schemas.microsoft.com/office/powerpoint/2010/main" val="30449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8ECCA97-E430-48A3-B45C-A55D80E62A5D}" type="slidenum">
              <a:rPr lang="en-US"/>
              <a:pPr/>
              <a:t>‹#›</a:t>
            </a:fld>
            <a:endParaRPr lang="en-US"/>
          </a:p>
        </p:txBody>
      </p:sp>
    </p:spTree>
    <p:extLst>
      <p:ext uri="{BB962C8B-B14F-4D97-AF65-F5344CB8AC3E}">
        <p14:creationId xmlns:p14="http://schemas.microsoft.com/office/powerpoint/2010/main" val="259200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D4461B3A-0C82-4CA0-AAEF-499DCB8794CB}" type="slidenum">
              <a:rPr lang="en-US"/>
              <a:pPr/>
              <a:t>‹#›</a:t>
            </a:fld>
            <a:endParaRPr lang="en-US"/>
          </a:p>
        </p:txBody>
      </p:sp>
    </p:spTree>
    <p:extLst>
      <p:ext uri="{BB962C8B-B14F-4D97-AF65-F5344CB8AC3E}">
        <p14:creationId xmlns:p14="http://schemas.microsoft.com/office/powerpoint/2010/main" val="44828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A12881-443C-46FC-BC3D-8726BF01B801}" type="slidenum">
              <a:rPr lang="en-US"/>
              <a:pPr/>
              <a:t>‹#›</a:t>
            </a:fld>
            <a:endParaRPr lang="en-US"/>
          </a:p>
        </p:txBody>
      </p:sp>
    </p:spTree>
    <p:extLst>
      <p:ext uri="{BB962C8B-B14F-4D97-AF65-F5344CB8AC3E}">
        <p14:creationId xmlns:p14="http://schemas.microsoft.com/office/powerpoint/2010/main" val="250326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1F4D7A-7461-4DCB-B6C6-77864AB3F8C7}" type="slidenum">
              <a:rPr lang="en-US"/>
              <a:pPr/>
              <a:t>‹#›</a:t>
            </a:fld>
            <a:endParaRPr lang="en-US"/>
          </a:p>
        </p:txBody>
      </p:sp>
    </p:spTree>
    <p:extLst>
      <p:ext uri="{BB962C8B-B14F-4D97-AF65-F5344CB8AC3E}">
        <p14:creationId xmlns:p14="http://schemas.microsoft.com/office/powerpoint/2010/main" val="3569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50D38A-BA1F-4781-95EE-EC1E28E4EA2F}" type="slidenum">
              <a:rPr lang="en-US"/>
              <a:pPr/>
              <a:t>‹#›</a:t>
            </a:fld>
            <a:endParaRPr lang="en-US"/>
          </a:p>
        </p:txBody>
      </p:sp>
    </p:spTree>
    <p:extLst>
      <p:ext uri="{BB962C8B-B14F-4D97-AF65-F5344CB8AC3E}">
        <p14:creationId xmlns:p14="http://schemas.microsoft.com/office/powerpoint/2010/main" val="313249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18BF5F-1779-4998-9DBB-16BDBB86071E}" type="slidenum">
              <a:rPr lang="en-US"/>
              <a:pPr/>
              <a:t>‹#›</a:t>
            </a:fld>
            <a:endParaRPr lang="en-US"/>
          </a:p>
        </p:txBody>
      </p:sp>
    </p:spTree>
    <p:extLst>
      <p:ext uri="{BB962C8B-B14F-4D97-AF65-F5344CB8AC3E}">
        <p14:creationId xmlns:p14="http://schemas.microsoft.com/office/powerpoint/2010/main" val="289169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A00BA6-FC10-4544-9AD2-775AB1CA71C8}" type="slidenum">
              <a:rPr lang="en-US"/>
              <a:pPr/>
              <a:t>‹#›</a:t>
            </a:fld>
            <a:endParaRPr lang="en-US"/>
          </a:p>
        </p:txBody>
      </p:sp>
    </p:spTree>
    <p:extLst>
      <p:ext uri="{BB962C8B-B14F-4D97-AF65-F5344CB8AC3E}">
        <p14:creationId xmlns:p14="http://schemas.microsoft.com/office/powerpoint/2010/main" val="366738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FA38FC-BEE2-490D-8300-7A26BAE0686A}" type="slidenum">
              <a:rPr lang="en-US"/>
              <a:pPr/>
              <a:t>‹#›</a:t>
            </a:fld>
            <a:endParaRPr lang="en-US"/>
          </a:p>
        </p:txBody>
      </p:sp>
    </p:spTree>
    <p:extLst>
      <p:ext uri="{BB962C8B-B14F-4D97-AF65-F5344CB8AC3E}">
        <p14:creationId xmlns:p14="http://schemas.microsoft.com/office/powerpoint/2010/main" val="322602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358DA1-AA59-413B-9C3A-7767D3383759}" type="slidenum">
              <a:rPr lang="en-US"/>
              <a:pPr/>
              <a:t>‹#›</a:t>
            </a:fld>
            <a:endParaRPr lang="en-US"/>
          </a:p>
        </p:txBody>
      </p:sp>
    </p:spTree>
    <p:extLst>
      <p:ext uri="{BB962C8B-B14F-4D97-AF65-F5344CB8AC3E}">
        <p14:creationId xmlns:p14="http://schemas.microsoft.com/office/powerpoint/2010/main" val="173422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979295-F450-4B4E-8F00-2058145392E5}" type="slidenum">
              <a:rPr lang="en-US"/>
              <a:pPr/>
              <a:t>‹#›</a:t>
            </a:fld>
            <a:endParaRPr lang="en-US"/>
          </a:p>
        </p:txBody>
      </p:sp>
    </p:spTree>
    <p:extLst>
      <p:ext uri="{BB962C8B-B14F-4D97-AF65-F5344CB8AC3E}">
        <p14:creationId xmlns:p14="http://schemas.microsoft.com/office/powerpoint/2010/main" val="213429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46786" name="Group 2"/>
          <p:cNvGrpSpPr>
            <a:grpSpLocks/>
          </p:cNvGrpSpPr>
          <p:nvPr/>
        </p:nvGrpSpPr>
        <p:grpSpPr bwMode="auto">
          <a:xfrm>
            <a:off x="1588" y="0"/>
            <a:ext cx="9148762" cy="6851650"/>
            <a:chOff x="1" y="0"/>
            <a:chExt cx="5763" cy="4316"/>
          </a:xfrm>
        </p:grpSpPr>
        <p:sp>
          <p:nvSpPr>
            <p:cNvPr id="24678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8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8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6790" name="Group 6"/>
            <p:cNvGrpSpPr>
              <a:grpSpLocks/>
            </p:cNvGrpSpPr>
            <p:nvPr/>
          </p:nvGrpSpPr>
          <p:grpSpPr bwMode="auto">
            <a:xfrm>
              <a:off x="288" y="0"/>
              <a:ext cx="5098" cy="4316"/>
              <a:chOff x="288" y="0"/>
              <a:chExt cx="5098" cy="4316"/>
            </a:xfrm>
          </p:grpSpPr>
          <p:sp>
            <p:nvSpPr>
              <p:cNvPr id="24679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680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1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1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6815" name="Group 31"/>
            <p:cNvGrpSpPr>
              <a:grpSpLocks/>
            </p:cNvGrpSpPr>
            <p:nvPr/>
          </p:nvGrpSpPr>
          <p:grpSpPr bwMode="auto">
            <a:xfrm>
              <a:off x="1" y="392"/>
              <a:ext cx="5758" cy="1571"/>
              <a:chOff x="1" y="392"/>
              <a:chExt cx="5758" cy="1571"/>
            </a:xfrm>
          </p:grpSpPr>
          <p:sp>
            <p:nvSpPr>
              <p:cNvPr id="2468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8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82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4682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24682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24682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532740DF-5224-4D8D-92B2-928D28407D5E}" type="slidenum">
              <a:rPr lang="en-US"/>
              <a:pPr/>
              <a:t>‹#›</a:t>
            </a:fld>
            <a:endParaRPr lang="en-US"/>
          </a:p>
        </p:txBody>
      </p:sp>
      <p:sp>
        <p:nvSpPr>
          <p:cNvPr id="24682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6823"/>
                                        </p:tgtEl>
                                        <p:attrNameLst>
                                          <p:attrName>style.visibility</p:attrName>
                                        </p:attrNameLst>
                                      </p:cBhvr>
                                      <p:to>
                                        <p:strVal val="visible"/>
                                      </p:to>
                                    </p:set>
                                    <p:animEffect transition="in" filter="fade">
                                      <p:cBhvr>
                                        <p:cTn id="7" dur="2000"/>
                                        <p:tgtEl>
                                          <p:spTgt spid="246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827">
                                            <p:txEl>
                                              <p:pRg st="0" end="0"/>
                                            </p:txEl>
                                          </p:spTgt>
                                        </p:tgtEl>
                                        <p:attrNameLst>
                                          <p:attrName>style.visibility</p:attrName>
                                        </p:attrNameLst>
                                      </p:cBhvr>
                                      <p:to>
                                        <p:strVal val="visible"/>
                                      </p:to>
                                    </p:set>
                                    <p:animEffect transition="in" filter="wipe(left)">
                                      <p:cBhvr>
                                        <p:cTn id="12" dur="500"/>
                                        <p:tgtEl>
                                          <p:spTgt spid="2468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6827">
                                            <p:txEl>
                                              <p:pRg st="1" end="1"/>
                                            </p:txEl>
                                          </p:spTgt>
                                        </p:tgtEl>
                                        <p:attrNameLst>
                                          <p:attrName>style.visibility</p:attrName>
                                        </p:attrNameLst>
                                      </p:cBhvr>
                                      <p:to>
                                        <p:strVal val="visible"/>
                                      </p:to>
                                    </p:set>
                                    <p:animEffect transition="in" filter="wipe(left)">
                                      <p:cBhvr>
                                        <p:cTn id="15" dur="500"/>
                                        <p:tgtEl>
                                          <p:spTgt spid="2468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6827">
                                            <p:txEl>
                                              <p:pRg st="2" end="2"/>
                                            </p:txEl>
                                          </p:spTgt>
                                        </p:tgtEl>
                                        <p:attrNameLst>
                                          <p:attrName>style.visibility</p:attrName>
                                        </p:attrNameLst>
                                      </p:cBhvr>
                                      <p:to>
                                        <p:strVal val="visible"/>
                                      </p:to>
                                    </p:set>
                                    <p:animEffect transition="in" filter="wipe(left)">
                                      <p:cBhvr>
                                        <p:cTn id="18" dur="500"/>
                                        <p:tgtEl>
                                          <p:spTgt spid="2468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6827">
                                            <p:txEl>
                                              <p:pRg st="3" end="3"/>
                                            </p:txEl>
                                          </p:spTgt>
                                        </p:tgtEl>
                                        <p:attrNameLst>
                                          <p:attrName>style.visibility</p:attrName>
                                        </p:attrNameLst>
                                      </p:cBhvr>
                                      <p:to>
                                        <p:strVal val="visible"/>
                                      </p:to>
                                    </p:set>
                                    <p:animEffect transition="in" filter="wipe(left)">
                                      <p:cBhvr>
                                        <p:cTn id="21" dur="500"/>
                                        <p:tgtEl>
                                          <p:spTgt spid="2468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6827">
                                            <p:txEl>
                                              <p:pRg st="4" end="4"/>
                                            </p:txEl>
                                          </p:spTgt>
                                        </p:tgtEl>
                                        <p:attrNameLst>
                                          <p:attrName>style.visibility</p:attrName>
                                        </p:attrNameLst>
                                      </p:cBhvr>
                                      <p:to>
                                        <p:strVal val="visible"/>
                                      </p:to>
                                    </p:set>
                                    <p:animEffect transition="in" filter="wipe(left)">
                                      <p:cBhvr>
                                        <p:cTn id="24" dur="500"/>
                                        <p:tgtEl>
                                          <p:spTgt spid="246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23" grpId="0"/>
      <p:bldP spid="246827" grpId="0" build="p">
        <p:tmplLst>
          <p:tmpl lvl="1">
            <p:tnLst>
              <p:par>
                <p:cTn presetID="22" presetClass="entr" presetSubtype="8" fill="hold" nodeType="clickEffect">
                  <p:stCondLst>
                    <p:cond delay="0"/>
                  </p:stCondLst>
                  <p:childTnLst>
                    <p:set>
                      <p:cBhvr>
                        <p:cTn dur="1" fill="hold">
                          <p:stCondLst>
                            <p:cond delay="0"/>
                          </p:stCondLst>
                        </p:cTn>
                        <p:tgtEl>
                          <p:spTgt spid="246827"/>
                        </p:tgtEl>
                        <p:attrNameLst>
                          <p:attrName>style.visibility</p:attrName>
                        </p:attrNameLst>
                      </p:cBhvr>
                      <p:to>
                        <p:strVal val="visible"/>
                      </p:to>
                    </p:set>
                    <p:animEffect transition="in" filter="wipe(left)">
                      <p:cBhvr>
                        <p:cTn dur="500"/>
                        <p:tgtEl>
                          <p:spTgt spid="2468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46827"/>
                        </p:tgtEl>
                        <p:attrNameLst>
                          <p:attrName>style.visibility</p:attrName>
                        </p:attrNameLst>
                      </p:cBhvr>
                      <p:to>
                        <p:strVal val="visible"/>
                      </p:to>
                    </p:set>
                    <p:animEffect transition="in" filter="wipe(left)">
                      <p:cBhvr>
                        <p:cTn dur="500"/>
                        <p:tgtEl>
                          <p:spTgt spid="2468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46827"/>
                        </p:tgtEl>
                        <p:attrNameLst>
                          <p:attrName>style.visibility</p:attrName>
                        </p:attrNameLst>
                      </p:cBhvr>
                      <p:to>
                        <p:strVal val="visible"/>
                      </p:to>
                    </p:set>
                    <p:animEffect transition="in" filter="wipe(left)">
                      <p:cBhvr>
                        <p:cTn dur="500"/>
                        <p:tgtEl>
                          <p:spTgt spid="2468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46827"/>
                        </p:tgtEl>
                        <p:attrNameLst>
                          <p:attrName>style.visibility</p:attrName>
                        </p:attrNameLst>
                      </p:cBhvr>
                      <p:to>
                        <p:strVal val="visible"/>
                      </p:to>
                    </p:set>
                    <p:animEffect transition="in" filter="wipe(left)">
                      <p:cBhvr>
                        <p:cTn dur="500"/>
                        <p:tgtEl>
                          <p:spTgt spid="2468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46827"/>
                        </p:tgtEl>
                        <p:attrNameLst>
                          <p:attrName>style.visibility</p:attrName>
                        </p:attrNameLst>
                      </p:cBhvr>
                      <p:to>
                        <p:strVal val="visible"/>
                      </p:to>
                    </p:set>
                    <p:animEffect transition="in" filter="wipe(left)">
                      <p:cBhvr>
                        <p:cTn dur="500"/>
                        <p:tgtEl>
                          <p:spTgt spid="246827"/>
                        </p:tgtEl>
                      </p:cBhvr>
                    </p:animEffect>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googleearth.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0" y="1692275"/>
            <a:ext cx="9144000" cy="2193925"/>
          </a:xfrm>
        </p:spPr>
        <p:txBody>
          <a:bodyPr/>
          <a:lstStyle/>
          <a:p>
            <a:r>
              <a:rPr lang="en-US" sz="6000" b="1" dirty="0">
                <a:latin typeface="Verdana" panose="020B0604030504040204" pitchFamily="34" charset="0"/>
              </a:rPr>
              <a:t>Chinese Communist Revolution</a:t>
            </a:r>
          </a:p>
        </p:txBody>
      </p:sp>
      <p:sp>
        <p:nvSpPr>
          <p:cNvPr id="273411" name="Rectangle 3"/>
          <p:cNvSpPr>
            <a:spLocks noGrp="1" noChangeArrowheads="1"/>
          </p:cNvSpPr>
          <p:nvPr>
            <p:ph type="subTitle" idx="1"/>
          </p:nvPr>
        </p:nvSpPr>
        <p:spPr>
          <a:xfrm>
            <a:off x="1371600" y="4724400"/>
            <a:ext cx="6400800" cy="1752600"/>
          </a:xfrm>
        </p:spPr>
        <p:txBody>
          <a:bodyPr/>
          <a:lstStyle/>
          <a:p>
            <a:r>
              <a:rPr lang="en-US" b="1"/>
              <a:t>Global History Unit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ctrTitle"/>
          </p:nvPr>
        </p:nvSpPr>
        <p:spPr>
          <a:xfrm>
            <a:off x="0" y="1692275"/>
            <a:ext cx="9144000" cy="2117725"/>
          </a:xfrm>
        </p:spPr>
        <p:txBody>
          <a:bodyPr/>
          <a:lstStyle/>
          <a:p>
            <a:r>
              <a:rPr lang="en-US" sz="6600" b="1" dirty="0">
                <a:latin typeface="Verdana" panose="020B0604030504040204" pitchFamily="34" charset="0"/>
              </a:rPr>
              <a:t>Communism Under Mao Zedong</a:t>
            </a:r>
          </a:p>
        </p:txBody>
      </p:sp>
      <p:sp>
        <p:nvSpPr>
          <p:cNvPr id="293893" name="Rectangle 5"/>
          <p:cNvSpPr>
            <a:spLocks noGrp="1" noChangeArrowheads="1"/>
          </p:cNvSpPr>
          <p:nvPr>
            <p:ph type="subTitle" idx="1"/>
          </p:nvPr>
        </p:nvSpPr>
        <p:spPr>
          <a:xfrm>
            <a:off x="1371600" y="4648200"/>
            <a:ext cx="6400800" cy="990600"/>
          </a:xfrm>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47" name="Picture 11" descr="_MG_19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763" y="0"/>
            <a:ext cx="4567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95940" name="Rectangle 4"/>
          <p:cNvSpPr>
            <a:spLocks noGrp="1" noChangeArrowheads="1"/>
          </p:cNvSpPr>
          <p:nvPr>
            <p:ph type="title"/>
          </p:nvPr>
        </p:nvSpPr>
        <p:spPr>
          <a:xfrm>
            <a:off x="381000" y="-1371600"/>
            <a:ext cx="8229600" cy="1139825"/>
          </a:xfrm>
        </p:spPr>
        <p:txBody>
          <a:bodyPr/>
          <a:lstStyle/>
          <a:p>
            <a:endParaRPr lang="en-US"/>
          </a:p>
        </p:txBody>
      </p:sp>
      <p:sp>
        <p:nvSpPr>
          <p:cNvPr id="295941" name="Rectangle 5"/>
          <p:cNvSpPr>
            <a:spLocks noGrp="1" noChangeArrowheads="1"/>
          </p:cNvSpPr>
          <p:nvPr>
            <p:ph type="body" sz="half" idx="1"/>
          </p:nvPr>
        </p:nvSpPr>
        <p:spPr>
          <a:xfrm>
            <a:off x="0" y="533400"/>
            <a:ext cx="5334000" cy="6019800"/>
          </a:xfrm>
        </p:spPr>
        <p:txBody>
          <a:bodyPr/>
          <a:lstStyle/>
          <a:p>
            <a:r>
              <a:rPr lang="en-US" sz="2800" b="1" dirty="0">
                <a:latin typeface="Comic Sans MS" panose="030F0702030302020204" pitchFamily="66" charset="0"/>
              </a:rPr>
              <a:t>The </a:t>
            </a:r>
            <a:r>
              <a:rPr lang="en-US" sz="2800" b="1" u="sng" dirty="0">
                <a:latin typeface="Comic Sans MS" panose="030F0702030302020204" pitchFamily="66" charset="0"/>
              </a:rPr>
              <a:t>Communists set up the People’s Republic of China</a:t>
            </a:r>
            <a:r>
              <a:rPr lang="en-US" sz="2800" b="1" dirty="0">
                <a:latin typeface="Comic Sans MS" panose="030F0702030302020204" pitchFamily="66" charset="0"/>
              </a:rPr>
              <a:t> (PRC) in 1949.</a:t>
            </a:r>
          </a:p>
          <a:p>
            <a:r>
              <a:rPr lang="en-US" sz="2800" b="1" dirty="0">
                <a:latin typeface="Comic Sans MS" panose="030F0702030302020204" pitchFamily="66" charset="0"/>
              </a:rPr>
              <a:t>They wanted to </a:t>
            </a:r>
            <a:r>
              <a:rPr lang="en-US" sz="2800" b="1" u="sng" dirty="0">
                <a:latin typeface="Comic Sans MS" panose="030F0702030302020204" pitchFamily="66" charset="0"/>
              </a:rPr>
              <a:t>transform</a:t>
            </a:r>
            <a:r>
              <a:rPr lang="en-US" sz="2800" b="1" dirty="0">
                <a:latin typeface="Comic Sans MS" panose="030F0702030302020204" pitchFamily="66" charset="0"/>
              </a:rPr>
              <a:t> China from an </a:t>
            </a:r>
            <a:r>
              <a:rPr lang="en-US" sz="2800" b="1" u="sng" dirty="0">
                <a:latin typeface="Comic Sans MS" panose="030F0702030302020204" pitchFamily="66" charset="0"/>
              </a:rPr>
              <a:t>agricultural society</a:t>
            </a:r>
            <a:r>
              <a:rPr lang="en-US" sz="2800" b="1" dirty="0">
                <a:latin typeface="Comic Sans MS" panose="030F0702030302020204" pitchFamily="66" charset="0"/>
              </a:rPr>
              <a:t> into a </a:t>
            </a:r>
            <a:r>
              <a:rPr lang="en-US" sz="2800" b="1" u="sng" dirty="0">
                <a:latin typeface="Comic Sans MS" panose="030F0702030302020204" pitchFamily="66" charset="0"/>
              </a:rPr>
              <a:t>modern industrial nation</a:t>
            </a:r>
            <a:r>
              <a:rPr lang="en-US" sz="2800" b="1" dirty="0">
                <a:latin typeface="Comic Sans MS" panose="030F0702030302020204" pitchFamily="66" charset="0"/>
              </a:rPr>
              <a:t>.</a:t>
            </a:r>
          </a:p>
          <a:p>
            <a:r>
              <a:rPr lang="en-US" sz="2800" b="1" dirty="0">
                <a:latin typeface="Comic Sans MS" panose="030F0702030302020204" pitchFamily="66" charset="0"/>
              </a:rPr>
              <a:t>Under communism, literacy increased, old landlord and business classes were eliminated, and rural Chinese were provided with health care.</a:t>
            </a:r>
          </a:p>
        </p:txBody>
      </p:sp>
      <p:sp>
        <p:nvSpPr>
          <p:cNvPr id="295942" name="Rectangle 6"/>
          <p:cNvSpPr>
            <a:spLocks noGrp="1" noChangeArrowheads="1"/>
          </p:cNvSpPr>
          <p:nvPr>
            <p:ph sz="quarter" idx="2"/>
          </p:nvPr>
        </p:nvSpPr>
        <p:spPr>
          <a:xfrm>
            <a:off x="7162800" y="1600200"/>
            <a:ext cx="1524000" cy="2189163"/>
          </a:xfrm>
        </p:spPr>
        <p:txBody>
          <a:bodyPr/>
          <a:lstStyle/>
          <a:p>
            <a:endParaRPr lang="en-US" sz="2400"/>
          </a:p>
        </p:txBody>
      </p:sp>
      <p:sp>
        <p:nvSpPr>
          <p:cNvPr id="295943" name="Rectangle 7"/>
          <p:cNvSpPr>
            <a:spLocks noGrp="1" noChangeArrowheads="1"/>
          </p:cNvSpPr>
          <p:nvPr>
            <p:ph sz="quarter" idx="3"/>
          </p:nvPr>
        </p:nvSpPr>
        <p:spPr>
          <a:xfrm>
            <a:off x="7010400" y="3962400"/>
            <a:ext cx="1676400" cy="2168525"/>
          </a:xfrm>
        </p:spPr>
        <p:txBody>
          <a:bodyPr/>
          <a:lstStyle/>
          <a:p>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noChangeArrowheads="1"/>
          </p:cNvSpPr>
          <p:nvPr>
            <p:ph type="title"/>
          </p:nvPr>
        </p:nvSpPr>
        <p:spPr>
          <a:xfrm>
            <a:off x="381000" y="-1447800"/>
            <a:ext cx="8229600" cy="1139825"/>
          </a:xfrm>
        </p:spPr>
        <p:txBody>
          <a:bodyPr/>
          <a:lstStyle/>
          <a:p>
            <a:endParaRPr lang="en-US"/>
          </a:p>
        </p:txBody>
      </p:sp>
      <p:sp>
        <p:nvSpPr>
          <p:cNvPr id="297989" name="Rectangle 5"/>
          <p:cNvSpPr>
            <a:spLocks noGrp="1" noChangeArrowheads="1"/>
          </p:cNvSpPr>
          <p:nvPr>
            <p:ph type="body" sz="half" idx="1"/>
          </p:nvPr>
        </p:nvSpPr>
        <p:spPr>
          <a:xfrm>
            <a:off x="0" y="152400"/>
            <a:ext cx="9144000" cy="1143000"/>
          </a:xfrm>
        </p:spPr>
        <p:txBody>
          <a:bodyPr/>
          <a:lstStyle/>
          <a:p>
            <a:r>
              <a:rPr lang="en-US" sz="2800" b="1" dirty="0">
                <a:latin typeface="Comic Sans MS" panose="030F0702030302020204" pitchFamily="66" charset="0"/>
              </a:rPr>
              <a:t>However, </a:t>
            </a:r>
            <a:r>
              <a:rPr lang="en-US" sz="2800" b="1" u="sng" dirty="0">
                <a:latin typeface="Comic Sans MS" panose="030F0702030302020204" pitchFamily="66" charset="0"/>
              </a:rPr>
              <a:t>Mao</a:t>
            </a:r>
            <a:r>
              <a:rPr lang="en-US" sz="2800" b="1" dirty="0">
                <a:latin typeface="Comic Sans MS" panose="030F0702030302020204" pitchFamily="66" charset="0"/>
              </a:rPr>
              <a:t> set up a </a:t>
            </a:r>
            <a:r>
              <a:rPr lang="en-US" sz="2800" b="1" u="sng" dirty="0">
                <a:latin typeface="Comic Sans MS" panose="030F0702030302020204" pitchFamily="66" charset="0"/>
              </a:rPr>
              <a:t>one-party dictatorship</a:t>
            </a:r>
            <a:r>
              <a:rPr lang="en-US" sz="2800" b="1" dirty="0">
                <a:latin typeface="Comic Sans MS" panose="030F0702030302020204" pitchFamily="66" charset="0"/>
              </a:rPr>
              <a:t> that </a:t>
            </a:r>
            <a:r>
              <a:rPr lang="en-US" sz="2800" b="1" u="sng" dirty="0">
                <a:latin typeface="Comic Sans MS" panose="030F0702030302020204" pitchFamily="66" charset="0"/>
              </a:rPr>
              <a:t>denied people basic rights and freedoms</a:t>
            </a:r>
            <a:r>
              <a:rPr lang="en-US" sz="2800" b="1" dirty="0">
                <a:latin typeface="Comic Sans MS" panose="030F0702030302020204" pitchFamily="66" charset="0"/>
              </a:rPr>
              <a:t>.</a:t>
            </a:r>
          </a:p>
        </p:txBody>
      </p:sp>
      <p:sp>
        <p:nvSpPr>
          <p:cNvPr id="297990" name="Rectangle 6"/>
          <p:cNvSpPr>
            <a:spLocks noGrp="1" noChangeArrowheads="1"/>
          </p:cNvSpPr>
          <p:nvPr>
            <p:ph sz="half" idx="2"/>
          </p:nvPr>
        </p:nvSpPr>
        <p:spPr/>
        <p:txBody>
          <a:bodyPr/>
          <a:lstStyle/>
          <a:p>
            <a:endParaRPr lang="en-US" sz="2800"/>
          </a:p>
        </p:txBody>
      </p:sp>
      <p:pic>
        <p:nvPicPr>
          <p:cNvPr id="297992" name="Picture 8" descr="mao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46482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97994" name="Picture 10"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958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ctrTitle"/>
          </p:nvPr>
        </p:nvSpPr>
        <p:spPr>
          <a:xfrm>
            <a:off x="0" y="1692275"/>
            <a:ext cx="9144000" cy="2498725"/>
          </a:xfrm>
        </p:spPr>
        <p:txBody>
          <a:bodyPr/>
          <a:lstStyle/>
          <a:p>
            <a:r>
              <a:rPr lang="en-US" sz="7200" b="1" dirty="0">
                <a:latin typeface="Verdana" panose="020B0604030504040204" pitchFamily="34" charset="0"/>
              </a:rPr>
              <a:t>The Great Leap Forward</a:t>
            </a:r>
          </a:p>
        </p:txBody>
      </p:sp>
      <p:sp>
        <p:nvSpPr>
          <p:cNvPr id="312325" name="Rectangle 5"/>
          <p:cNvSpPr>
            <a:spLocks noGrp="1" noChangeArrowheads="1"/>
          </p:cNvSpPr>
          <p:nvPr>
            <p:ph type="subTitle" idx="1"/>
          </p:nvPr>
        </p:nvSpPr>
        <p:spPr>
          <a:xfrm>
            <a:off x="1371600" y="4800600"/>
            <a:ext cx="6400800" cy="838200"/>
          </a:xfrm>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42" name="Picture 10" descr="Start the movement to increase production and practise thrift, with foodstuffs and steel at the center, with great force!, 1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73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00036" name="Rectangle 4"/>
          <p:cNvSpPr>
            <a:spLocks noGrp="1" noChangeArrowheads="1"/>
          </p:cNvSpPr>
          <p:nvPr>
            <p:ph type="title"/>
          </p:nvPr>
        </p:nvSpPr>
        <p:spPr>
          <a:xfrm>
            <a:off x="0" y="-1371600"/>
            <a:ext cx="9144000" cy="990600"/>
          </a:xfrm>
        </p:spPr>
        <p:txBody>
          <a:bodyPr/>
          <a:lstStyle/>
          <a:p>
            <a:endParaRPr lang="en-US" sz="4800" b="1">
              <a:latin typeface="Verdana" panose="020B0604030504040204" pitchFamily="34" charset="0"/>
            </a:endParaRPr>
          </a:p>
        </p:txBody>
      </p:sp>
      <p:sp>
        <p:nvSpPr>
          <p:cNvPr id="300037" name="Rectangle 5"/>
          <p:cNvSpPr>
            <a:spLocks noGrp="1" noChangeArrowheads="1"/>
          </p:cNvSpPr>
          <p:nvPr>
            <p:ph sz="quarter" idx="1"/>
          </p:nvPr>
        </p:nvSpPr>
        <p:spPr>
          <a:xfrm>
            <a:off x="457200" y="1295400"/>
            <a:ext cx="1828800" cy="2493963"/>
          </a:xfrm>
        </p:spPr>
        <p:txBody>
          <a:bodyPr/>
          <a:lstStyle/>
          <a:p>
            <a:endParaRPr lang="en-US" sz="2400"/>
          </a:p>
        </p:txBody>
      </p:sp>
      <p:sp>
        <p:nvSpPr>
          <p:cNvPr id="300038" name="Rectangle 6"/>
          <p:cNvSpPr>
            <a:spLocks noGrp="1" noChangeArrowheads="1"/>
          </p:cNvSpPr>
          <p:nvPr>
            <p:ph sz="quarter" idx="2"/>
          </p:nvPr>
        </p:nvSpPr>
        <p:spPr>
          <a:xfrm>
            <a:off x="457200" y="3962400"/>
            <a:ext cx="1828800" cy="2168525"/>
          </a:xfrm>
        </p:spPr>
        <p:txBody>
          <a:bodyPr/>
          <a:lstStyle/>
          <a:p>
            <a:endParaRPr lang="en-US" sz="2400"/>
          </a:p>
        </p:txBody>
      </p:sp>
      <p:sp>
        <p:nvSpPr>
          <p:cNvPr id="300039" name="Rectangle 7"/>
          <p:cNvSpPr>
            <a:spLocks noGrp="1" noChangeArrowheads="1"/>
          </p:cNvSpPr>
          <p:nvPr>
            <p:ph type="body" sz="half" idx="3"/>
          </p:nvPr>
        </p:nvSpPr>
        <p:spPr>
          <a:xfrm>
            <a:off x="4038600" y="685800"/>
            <a:ext cx="5105400" cy="5486400"/>
          </a:xfrm>
        </p:spPr>
        <p:txBody>
          <a:bodyPr/>
          <a:lstStyle/>
          <a:p>
            <a:r>
              <a:rPr lang="en-US" sz="2800" b="1" dirty="0">
                <a:latin typeface="Comic Sans MS" panose="030F0702030302020204" pitchFamily="66" charset="0"/>
              </a:rPr>
              <a:t>In 1958, </a:t>
            </a:r>
            <a:r>
              <a:rPr lang="en-US" sz="2800" b="1" u="sng" dirty="0">
                <a:latin typeface="Comic Sans MS" panose="030F0702030302020204" pitchFamily="66" charset="0"/>
              </a:rPr>
              <a:t>Mao</a:t>
            </a:r>
            <a:r>
              <a:rPr lang="en-US" sz="2800" b="1" dirty="0">
                <a:latin typeface="Comic Sans MS" panose="030F0702030302020204" pitchFamily="66" charset="0"/>
              </a:rPr>
              <a:t> launched a </a:t>
            </a:r>
            <a:r>
              <a:rPr lang="en-US" sz="2800" b="1" u="sng" dirty="0">
                <a:latin typeface="Comic Sans MS" panose="030F0702030302020204" pitchFamily="66" charset="0"/>
              </a:rPr>
              <a:t>program</a:t>
            </a:r>
            <a:r>
              <a:rPr lang="en-US" sz="2800" b="1" dirty="0">
                <a:latin typeface="Comic Sans MS" panose="030F0702030302020204" pitchFamily="66" charset="0"/>
              </a:rPr>
              <a:t> called the </a:t>
            </a:r>
            <a:r>
              <a:rPr lang="en-US" sz="2800" b="1" i="1" u="sng" dirty="0">
                <a:latin typeface="Comic Sans MS" panose="030F0702030302020204" pitchFamily="66" charset="0"/>
              </a:rPr>
              <a:t>Great Leap Forward</a:t>
            </a:r>
            <a:r>
              <a:rPr lang="en-US" sz="2800" b="1" dirty="0">
                <a:latin typeface="Comic Sans MS" panose="030F0702030302020204" pitchFamily="66" charset="0"/>
              </a:rPr>
              <a:t>.</a:t>
            </a:r>
          </a:p>
          <a:p>
            <a:r>
              <a:rPr lang="en-US" sz="2800" b="1" dirty="0">
                <a:latin typeface="Comic Sans MS" panose="030F0702030302020204" pitchFamily="66" charset="0"/>
              </a:rPr>
              <a:t>He called on the people of China to </a:t>
            </a:r>
            <a:r>
              <a:rPr lang="en-US" sz="2800" b="1" u="sng" dirty="0">
                <a:latin typeface="Comic Sans MS" panose="030F0702030302020204" pitchFamily="66" charset="0"/>
              </a:rPr>
              <a:t>increase agricultural and industrial output</a:t>
            </a:r>
            <a:r>
              <a:rPr lang="en-US" sz="2800" b="1" dirty="0">
                <a:latin typeface="Comic Sans MS" panose="030F0702030302020204" pitchFamily="66" charset="0"/>
              </a:rPr>
              <a:t>.</a:t>
            </a:r>
          </a:p>
          <a:p>
            <a:r>
              <a:rPr lang="en-US" sz="2800" b="1" dirty="0">
                <a:latin typeface="Comic Sans MS" panose="030F0702030302020204" pitchFamily="66" charset="0"/>
              </a:rPr>
              <a:t>To make farms more productive, he created </a:t>
            </a:r>
            <a:r>
              <a:rPr lang="en-US" sz="2800" b="1" i="1" u="sng" dirty="0">
                <a:latin typeface="Comic Sans MS" panose="030F0702030302020204" pitchFamily="66" charset="0"/>
              </a:rPr>
              <a:t>communes</a:t>
            </a:r>
            <a:r>
              <a:rPr lang="en-US" sz="2800" b="1" dirty="0">
                <a:latin typeface="Comic Sans MS" panose="030F0702030302020204" pitchFamily="66" charset="0"/>
              </a:rPr>
              <a:t>, </a:t>
            </a:r>
            <a:r>
              <a:rPr lang="en-US" sz="2800" b="1" u="sng" dirty="0">
                <a:latin typeface="Comic Sans MS" panose="030F0702030302020204" pitchFamily="66" charset="0"/>
              </a:rPr>
              <a:t>groups of people who live and work together</a:t>
            </a:r>
            <a:r>
              <a:rPr lang="en-US" sz="2800" b="1" dirty="0">
                <a:latin typeface="Comic Sans MS" panose="030F0702030302020204" pitchFamily="66"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title"/>
          </p:nvPr>
        </p:nvSpPr>
        <p:spPr>
          <a:xfrm>
            <a:off x="304800" y="-1524000"/>
            <a:ext cx="8229600" cy="1139825"/>
          </a:xfrm>
        </p:spPr>
        <p:txBody>
          <a:bodyPr/>
          <a:lstStyle/>
          <a:p>
            <a:endParaRPr lang="en-US"/>
          </a:p>
        </p:txBody>
      </p:sp>
      <p:sp>
        <p:nvSpPr>
          <p:cNvPr id="302085" name="Rectangle 5"/>
          <p:cNvSpPr>
            <a:spLocks noGrp="1" noChangeArrowheads="1"/>
          </p:cNvSpPr>
          <p:nvPr>
            <p:ph type="body" sz="half" idx="1"/>
          </p:nvPr>
        </p:nvSpPr>
        <p:spPr>
          <a:xfrm>
            <a:off x="0" y="533400"/>
            <a:ext cx="4724400" cy="5943600"/>
          </a:xfrm>
        </p:spPr>
        <p:txBody>
          <a:bodyPr/>
          <a:lstStyle/>
          <a:p>
            <a:r>
              <a:rPr lang="en-US" sz="2800" b="1" u="sng" dirty="0">
                <a:latin typeface="Comic Sans MS" panose="030F0702030302020204" pitchFamily="66" charset="0"/>
              </a:rPr>
              <a:t>The </a:t>
            </a:r>
            <a:r>
              <a:rPr lang="en-US" sz="2800" b="1" i="1" u="sng" dirty="0">
                <a:latin typeface="Comic Sans MS" panose="030F0702030302020204" pitchFamily="66" charset="0"/>
              </a:rPr>
              <a:t>Great Leap Forward</a:t>
            </a:r>
            <a:r>
              <a:rPr lang="en-US" sz="2800" b="1" u="sng" dirty="0">
                <a:latin typeface="Comic Sans MS" panose="030F0702030302020204" pitchFamily="66" charset="0"/>
              </a:rPr>
              <a:t> ultimately failed</a:t>
            </a:r>
            <a:r>
              <a:rPr lang="en-US" sz="2800" b="1" dirty="0">
                <a:latin typeface="Comic Sans MS" panose="030F0702030302020204" pitchFamily="66" charset="0"/>
              </a:rPr>
              <a:t>.</a:t>
            </a:r>
          </a:p>
          <a:p>
            <a:r>
              <a:rPr lang="en-US" sz="2800" b="1" dirty="0">
                <a:latin typeface="Comic Sans MS" panose="030F0702030302020204" pitchFamily="66" charset="0"/>
              </a:rPr>
              <a:t>Commune-based industries turned out poorly made goods.</a:t>
            </a:r>
          </a:p>
          <a:p>
            <a:r>
              <a:rPr lang="en-US" sz="2800" b="1" dirty="0">
                <a:latin typeface="Comic Sans MS" panose="030F0702030302020204" pitchFamily="66" charset="0"/>
              </a:rPr>
              <a:t>At the same time, </a:t>
            </a:r>
            <a:r>
              <a:rPr lang="en-US" sz="2800" b="1" u="sng" dirty="0">
                <a:latin typeface="Comic Sans MS" panose="030F0702030302020204" pitchFamily="66" charset="0"/>
              </a:rPr>
              <a:t>agricultural output declined</a:t>
            </a:r>
            <a:r>
              <a:rPr lang="en-US" sz="2800" b="1" dirty="0">
                <a:latin typeface="Comic Sans MS" panose="030F0702030302020204" pitchFamily="66" charset="0"/>
              </a:rPr>
              <a:t>.</a:t>
            </a:r>
          </a:p>
          <a:p>
            <a:r>
              <a:rPr lang="en-US" sz="2800" b="1" dirty="0">
                <a:latin typeface="Comic Sans MS" panose="030F0702030302020204" pitchFamily="66" charset="0"/>
              </a:rPr>
              <a:t>Bad weather added to the downturn, creating widespread famine. </a:t>
            </a:r>
          </a:p>
        </p:txBody>
      </p:sp>
      <p:sp>
        <p:nvSpPr>
          <p:cNvPr id="302086" name="Rectangle 6"/>
          <p:cNvSpPr>
            <a:spLocks noGrp="1" noChangeArrowheads="1"/>
          </p:cNvSpPr>
          <p:nvPr>
            <p:ph sz="quarter" idx="2"/>
          </p:nvPr>
        </p:nvSpPr>
        <p:spPr>
          <a:xfrm>
            <a:off x="6858000" y="1371600"/>
            <a:ext cx="1828800" cy="2417763"/>
          </a:xfrm>
        </p:spPr>
        <p:txBody>
          <a:bodyPr/>
          <a:lstStyle/>
          <a:p>
            <a:endParaRPr lang="en-US" sz="2400"/>
          </a:p>
        </p:txBody>
      </p:sp>
      <p:sp>
        <p:nvSpPr>
          <p:cNvPr id="302087" name="Rectangle 7"/>
          <p:cNvSpPr>
            <a:spLocks noGrp="1" noChangeArrowheads="1"/>
          </p:cNvSpPr>
          <p:nvPr>
            <p:ph sz="quarter" idx="3"/>
          </p:nvPr>
        </p:nvSpPr>
        <p:spPr>
          <a:xfrm>
            <a:off x="7391400" y="4038600"/>
            <a:ext cx="1295400" cy="2092325"/>
          </a:xfrm>
        </p:spPr>
        <p:txBody>
          <a:bodyPr/>
          <a:lstStyle/>
          <a:p>
            <a:endParaRPr lang="en-US" sz="2400"/>
          </a:p>
        </p:txBody>
      </p:sp>
      <p:pic>
        <p:nvPicPr>
          <p:cNvPr id="302091" name="Picture 11" descr="g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63" y="0"/>
            <a:ext cx="47069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ctrTitle"/>
          </p:nvPr>
        </p:nvSpPr>
        <p:spPr>
          <a:xfrm>
            <a:off x="0" y="685800"/>
            <a:ext cx="9144000" cy="4800600"/>
          </a:xfrm>
        </p:spPr>
        <p:txBody>
          <a:bodyPr/>
          <a:lstStyle/>
          <a:p>
            <a:r>
              <a:rPr lang="en-US" sz="6600" b="1">
                <a:latin typeface="Verdana" panose="020B0604030504040204" pitchFamily="34" charset="0"/>
              </a:rPr>
              <a:t>The Cultural Revolution </a:t>
            </a:r>
            <a:br>
              <a:rPr lang="en-US" sz="6600" b="1">
                <a:latin typeface="Verdana" panose="020B0604030504040204" pitchFamily="34" charset="0"/>
              </a:rPr>
            </a:br>
            <a:r>
              <a:rPr lang="en-US" sz="6600" b="1">
                <a:latin typeface="Verdana" panose="020B0604030504040204" pitchFamily="34" charset="0"/>
              </a:rPr>
              <a:t>&amp;</a:t>
            </a:r>
            <a:r>
              <a:rPr lang="en-US" sz="6600">
                <a:latin typeface="Verdana" panose="020B0604030504040204" pitchFamily="34" charset="0"/>
              </a:rPr>
              <a:t> </a:t>
            </a:r>
            <a:br>
              <a:rPr lang="en-US" sz="6600">
                <a:latin typeface="Verdana" panose="020B0604030504040204" pitchFamily="34" charset="0"/>
              </a:rPr>
            </a:br>
            <a:r>
              <a:rPr lang="en-US" sz="6600" b="1">
                <a:latin typeface="Verdana" panose="020B0604030504040204" pitchFamily="34" charset="0"/>
              </a:rPr>
              <a:t>The Red Guard </a:t>
            </a:r>
          </a:p>
        </p:txBody>
      </p:sp>
      <p:sp>
        <p:nvSpPr>
          <p:cNvPr id="304133" name="Rectangle 5"/>
          <p:cNvSpPr>
            <a:spLocks noGrp="1" noChangeArrowheads="1"/>
          </p:cNvSpPr>
          <p:nvPr>
            <p:ph type="subTitle" idx="1"/>
          </p:nvPr>
        </p:nvSpPr>
        <p:spPr>
          <a:xfrm>
            <a:off x="1371600" y="5867400"/>
            <a:ext cx="6400800" cy="533400"/>
          </a:xfrm>
        </p:spPr>
        <p:txBody>
          <a:bodyPr/>
          <a:lstStyle/>
          <a:p>
            <a:pPr>
              <a:lnSpc>
                <a:spcPct val="90000"/>
              </a:lnSpc>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4"/>
          <p:cNvSpPr>
            <a:spLocks noGrp="1" noChangeArrowheads="1"/>
          </p:cNvSpPr>
          <p:nvPr>
            <p:ph type="title"/>
          </p:nvPr>
        </p:nvSpPr>
        <p:spPr>
          <a:xfrm>
            <a:off x="304800" y="-1371600"/>
            <a:ext cx="8229600" cy="1139825"/>
          </a:xfrm>
        </p:spPr>
        <p:txBody>
          <a:bodyPr/>
          <a:lstStyle/>
          <a:p>
            <a:endParaRPr lang="en-US"/>
          </a:p>
        </p:txBody>
      </p:sp>
      <p:sp>
        <p:nvSpPr>
          <p:cNvPr id="306181" name="Rectangle 5"/>
          <p:cNvSpPr>
            <a:spLocks noGrp="1" noChangeArrowheads="1"/>
          </p:cNvSpPr>
          <p:nvPr>
            <p:ph sz="quarter" idx="1"/>
          </p:nvPr>
        </p:nvSpPr>
        <p:spPr>
          <a:xfrm>
            <a:off x="457200" y="457200"/>
            <a:ext cx="4038600" cy="2189163"/>
          </a:xfrm>
        </p:spPr>
        <p:txBody>
          <a:bodyPr/>
          <a:lstStyle/>
          <a:p>
            <a:endParaRPr lang="en-US" sz="2400"/>
          </a:p>
        </p:txBody>
      </p:sp>
      <p:sp>
        <p:nvSpPr>
          <p:cNvPr id="306182" name="Rectangle 6"/>
          <p:cNvSpPr>
            <a:spLocks noGrp="1" noChangeArrowheads="1"/>
          </p:cNvSpPr>
          <p:nvPr>
            <p:ph sz="quarter" idx="2"/>
          </p:nvPr>
        </p:nvSpPr>
        <p:spPr>
          <a:xfrm>
            <a:off x="4648200" y="457200"/>
            <a:ext cx="4038600" cy="2189163"/>
          </a:xfrm>
        </p:spPr>
        <p:txBody>
          <a:bodyPr/>
          <a:lstStyle/>
          <a:p>
            <a:endParaRPr lang="en-US" sz="2400"/>
          </a:p>
        </p:txBody>
      </p:sp>
      <p:sp>
        <p:nvSpPr>
          <p:cNvPr id="306183" name="Rectangle 7"/>
          <p:cNvSpPr>
            <a:spLocks noGrp="1" noChangeArrowheads="1"/>
          </p:cNvSpPr>
          <p:nvPr>
            <p:ph type="body" sz="half" idx="3"/>
          </p:nvPr>
        </p:nvSpPr>
        <p:spPr>
          <a:xfrm>
            <a:off x="0" y="3733800"/>
            <a:ext cx="9144000" cy="2895600"/>
          </a:xfrm>
        </p:spPr>
        <p:txBody>
          <a:bodyPr/>
          <a:lstStyle/>
          <a:p>
            <a:r>
              <a:rPr lang="en-US" sz="2800" b="1">
                <a:latin typeface="Comic Sans MS" panose="030F0702030302020204" pitchFamily="66" charset="0"/>
              </a:rPr>
              <a:t>In 1966, </a:t>
            </a:r>
            <a:r>
              <a:rPr lang="en-US" sz="2800" b="1" u="sng">
                <a:latin typeface="Comic Sans MS" panose="030F0702030302020204" pitchFamily="66" charset="0"/>
              </a:rPr>
              <a:t>Mao</a:t>
            </a:r>
            <a:r>
              <a:rPr lang="en-US" sz="2800" b="1">
                <a:latin typeface="Comic Sans MS" panose="030F0702030302020204" pitchFamily="66" charset="0"/>
              </a:rPr>
              <a:t> launched the </a:t>
            </a:r>
            <a:r>
              <a:rPr lang="en-US" sz="2800" b="1" i="1" u="sng">
                <a:latin typeface="Comic Sans MS" panose="030F0702030302020204" pitchFamily="66" charset="0"/>
              </a:rPr>
              <a:t>Cultural Revolution</a:t>
            </a:r>
            <a:r>
              <a:rPr lang="en-US" sz="2800" b="1" u="sng">
                <a:latin typeface="Comic Sans MS" panose="030F0702030302020204" pitchFamily="66" charset="0"/>
              </a:rPr>
              <a:t> to renew people’s loyalty to communism and establish a more equitable society</a:t>
            </a:r>
            <a:r>
              <a:rPr lang="en-US" sz="2800" b="1">
                <a:latin typeface="Comic Sans MS" panose="030F0702030302020204" pitchFamily="66" charset="0"/>
              </a:rPr>
              <a:t>.</a:t>
            </a:r>
          </a:p>
          <a:p>
            <a:r>
              <a:rPr lang="en-US" sz="2800" b="1" u="sng">
                <a:latin typeface="Comic Sans MS" panose="030F0702030302020204" pitchFamily="66" charset="0"/>
              </a:rPr>
              <a:t>Mao feared</a:t>
            </a:r>
            <a:r>
              <a:rPr lang="en-US" sz="2800" b="1">
                <a:latin typeface="Comic Sans MS" panose="030F0702030302020204" pitchFamily="66" charset="0"/>
              </a:rPr>
              <a:t> that </a:t>
            </a:r>
            <a:r>
              <a:rPr lang="en-US" sz="2800" b="1" u="sng">
                <a:latin typeface="Comic Sans MS" panose="030F0702030302020204" pitchFamily="66" charset="0"/>
              </a:rPr>
              <a:t>revolutionary peasants and workers</a:t>
            </a:r>
            <a:r>
              <a:rPr lang="en-US" sz="2800" b="1">
                <a:latin typeface="Comic Sans MS" panose="030F0702030302020204" pitchFamily="66" charset="0"/>
              </a:rPr>
              <a:t> were being </a:t>
            </a:r>
            <a:r>
              <a:rPr lang="en-US" sz="2800" b="1" u="sng">
                <a:latin typeface="Comic Sans MS" panose="030F0702030302020204" pitchFamily="66" charset="0"/>
              </a:rPr>
              <a:t>replaced</a:t>
            </a:r>
            <a:r>
              <a:rPr lang="en-US" sz="2800" b="1">
                <a:latin typeface="Comic Sans MS" panose="030F0702030302020204" pitchFamily="66" charset="0"/>
              </a:rPr>
              <a:t> by </a:t>
            </a:r>
            <a:r>
              <a:rPr lang="en-US" sz="2800" b="1" u="sng">
                <a:latin typeface="Comic Sans MS" panose="030F0702030302020204" pitchFamily="66" charset="0"/>
              </a:rPr>
              <a:t>intellectuals</a:t>
            </a:r>
            <a:r>
              <a:rPr lang="en-US" sz="2800" b="1">
                <a:latin typeface="Comic Sans MS" panose="030F0702030302020204" pitchFamily="66" charset="0"/>
              </a:rPr>
              <a:t> in running the country.</a:t>
            </a:r>
          </a:p>
        </p:txBody>
      </p:sp>
      <p:pic>
        <p:nvPicPr>
          <p:cNvPr id="306187" name="Picture 11" descr="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5257800" cy="3719513"/>
          </a:xfrm>
          <a:prstGeom prst="rect">
            <a:avLst/>
          </a:prstGeom>
          <a:noFill/>
          <a:extLst>
            <a:ext uri="{909E8E84-426E-40DD-AFC4-6F175D3DCCD1}">
              <a14:hiddenFill xmlns:a14="http://schemas.microsoft.com/office/drawing/2010/main">
                <a:solidFill>
                  <a:srgbClr val="FFFFFF"/>
                </a:solidFill>
              </a14:hiddenFill>
            </a:ext>
          </a:extLst>
        </p:spPr>
      </p:pic>
      <p:pic>
        <p:nvPicPr>
          <p:cNvPr id="306191" name="Picture 15" descr="Little_red_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11438"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6193" name="Picture 17" descr="The 3 July and 24 July proclamations are Chairman Mao’s great strategic plans! Unite with forces that can be united with to strike surely, accurately and relentlessly at the handful of class enemies, 19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725" y="0"/>
            <a:ext cx="2708275"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46" name="Picture 22" descr="lin-bia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5459413"/>
            <a:ext cx="1981200" cy="1398587"/>
          </a:xfrm>
          <a:prstGeom prst="rect">
            <a:avLst/>
          </a:prstGeom>
          <a:noFill/>
          <a:extLst>
            <a:ext uri="{909E8E84-426E-40DD-AFC4-6F175D3DCCD1}">
              <a14:hiddenFill xmlns:a14="http://schemas.microsoft.com/office/drawing/2010/main">
                <a:solidFill>
                  <a:srgbClr val="FFFFFF"/>
                </a:solidFill>
              </a14:hiddenFill>
            </a:ext>
          </a:extLst>
        </p:spPr>
      </p:pic>
      <p:pic>
        <p:nvPicPr>
          <p:cNvPr id="308242" name="Picture 18" descr="tibet_cultural_revolution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763" y="2895600"/>
            <a:ext cx="1138237" cy="1143000"/>
          </a:xfrm>
          <a:prstGeom prst="rect">
            <a:avLst/>
          </a:prstGeom>
          <a:noFill/>
          <a:extLst>
            <a:ext uri="{909E8E84-426E-40DD-AFC4-6F175D3DCCD1}">
              <a14:hiddenFill xmlns:a14="http://schemas.microsoft.com/office/drawing/2010/main">
                <a:solidFill>
                  <a:srgbClr val="FFFFFF"/>
                </a:solidFill>
              </a14:hiddenFill>
            </a:ext>
          </a:extLst>
        </p:spPr>
      </p:pic>
      <p:sp>
        <p:nvSpPr>
          <p:cNvPr id="308228" name="Rectangle 4"/>
          <p:cNvSpPr>
            <a:spLocks noGrp="1" noChangeArrowheads="1"/>
          </p:cNvSpPr>
          <p:nvPr>
            <p:ph type="title"/>
          </p:nvPr>
        </p:nvSpPr>
        <p:spPr>
          <a:xfrm>
            <a:off x="381000" y="-1524000"/>
            <a:ext cx="8229600" cy="1139825"/>
          </a:xfrm>
        </p:spPr>
        <p:txBody>
          <a:bodyPr/>
          <a:lstStyle/>
          <a:p>
            <a:endParaRPr lang="en-US"/>
          </a:p>
        </p:txBody>
      </p:sp>
      <p:sp>
        <p:nvSpPr>
          <p:cNvPr id="308229" name="Rectangle 5"/>
          <p:cNvSpPr>
            <a:spLocks noGrp="1" noChangeArrowheads="1"/>
          </p:cNvSpPr>
          <p:nvPr>
            <p:ph type="body" sz="half" idx="1"/>
          </p:nvPr>
        </p:nvSpPr>
        <p:spPr>
          <a:xfrm>
            <a:off x="0" y="0"/>
            <a:ext cx="9144000" cy="3429000"/>
          </a:xfrm>
        </p:spPr>
        <p:txBody>
          <a:bodyPr/>
          <a:lstStyle/>
          <a:p>
            <a:pPr>
              <a:lnSpc>
                <a:spcPct val="90000"/>
              </a:lnSpc>
            </a:pPr>
            <a:r>
              <a:rPr lang="en-US" sz="2800" b="1">
                <a:latin typeface="Comic Sans MS" panose="030F0702030302020204" pitchFamily="66" charset="0"/>
              </a:rPr>
              <a:t>He </a:t>
            </a:r>
            <a:r>
              <a:rPr lang="en-US" sz="2800" b="1" u="sng">
                <a:latin typeface="Comic Sans MS" panose="030F0702030302020204" pitchFamily="66" charset="0"/>
              </a:rPr>
              <a:t>shut down schools</a:t>
            </a:r>
            <a:r>
              <a:rPr lang="en-US" sz="2800" b="1">
                <a:latin typeface="Comic Sans MS" panose="030F0702030302020204" pitchFamily="66" charset="0"/>
              </a:rPr>
              <a:t> and </a:t>
            </a:r>
            <a:r>
              <a:rPr lang="en-US" sz="2800" b="1" u="sng">
                <a:latin typeface="Comic Sans MS" panose="030F0702030302020204" pitchFamily="66" charset="0"/>
              </a:rPr>
              <a:t>universities</a:t>
            </a:r>
            <a:r>
              <a:rPr lang="en-US" sz="2800" b="1">
                <a:latin typeface="Comic Sans MS" panose="030F0702030302020204" pitchFamily="66" charset="0"/>
              </a:rPr>
              <a:t> throughout China and urged Chinese students to experience the revolution for themselves.</a:t>
            </a:r>
          </a:p>
          <a:p>
            <a:pPr>
              <a:lnSpc>
                <a:spcPct val="90000"/>
              </a:lnSpc>
            </a:pPr>
            <a:r>
              <a:rPr lang="en-US" sz="2800" b="1" u="sng">
                <a:latin typeface="Comic Sans MS" panose="030F0702030302020204" pitchFamily="66" charset="0"/>
              </a:rPr>
              <a:t>Students formed groups of fighters</a:t>
            </a:r>
            <a:r>
              <a:rPr lang="en-US" sz="2800" b="1">
                <a:latin typeface="Comic Sans MS" panose="030F0702030302020204" pitchFamily="66" charset="0"/>
              </a:rPr>
              <a:t> called the </a:t>
            </a:r>
            <a:r>
              <a:rPr lang="en-US" sz="2800" b="1" i="1" u="sng">
                <a:latin typeface="Comic Sans MS" panose="030F0702030302020204" pitchFamily="66" charset="0"/>
              </a:rPr>
              <a:t>Red Guards</a:t>
            </a:r>
            <a:r>
              <a:rPr lang="en-US" sz="2800" b="1">
                <a:latin typeface="Comic Sans MS" panose="030F0702030302020204" pitchFamily="66" charset="0"/>
              </a:rPr>
              <a:t>.</a:t>
            </a:r>
          </a:p>
          <a:p>
            <a:pPr>
              <a:lnSpc>
                <a:spcPct val="90000"/>
              </a:lnSpc>
            </a:pPr>
            <a:r>
              <a:rPr lang="en-US" sz="2800" b="1">
                <a:latin typeface="Comic Sans MS" panose="030F0702030302020204" pitchFamily="66" charset="0"/>
              </a:rPr>
              <a:t>They </a:t>
            </a:r>
            <a:r>
              <a:rPr lang="en-US" sz="2800" b="1" u="sng">
                <a:latin typeface="Comic Sans MS" panose="030F0702030302020204" pitchFamily="66" charset="0"/>
              </a:rPr>
              <a:t>attacked professors</a:t>
            </a:r>
            <a:r>
              <a:rPr lang="en-US" sz="2800" b="1">
                <a:latin typeface="Comic Sans MS" panose="030F0702030302020204" pitchFamily="66" charset="0"/>
              </a:rPr>
              <a:t>, </a:t>
            </a:r>
            <a:r>
              <a:rPr lang="en-US" sz="2800" b="1" u="sng">
                <a:latin typeface="Comic Sans MS" panose="030F0702030302020204" pitchFamily="66" charset="0"/>
              </a:rPr>
              <a:t>government officials</a:t>
            </a:r>
            <a:r>
              <a:rPr lang="en-US" sz="2800" b="1">
                <a:latin typeface="Comic Sans MS" panose="030F0702030302020204" pitchFamily="66" charset="0"/>
              </a:rPr>
              <a:t>, and </a:t>
            </a:r>
            <a:r>
              <a:rPr lang="en-US" sz="2800" b="1" u="sng">
                <a:latin typeface="Comic Sans MS" panose="030F0702030302020204" pitchFamily="66" charset="0"/>
              </a:rPr>
              <a:t>factory managers</a:t>
            </a:r>
            <a:r>
              <a:rPr lang="en-US" sz="2800" b="1">
                <a:latin typeface="Comic Sans MS" panose="030F0702030302020204" pitchFamily="66" charset="0"/>
              </a:rPr>
              <a:t>, many of whom were exiled or executed.</a:t>
            </a:r>
          </a:p>
        </p:txBody>
      </p:sp>
      <p:sp>
        <p:nvSpPr>
          <p:cNvPr id="308230" name="Rectangle 6"/>
          <p:cNvSpPr>
            <a:spLocks noGrp="1" noChangeArrowheads="1"/>
          </p:cNvSpPr>
          <p:nvPr>
            <p:ph sz="half" idx="2"/>
          </p:nvPr>
        </p:nvSpPr>
        <p:spPr/>
        <p:txBody>
          <a:bodyPr/>
          <a:lstStyle/>
          <a:p>
            <a:endParaRPr lang="en-US" sz="2800"/>
          </a:p>
        </p:txBody>
      </p:sp>
      <p:pic>
        <p:nvPicPr>
          <p:cNvPr id="308232" name="Picture 8" descr="cultural_revolution_buddha_bu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6925"/>
            <a:ext cx="4572000" cy="3521075"/>
          </a:xfrm>
          <a:prstGeom prst="rect">
            <a:avLst/>
          </a:prstGeom>
          <a:noFill/>
          <a:extLst>
            <a:ext uri="{909E8E84-426E-40DD-AFC4-6F175D3DCCD1}">
              <a14:hiddenFill xmlns:a14="http://schemas.microsoft.com/office/drawing/2010/main">
                <a:solidFill>
                  <a:srgbClr val="FFFFFF"/>
                </a:solidFill>
              </a14:hiddenFill>
            </a:ext>
          </a:extLst>
        </p:spPr>
      </p:pic>
      <p:pic>
        <p:nvPicPr>
          <p:cNvPr id="308240" name="Picture 16" descr="tmpphpaFKc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895600"/>
            <a:ext cx="411480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308236" name="Picture 12" descr="cultural_revolutio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963" y="3962400"/>
            <a:ext cx="220503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8248" name="Picture 24" descr="0373-001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5257800"/>
            <a:ext cx="110807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ctrTitle"/>
          </p:nvPr>
        </p:nvSpPr>
        <p:spPr>
          <a:xfrm>
            <a:off x="0" y="1692275"/>
            <a:ext cx="9144000" cy="2498725"/>
          </a:xfrm>
        </p:spPr>
        <p:txBody>
          <a:bodyPr/>
          <a:lstStyle/>
          <a:p>
            <a:r>
              <a:rPr lang="en-US" sz="4800" b="1" dirty="0">
                <a:latin typeface="Verdana" panose="020B0604030504040204" pitchFamily="34" charset="0"/>
              </a:rPr>
              <a:t>United States Recognition of </a:t>
            </a:r>
            <a:br>
              <a:rPr lang="en-US" sz="4800" b="1" dirty="0">
                <a:latin typeface="Verdana" panose="020B0604030504040204" pitchFamily="34" charset="0"/>
              </a:rPr>
            </a:br>
            <a:r>
              <a:rPr lang="en-US" sz="4800" b="1" dirty="0">
                <a:latin typeface="Verdana" panose="020B0604030504040204" pitchFamily="34" charset="0"/>
              </a:rPr>
              <a:t>Communist China</a:t>
            </a:r>
          </a:p>
        </p:txBody>
      </p:sp>
      <p:sp>
        <p:nvSpPr>
          <p:cNvPr id="310277" name="Rectangle 5"/>
          <p:cNvSpPr>
            <a:spLocks noGrp="1" noChangeArrowheads="1"/>
          </p:cNvSpPr>
          <p:nvPr>
            <p:ph type="subTitle" idx="1"/>
          </p:nvPr>
        </p:nvSpPr>
        <p:spPr>
          <a:xfrm>
            <a:off x="1371600" y="5181600"/>
            <a:ext cx="6400800" cy="457200"/>
          </a:xfrm>
        </p:spPr>
        <p:txBody>
          <a:bodyPr/>
          <a:lstStyle/>
          <a:p>
            <a:pPr>
              <a:lnSpc>
                <a:spcPct val="80000"/>
              </a:lnSpc>
            </a:pPr>
            <a:endParaRPr 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ctrTitle"/>
          </p:nvPr>
        </p:nvSpPr>
        <p:spPr>
          <a:xfrm>
            <a:off x="0" y="1692275"/>
            <a:ext cx="9144000" cy="2041525"/>
          </a:xfrm>
        </p:spPr>
        <p:txBody>
          <a:bodyPr/>
          <a:lstStyle/>
          <a:p>
            <a:r>
              <a:rPr lang="en-US" sz="6600" b="1">
                <a:latin typeface="Verdana" panose="020B0604030504040204" pitchFamily="34" charset="0"/>
              </a:rPr>
              <a:t>Two Chinas</a:t>
            </a:r>
          </a:p>
        </p:txBody>
      </p:sp>
      <p:sp>
        <p:nvSpPr>
          <p:cNvPr id="274437" name="Rectangle 5"/>
          <p:cNvSpPr>
            <a:spLocks noGrp="1" noChangeArrowheads="1"/>
          </p:cNvSpPr>
          <p:nvPr>
            <p:ph type="subTitle" idx="1"/>
          </p:nvPr>
        </p:nvSpPr>
        <p:spPr>
          <a:xfrm>
            <a:off x="1447800" y="4724400"/>
            <a:ext cx="6400800" cy="1752600"/>
          </a:xfrm>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7" name="Picture 9" descr="0483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4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14372" name="Rectangle 4"/>
          <p:cNvSpPr>
            <a:spLocks noGrp="1" noChangeArrowheads="1"/>
          </p:cNvSpPr>
          <p:nvPr>
            <p:ph type="title"/>
          </p:nvPr>
        </p:nvSpPr>
        <p:spPr>
          <a:xfrm>
            <a:off x="381000" y="-1371600"/>
            <a:ext cx="8229600" cy="1139825"/>
          </a:xfrm>
        </p:spPr>
        <p:txBody>
          <a:bodyPr/>
          <a:lstStyle/>
          <a:p>
            <a:endParaRPr lang="en-US"/>
          </a:p>
        </p:txBody>
      </p:sp>
      <p:sp>
        <p:nvSpPr>
          <p:cNvPr id="314373" name="Rectangle 5"/>
          <p:cNvSpPr>
            <a:spLocks noGrp="1" noChangeArrowheads="1"/>
          </p:cNvSpPr>
          <p:nvPr>
            <p:ph sz="quarter" idx="1"/>
          </p:nvPr>
        </p:nvSpPr>
        <p:spPr>
          <a:xfrm>
            <a:off x="457200" y="914400"/>
            <a:ext cx="1447800" cy="2874963"/>
          </a:xfrm>
        </p:spPr>
        <p:txBody>
          <a:bodyPr/>
          <a:lstStyle/>
          <a:p>
            <a:endParaRPr lang="en-US" sz="2400"/>
          </a:p>
        </p:txBody>
      </p:sp>
      <p:sp>
        <p:nvSpPr>
          <p:cNvPr id="314374" name="Rectangle 6"/>
          <p:cNvSpPr>
            <a:spLocks noGrp="1" noChangeArrowheads="1"/>
          </p:cNvSpPr>
          <p:nvPr>
            <p:ph sz="quarter" idx="2"/>
          </p:nvPr>
        </p:nvSpPr>
        <p:spPr>
          <a:xfrm>
            <a:off x="457200" y="3810000"/>
            <a:ext cx="1752600" cy="2320925"/>
          </a:xfrm>
        </p:spPr>
        <p:txBody>
          <a:bodyPr/>
          <a:lstStyle/>
          <a:p>
            <a:endParaRPr lang="en-US" sz="2400"/>
          </a:p>
        </p:txBody>
      </p:sp>
      <p:sp>
        <p:nvSpPr>
          <p:cNvPr id="314375" name="Rectangle 7"/>
          <p:cNvSpPr>
            <a:spLocks noGrp="1" noChangeArrowheads="1"/>
          </p:cNvSpPr>
          <p:nvPr>
            <p:ph type="body" sz="half" idx="3"/>
          </p:nvPr>
        </p:nvSpPr>
        <p:spPr>
          <a:xfrm>
            <a:off x="3657600" y="533400"/>
            <a:ext cx="5486400" cy="6096000"/>
          </a:xfrm>
        </p:spPr>
        <p:txBody>
          <a:bodyPr/>
          <a:lstStyle/>
          <a:p>
            <a:r>
              <a:rPr lang="en-US" sz="2800" b="1" dirty="0">
                <a:latin typeface="Comic Sans MS" panose="030F0702030302020204" pitchFamily="66" charset="0"/>
              </a:rPr>
              <a:t>Due to the </a:t>
            </a:r>
            <a:r>
              <a:rPr lang="en-US" sz="2800" b="1" u="sng" dirty="0">
                <a:latin typeface="Comic Sans MS" panose="030F0702030302020204" pitchFamily="66" charset="0"/>
              </a:rPr>
              <a:t>fears of communism</a:t>
            </a:r>
            <a:r>
              <a:rPr lang="en-US" sz="2800" b="1" dirty="0">
                <a:latin typeface="Comic Sans MS" panose="030F0702030302020204" pitchFamily="66" charset="0"/>
              </a:rPr>
              <a:t> during the early stages of the </a:t>
            </a:r>
            <a:r>
              <a:rPr lang="en-US" sz="2800" b="1" u="sng" dirty="0">
                <a:latin typeface="Comic Sans MS" panose="030F0702030302020204" pitchFamily="66" charset="0"/>
              </a:rPr>
              <a:t>Cold War</a:t>
            </a:r>
            <a:r>
              <a:rPr lang="en-US" sz="2800" b="1" dirty="0">
                <a:latin typeface="Comic Sans MS" panose="030F0702030302020204" pitchFamily="66" charset="0"/>
              </a:rPr>
              <a:t>, the </a:t>
            </a:r>
            <a:r>
              <a:rPr lang="en-US" sz="2800" b="1" u="sng" dirty="0">
                <a:latin typeface="Comic Sans MS" panose="030F0702030302020204" pitchFamily="66" charset="0"/>
              </a:rPr>
              <a:t>United States refused to recognize the People’s Republic of China</a:t>
            </a:r>
            <a:r>
              <a:rPr lang="en-US" sz="2800" b="1" dirty="0">
                <a:latin typeface="Comic Sans MS" panose="030F0702030302020204" pitchFamily="66" charset="0"/>
              </a:rPr>
              <a:t>.</a:t>
            </a:r>
          </a:p>
          <a:p>
            <a:r>
              <a:rPr lang="en-US" sz="2800" b="1" dirty="0">
                <a:latin typeface="Comic Sans MS" panose="030F0702030302020204" pitchFamily="66" charset="0"/>
              </a:rPr>
              <a:t>By the 1970s, however, this situation was changing.</a:t>
            </a:r>
          </a:p>
          <a:p>
            <a:r>
              <a:rPr lang="en-US" sz="2800" b="1" u="sng" dirty="0">
                <a:latin typeface="Comic Sans MS" panose="030F0702030302020204" pitchFamily="66" charset="0"/>
              </a:rPr>
              <a:t>China won admission into the United Nations</a:t>
            </a:r>
            <a:r>
              <a:rPr lang="en-US" sz="2800" b="1" dirty="0">
                <a:latin typeface="Comic Sans MS" panose="030F0702030302020204" pitchFamily="66" charset="0"/>
              </a:rPr>
              <a:t> in 1971 and </a:t>
            </a:r>
            <a:r>
              <a:rPr lang="en-US" sz="2800" b="1" u="sng" dirty="0">
                <a:latin typeface="Comic Sans MS" panose="030F0702030302020204" pitchFamily="66" charset="0"/>
              </a:rPr>
              <a:t>President Richard Nixon visited Mao Zedong</a:t>
            </a:r>
            <a:r>
              <a:rPr lang="en-US" sz="2800" b="1" dirty="0">
                <a:latin typeface="Comic Sans MS" panose="030F0702030302020204" pitchFamily="66" charset="0"/>
              </a:rPr>
              <a:t> in Beijing in 1972.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a:xfrm>
            <a:off x="457200" y="-1447800"/>
            <a:ext cx="8229600" cy="1139825"/>
          </a:xfrm>
        </p:spPr>
        <p:txBody>
          <a:bodyPr/>
          <a:lstStyle/>
          <a:p>
            <a:endParaRPr lang="en-US"/>
          </a:p>
        </p:txBody>
      </p:sp>
      <p:sp>
        <p:nvSpPr>
          <p:cNvPr id="316421" name="Rectangle 5"/>
          <p:cNvSpPr>
            <a:spLocks noGrp="1" noChangeArrowheads="1"/>
          </p:cNvSpPr>
          <p:nvPr>
            <p:ph type="body" sz="half" idx="1"/>
          </p:nvPr>
        </p:nvSpPr>
        <p:spPr>
          <a:xfrm>
            <a:off x="0" y="228600"/>
            <a:ext cx="9144000" cy="1219200"/>
          </a:xfrm>
        </p:spPr>
        <p:txBody>
          <a:bodyPr/>
          <a:lstStyle/>
          <a:p>
            <a:r>
              <a:rPr lang="en-US" sz="2800" b="1" dirty="0">
                <a:latin typeface="Comic Sans MS" panose="030F0702030302020204" pitchFamily="66" charset="0"/>
              </a:rPr>
              <a:t>Finally, in 1979, </a:t>
            </a:r>
            <a:r>
              <a:rPr lang="en-US" sz="2800" b="1" u="sng" dirty="0">
                <a:latin typeface="Comic Sans MS" panose="030F0702030302020204" pitchFamily="66" charset="0"/>
              </a:rPr>
              <a:t>the United States officially recognized the People’s Republic of China</a:t>
            </a:r>
            <a:r>
              <a:rPr lang="en-US" sz="2800" b="1" dirty="0">
                <a:latin typeface="Comic Sans MS" panose="030F0702030302020204" pitchFamily="66" charset="0"/>
              </a:rPr>
              <a:t>.</a:t>
            </a:r>
          </a:p>
        </p:txBody>
      </p:sp>
      <p:sp>
        <p:nvSpPr>
          <p:cNvPr id="316422" name="Rectangle 6"/>
          <p:cNvSpPr>
            <a:spLocks noGrp="1" noChangeArrowheads="1"/>
          </p:cNvSpPr>
          <p:nvPr>
            <p:ph sz="half" idx="2"/>
          </p:nvPr>
        </p:nvSpPr>
        <p:spPr/>
        <p:txBody>
          <a:bodyPr/>
          <a:lstStyle/>
          <a:p>
            <a:endParaRPr lang="en-US" sz="2800"/>
          </a:p>
        </p:txBody>
      </p:sp>
      <p:pic>
        <p:nvPicPr>
          <p:cNvPr id="316424" name="Picture 8" descr="china_report_on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9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ctrTitle"/>
          </p:nvPr>
        </p:nvSpPr>
        <p:spPr>
          <a:xfrm>
            <a:off x="0" y="1692275"/>
            <a:ext cx="9144000" cy="2346325"/>
          </a:xfrm>
        </p:spPr>
        <p:txBody>
          <a:bodyPr/>
          <a:lstStyle/>
          <a:p>
            <a:r>
              <a:rPr lang="en-US" sz="6600" b="1" dirty="0">
                <a:latin typeface="Verdana" panose="020B0604030504040204" pitchFamily="34" charset="0"/>
              </a:rPr>
              <a:t>Communism Under Deng Xiaoping</a:t>
            </a:r>
          </a:p>
        </p:txBody>
      </p:sp>
      <p:sp>
        <p:nvSpPr>
          <p:cNvPr id="318469" name="Rectangle 5"/>
          <p:cNvSpPr>
            <a:spLocks noGrp="1" noChangeArrowheads="1"/>
          </p:cNvSpPr>
          <p:nvPr>
            <p:ph type="subTitle" idx="1"/>
          </p:nvPr>
        </p:nvSpPr>
        <p:spPr>
          <a:xfrm>
            <a:off x="1371600" y="5029200"/>
            <a:ext cx="6400800" cy="609600"/>
          </a:xfrm>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title"/>
          </p:nvPr>
        </p:nvSpPr>
        <p:spPr>
          <a:xfrm>
            <a:off x="533400" y="-1447800"/>
            <a:ext cx="8229600" cy="1139825"/>
          </a:xfrm>
        </p:spPr>
        <p:txBody>
          <a:bodyPr/>
          <a:lstStyle/>
          <a:p>
            <a:endParaRPr lang="en-US"/>
          </a:p>
        </p:txBody>
      </p:sp>
      <p:sp>
        <p:nvSpPr>
          <p:cNvPr id="320517" name="Rectangle 5"/>
          <p:cNvSpPr>
            <a:spLocks noGrp="1" noChangeArrowheads="1"/>
          </p:cNvSpPr>
          <p:nvPr>
            <p:ph type="body" sz="half" idx="1"/>
          </p:nvPr>
        </p:nvSpPr>
        <p:spPr>
          <a:xfrm>
            <a:off x="0" y="228600"/>
            <a:ext cx="9144000" cy="2057400"/>
          </a:xfrm>
        </p:spPr>
        <p:txBody>
          <a:bodyPr/>
          <a:lstStyle/>
          <a:p>
            <a:r>
              <a:rPr lang="en-US" sz="2800" b="1" dirty="0">
                <a:latin typeface="Comic Sans MS" panose="030F0702030302020204" pitchFamily="66" charset="0"/>
              </a:rPr>
              <a:t>In 1976, Mao Zedong died and </a:t>
            </a:r>
            <a:r>
              <a:rPr lang="en-US" sz="2800" b="1" u="sng" dirty="0">
                <a:latin typeface="Comic Sans MS" panose="030F0702030302020204" pitchFamily="66" charset="0"/>
              </a:rPr>
              <a:t>Deng </a:t>
            </a:r>
            <a:r>
              <a:rPr lang="en-US" sz="2800" b="1" u="sng" dirty="0" err="1">
                <a:latin typeface="Comic Sans MS" panose="030F0702030302020204" pitchFamily="66" charset="0"/>
              </a:rPr>
              <a:t>Xiapong</a:t>
            </a:r>
            <a:r>
              <a:rPr lang="en-US" sz="2800" b="1" u="sng" dirty="0">
                <a:latin typeface="Comic Sans MS" panose="030F0702030302020204" pitchFamily="66" charset="0"/>
              </a:rPr>
              <a:t> took control</a:t>
            </a:r>
            <a:r>
              <a:rPr lang="en-US" sz="2800" b="1" dirty="0">
                <a:latin typeface="Comic Sans MS" panose="030F0702030302020204" pitchFamily="66" charset="0"/>
              </a:rPr>
              <a:t>. </a:t>
            </a:r>
          </a:p>
          <a:p>
            <a:r>
              <a:rPr lang="en-US" sz="2800" b="1" dirty="0">
                <a:latin typeface="Comic Sans MS" panose="030F0702030302020204" pitchFamily="66" charset="0"/>
              </a:rPr>
              <a:t>His leadership would bring </a:t>
            </a:r>
            <a:r>
              <a:rPr lang="en-US" sz="2800" b="1" u="sng" dirty="0">
                <a:latin typeface="Comic Sans MS" panose="030F0702030302020204" pitchFamily="66" charset="0"/>
              </a:rPr>
              <a:t>more economic freedom</a:t>
            </a:r>
            <a:r>
              <a:rPr lang="en-US" sz="2800" b="1" dirty="0">
                <a:latin typeface="Comic Sans MS" panose="030F0702030302020204" pitchFamily="66" charset="0"/>
              </a:rPr>
              <a:t> but </a:t>
            </a:r>
            <a:r>
              <a:rPr lang="en-US" sz="2800" b="1" u="sng" dirty="0">
                <a:latin typeface="Comic Sans MS" panose="030F0702030302020204" pitchFamily="66" charset="0"/>
              </a:rPr>
              <a:t>little political change</a:t>
            </a:r>
            <a:r>
              <a:rPr lang="en-US" sz="2800" b="1" dirty="0">
                <a:latin typeface="Comic Sans MS" panose="030F0702030302020204" pitchFamily="66" charset="0"/>
              </a:rPr>
              <a:t>.</a:t>
            </a:r>
          </a:p>
        </p:txBody>
      </p:sp>
      <p:sp>
        <p:nvSpPr>
          <p:cNvPr id="320518" name="Rectangle 6"/>
          <p:cNvSpPr>
            <a:spLocks noGrp="1" noChangeArrowheads="1"/>
          </p:cNvSpPr>
          <p:nvPr>
            <p:ph sz="half" idx="2"/>
          </p:nvPr>
        </p:nvSpPr>
        <p:spPr/>
        <p:txBody>
          <a:bodyPr/>
          <a:lstStyle/>
          <a:p>
            <a:endParaRPr lang="en-US" sz="2800"/>
          </a:p>
        </p:txBody>
      </p:sp>
      <p:pic>
        <p:nvPicPr>
          <p:cNvPr id="320520" name="Picture 8" descr="picture-Deng-Xiao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3427413" cy="4724400"/>
          </a:xfrm>
          <a:prstGeom prst="rect">
            <a:avLst/>
          </a:prstGeom>
          <a:noFill/>
          <a:extLst>
            <a:ext uri="{909E8E84-426E-40DD-AFC4-6F175D3DCCD1}">
              <a14:hiddenFill xmlns:a14="http://schemas.microsoft.com/office/drawing/2010/main">
                <a:solidFill>
                  <a:srgbClr val="FFFFFF"/>
                </a:solidFill>
              </a14:hiddenFill>
            </a:ext>
          </a:extLst>
        </p:spPr>
      </p:pic>
      <p:pic>
        <p:nvPicPr>
          <p:cNvPr id="320524" name="Picture 12" descr="230px-Deng_Xiaoping_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243681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20528" name="Picture 16" descr="2598614207_347f0b62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1336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20530" name="Picture 18" descr="IMG_6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622800"/>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320534" name="Picture 22" descr="galle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334000"/>
            <a:ext cx="24384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ctrTitle"/>
          </p:nvPr>
        </p:nvSpPr>
        <p:spPr>
          <a:xfrm>
            <a:off x="0" y="1692275"/>
            <a:ext cx="9144000" cy="2193925"/>
          </a:xfrm>
        </p:spPr>
        <p:txBody>
          <a:bodyPr/>
          <a:lstStyle/>
          <a:p>
            <a:r>
              <a:rPr lang="en-US" sz="6600" b="1" dirty="0">
                <a:latin typeface="Comic Sans MS" panose="030F0702030302020204" pitchFamily="66" charset="0"/>
              </a:rPr>
              <a:t>Economic Reforms:</a:t>
            </a:r>
            <a:r>
              <a:rPr lang="en-US" b="1" dirty="0">
                <a:latin typeface="Comic Sans MS" panose="030F0702030302020204" pitchFamily="66" charset="0"/>
              </a:rPr>
              <a:t/>
            </a:r>
            <a:br>
              <a:rPr lang="en-US" b="1" dirty="0">
                <a:latin typeface="Comic Sans MS" panose="030F0702030302020204" pitchFamily="66" charset="0"/>
              </a:rPr>
            </a:br>
            <a:r>
              <a:rPr lang="en-US" b="1" i="1" dirty="0">
                <a:latin typeface="Comic Sans MS" panose="030F0702030302020204" pitchFamily="66" charset="0"/>
              </a:rPr>
              <a:t>The Four Modernizations</a:t>
            </a:r>
          </a:p>
        </p:txBody>
      </p:sp>
      <p:sp>
        <p:nvSpPr>
          <p:cNvPr id="322565" name="Rectangle 5"/>
          <p:cNvSpPr>
            <a:spLocks noGrp="1" noChangeArrowheads="1"/>
          </p:cNvSpPr>
          <p:nvPr>
            <p:ph type="subTitle" idx="1"/>
          </p:nvPr>
        </p:nvSpPr>
        <p:spPr>
          <a:xfrm>
            <a:off x="1371600" y="4800600"/>
            <a:ext cx="6400800" cy="838200"/>
          </a:xfrm>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6" name="Rectangle 8"/>
          <p:cNvSpPr>
            <a:spLocks noGrp="1" noChangeArrowheads="1"/>
          </p:cNvSpPr>
          <p:nvPr>
            <p:ph type="title"/>
          </p:nvPr>
        </p:nvSpPr>
        <p:spPr>
          <a:xfrm>
            <a:off x="381000" y="-1524000"/>
            <a:ext cx="8229600" cy="1139825"/>
          </a:xfrm>
        </p:spPr>
        <p:txBody>
          <a:bodyPr/>
          <a:lstStyle/>
          <a:p>
            <a:endParaRPr lang="en-US"/>
          </a:p>
        </p:txBody>
      </p:sp>
      <p:sp>
        <p:nvSpPr>
          <p:cNvPr id="324613" name="Rectangle 5"/>
          <p:cNvSpPr>
            <a:spLocks noGrp="1" noChangeArrowheads="1"/>
          </p:cNvSpPr>
          <p:nvPr>
            <p:ph type="body" sz="half" idx="1"/>
          </p:nvPr>
        </p:nvSpPr>
        <p:spPr>
          <a:xfrm>
            <a:off x="0" y="228600"/>
            <a:ext cx="9144000" cy="2286000"/>
          </a:xfrm>
        </p:spPr>
        <p:txBody>
          <a:bodyPr/>
          <a:lstStyle/>
          <a:p>
            <a:pPr>
              <a:lnSpc>
                <a:spcPct val="90000"/>
              </a:lnSpc>
            </a:pPr>
            <a:r>
              <a:rPr lang="en-US" sz="2800" b="1" dirty="0">
                <a:latin typeface="Comic Sans MS" panose="030F0702030302020204" pitchFamily="66" charset="0"/>
              </a:rPr>
              <a:t>To make China a more </a:t>
            </a:r>
            <a:r>
              <a:rPr lang="en-US" sz="2800" b="1" u="sng" dirty="0">
                <a:latin typeface="Comic Sans MS" panose="030F0702030302020204" pitchFamily="66" charset="0"/>
              </a:rPr>
              <a:t>modern country</a:t>
            </a:r>
            <a:r>
              <a:rPr lang="en-US" sz="2800" b="1" dirty="0">
                <a:latin typeface="Comic Sans MS" panose="030F0702030302020204" pitchFamily="66" charset="0"/>
              </a:rPr>
              <a:t>, </a:t>
            </a:r>
            <a:r>
              <a:rPr lang="en-US" sz="2800" b="1" u="sng" dirty="0">
                <a:latin typeface="Comic Sans MS" panose="030F0702030302020204" pitchFamily="66" charset="0"/>
              </a:rPr>
              <a:t>Deng promoted foreign trade</a:t>
            </a:r>
            <a:r>
              <a:rPr lang="en-US" sz="2800" b="1" dirty="0">
                <a:latin typeface="Comic Sans MS" panose="030F0702030302020204" pitchFamily="66" charset="0"/>
              </a:rPr>
              <a:t> and more </a:t>
            </a:r>
            <a:r>
              <a:rPr lang="en-US" sz="2800" b="1" u="sng" dirty="0">
                <a:latin typeface="Comic Sans MS" panose="030F0702030302020204" pitchFamily="66" charset="0"/>
              </a:rPr>
              <a:t>contact with western nations</a:t>
            </a:r>
            <a:r>
              <a:rPr lang="en-US" sz="2800" b="1" dirty="0">
                <a:latin typeface="Comic Sans MS" panose="030F0702030302020204" pitchFamily="66" charset="0"/>
              </a:rPr>
              <a:t>.</a:t>
            </a:r>
          </a:p>
          <a:p>
            <a:pPr>
              <a:lnSpc>
                <a:spcPct val="90000"/>
              </a:lnSpc>
            </a:pPr>
            <a:r>
              <a:rPr lang="en-US" sz="2800" b="1" dirty="0">
                <a:latin typeface="Comic Sans MS" panose="030F0702030302020204" pitchFamily="66" charset="0"/>
              </a:rPr>
              <a:t>He also introduced the </a:t>
            </a:r>
            <a:r>
              <a:rPr lang="en-US" sz="2800" b="1" i="1" u="sng" dirty="0">
                <a:latin typeface="Comic Sans MS" panose="030F0702030302020204" pitchFamily="66" charset="0"/>
              </a:rPr>
              <a:t>Four Modernizations</a:t>
            </a:r>
            <a:r>
              <a:rPr lang="en-US" sz="2800" b="1" dirty="0">
                <a:latin typeface="Comic Sans MS" panose="030F0702030302020204" pitchFamily="66" charset="0"/>
              </a:rPr>
              <a:t>.</a:t>
            </a:r>
          </a:p>
          <a:p>
            <a:pPr>
              <a:lnSpc>
                <a:spcPct val="90000"/>
              </a:lnSpc>
            </a:pPr>
            <a:r>
              <a:rPr lang="en-US" sz="2800" b="1" dirty="0">
                <a:latin typeface="Comic Sans MS" panose="030F0702030302020204" pitchFamily="66" charset="0"/>
              </a:rPr>
              <a:t>These were concentrated into four areas:</a:t>
            </a:r>
          </a:p>
        </p:txBody>
      </p:sp>
      <p:sp>
        <p:nvSpPr>
          <p:cNvPr id="324617" name="Rectangle 9"/>
          <p:cNvSpPr>
            <a:spLocks noGrp="1" noChangeArrowheads="1"/>
          </p:cNvSpPr>
          <p:nvPr>
            <p:ph sz="half" idx="2"/>
          </p:nvPr>
        </p:nvSpPr>
        <p:spPr>
          <a:xfrm>
            <a:off x="0" y="2514600"/>
            <a:ext cx="9144000" cy="4038600"/>
          </a:xfrm>
        </p:spPr>
        <p:txBody>
          <a:bodyPr/>
          <a:lstStyle/>
          <a:p>
            <a:endParaRPr lang="en-US" sz="2800"/>
          </a:p>
        </p:txBody>
      </p:sp>
      <p:sp>
        <p:nvSpPr>
          <p:cNvPr id="324618" name="Text Box 10"/>
          <p:cNvSpPr txBox="1">
            <a:spLocks noChangeArrowheads="1"/>
          </p:cNvSpPr>
          <p:nvPr/>
        </p:nvSpPr>
        <p:spPr bwMode="auto">
          <a:xfrm>
            <a:off x="0" y="2667000"/>
            <a:ext cx="9144000"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b="1" dirty="0">
              <a:effectLst>
                <a:outerShdw blurRad="38100" dist="38100" dir="2700000" algn="tl">
                  <a:srgbClr val="000000"/>
                </a:outerShdw>
              </a:effectLst>
              <a:latin typeface="Verdana Ref" pitchFamily="34" charset="0"/>
            </a:endParaRPr>
          </a:p>
          <a:p>
            <a:r>
              <a:rPr lang="en-US" sz="2400" b="1" dirty="0">
                <a:effectLst>
                  <a:outerShdw blurRad="38100" dist="38100" dir="2700000" algn="tl">
                    <a:srgbClr val="000000"/>
                  </a:outerShdw>
                </a:effectLst>
                <a:latin typeface="Verdana Ref" pitchFamily="34" charset="0"/>
              </a:rPr>
              <a:t>1. </a:t>
            </a:r>
            <a:r>
              <a:rPr lang="en-US" sz="2400" b="1" i="1" u="sng" dirty="0">
                <a:effectLst>
                  <a:outerShdw blurRad="38100" dist="38100" dir="2700000" algn="tl">
                    <a:srgbClr val="000000"/>
                  </a:outerShdw>
                </a:effectLst>
                <a:latin typeface="Verdana Ref" pitchFamily="34" charset="0"/>
              </a:rPr>
              <a:t>Farming</a:t>
            </a:r>
            <a:r>
              <a:rPr lang="en-US" sz="2400" b="1" dirty="0">
                <a:effectLst>
                  <a:outerShdw blurRad="38100" dist="38100" dir="2700000" algn="tl">
                    <a:srgbClr val="000000"/>
                  </a:outerShdw>
                </a:effectLst>
                <a:latin typeface="Verdana Ref" pitchFamily="34" charset="0"/>
              </a:rPr>
              <a:t>-methods were modernized and mechanized</a:t>
            </a:r>
          </a:p>
          <a:p>
            <a:endParaRPr lang="en-US" sz="2400" b="1" dirty="0">
              <a:effectLst>
                <a:outerShdw blurRad="38100" dist="38100" dir="2700000" algn="tl">
                  <a:srgbClr val="000000"/>
                </a:outerShdw>
              </a:effectLst>
              <a:latin typeface="Verdana Ref" pitchFamily="34" charset="0"/>
            </a:endParaRPr>
          </a:p>
          <a:p>
            <a:endParaRPr lang="en-US" sz="800" b="1" dirty="0">
              <a:effectLst>
                <a:outerShdw blurRad="38100" dist="38100" dir="2700000" algn="tl">
                  <a:srgbClr val="000000"/>
                </a:outerShdw>
              </a:effectLst>
              <a:latin typeface="Verdana Ref" pitchFamily="34" charset="0"/>
            </a:endParaRPr>
          </a:p>
          <a:p>
            <a:r>
              <a:rPr lang="en-US" sz="2400" b="1" dirty="0">
                <a:effectLst>
                  <a:outerShdw blurRad="38100" dist="38100" dir="2700000" algn="tl">
                    <a:srgbClr val="000000"/>
                  </a:outerShdw>
                </a:effectLst>
                <a:latin typeface="Verdana Ref" pitchFamily="34" charset="0"/>
              </a:rPr>
              <a:t>2. </a:t>
            </a:r>
            <a:r>
              <a:rPr lang="en-US" sz="2400" b="1" i="1" u="sng" dirty="0">
                <a:effectLst>
                  <a:outerShdw blurRad="38100" dist="38100" dir="2700000" algn="tl">
                    <a:srgbClr val="000000"/>
                  </a:outerShdw>
                </a:effectLst>
                <a:latin typeface="Verdana Ref" pitchFamily="34" charset="0"/>
              </a:rPr>
              <a:t>Industry</a:t>
            </a:r>
            <a:r>
              <a:rPr lang="en-US" sz="2400" b="1" dirty="0">
                <a:effectLst>
                  <a:outerShdw blurRad="38100" dist="38100" dir="2700000" algn="tl">
                    <a:srgbClr val="000000"/>
                  </a:outerShdw>
                </a:effectLst>
                <a:latin typeface="Verdana Ref" pitchFamily="34" charset="0"/>
              </a:rPr>
              <a:t>-was upgraded and expanded</a:t>
            </a:r>
          </a:p>
          <a:p>
            <a:endParaRPr lang="en-US" sz="2400" b="1" dirty="0">
              <a:effectLst>
                <a:outerShdw blurRad="38100" dist="38100" dir="2700000" algn="tl">
                  <a:srgbClr val="000000"/>
                </a:outerShdw>
              </a:effectLst>
              <a:latin typeface="Verdana Ref" pitchFamily="34" charset="0"/>
            </a:endParaRPr>
          </a:p>
          <a:p>
            <a:endParaRPr lang="en-US" sz="800" b="1" dirty="0">
              <a:effectLst>
                <a:outerShdw blurRad="38100" dist="38100" dir="2700000" algn="tl">
                  <a:srgbClr val="000000"/>
                </a:outerShdw>
              </a:effectLst>
              <a:latin typeface="Verdana Ref" pitchFamily="34" charset="0"/>
            </a:endParaRPr>
          </a:p>
          <a:p>
            <a:r>
              <a:rPr lang="en-US" sz="2400" b="1" dirty="0">
                <a:effectLst>
                  <a:outerShdw blurRad="38100" dist="38100" dir="2700000" algn="tl">
                    <a:srgbClr val="000000"/>
                  </a:outerShdw>
                </a:effectLst>
                <a:latin typeface="Verdana Ref" pitchFamily="34" charset="0"/>
              </a:rPr>
              <a:t>3. </a:t>
            </a:r>
            <a:r>
              <a:rPr lang="en-US" sz="2400" b="1" i="1" u="sng" dirty="0">
                <a:effectLst>
                  <a:outerShdw blurRad="38100" dist="38100" dir="2700000" algn="tl">
                    <a:srgbClr val="000000"/>
                  </a:outerShdw>
                </a:effectLst>
                <a:latin typeface="Verdana Ref" pitchFamily="34" charset="0"/>
              </a:rPr>
              <a:t>Science and Technology</a:t>
            </a:r>
            <a:r>
              <a:rPr lang="en-US" sz="2400" b="1" dirty="0">
                <a:effectLst>
                  <a:outerShdw blurRad="38100" dist="38100" dir="2700000" algn="tl">
                    <a:srgbClr val="000000"/>
                  </a:outerShdw>
                </a:effectLst>
                <a:latin typeface="Verdana Ref" pitchFamily="34" charset="0"/>
              </a:rPr>
              <a:t>-were promoted and developed</a:t>
            </a:r>
          </a:p>
          <a:p>
            <a:endParaRPr lang="en-US" sz="2400" b="1" dirty="0">
              <a:effectLst>
                <a:outerShdw blurRad="38100" dist="38100" dir="2700000" algn="tl">
                  <a:srgbClr val="000000"/>
                </a:outerShdw>
              </a:effectLst>
              <a:latin typeface="Verdana Ref" pitchFamily="34" charset="0"/>
            </a:endParaRPr>
          </a:p>
          <a:p>
            <a:endParaRPr lang="en-US" sz="800" b="1" dirty="0">
              <a:effectLst>
                <a:outerShdw blurRad="38100" dist="38100" dir="2700000" algn="tl">
                  <a:srgbClr val="000000"/>
                </a:outerShdw>
              </a:effectLst>
              <a:latin typeface="Verdana Ref" pitchFamily="34" charset="0"/>
            </a:endParaRPr>
          </a:p>
          <a:p>
            <a:r>
              <a:rPr lang="en-US" sz="2400" b="1" dirty="0">
                <a:effectLst>
                  <a:outerShdw blurRad="38100" dist="38100" dir="2700000" algn="tl">
                    <a:srgbClr val="000000"/>
                  </a:outerShdw>
                </a:effectLst>
                <a:latin typeface="Verdana Ref" pitchFamily="34" charset="0"/>
              </a:rPr>
              <a:t>4. </a:t>
            </a:r>
            <a:r>
              <a:rPr lang="en-US" sz="2400" b="1" i="1" u="sng" dirty="0">
                <a:effectLst>
                  <a:outerShdw blurRad="38100" dist="38100" dir="2700000" algn="tl">
                    <a:srgbClr val="000000"/>
                  </a:outerShdw>
                </a:effectLst>
                <a:latin typeface="Verdana Ref" pitchFamily="34" charset="0"/>
              </a:rPr>
              <a:t>Defense</a:t>
            </a:r>
            <a:r>
              <a:rPr lang="en-US" sz="2400" b="1" dirty="0">
                <a:effectLst>
                  <a:outerShdw blurRad="38100" dist="38100" dir="2700000" algn="tl">
                    <a:srgbClr val="000000"/>
                  </a:outerShdw>
                </a:effectLst>
                <a:latin typeface="Verdana Ref" pitchFamily="34" charset="0"/>
              </a:rPr>
              <a:t>-systems and military forces were improved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9" name="Picture 9" descr="p0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88" y="0"/>
            <a:ext cx="4710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684" name="Rectangle 4"/>
          <p:cNvSpPr>
            <a:spLocks noGrp="1" noChangeArrowheads="1"/>
          </p:cNvSpPr>
          <p:nvPr>
            <p:ph type="title"/>
          </p:nvPr>
        </p:nvSpPr>
        <p:spPr>
          <a:xfrm>
            <a:off x="0" y="228600"/>
            <a:ext cx="9144000" cy="990600"/>
          </a:xfrm>
        </p:spPr>
        <p:txBody>
          <a:bodyPr/>
          <a:lstStyle/>
          <a:p>
            <a:r>
              <a:rPr lang="en-US" b="1">
                <a:latin typeface="Verdana" panose="020B0604030504040204" pitchFamily="34" charset="0"/>
              </a:rPr>
              <a:t>Limited Privatization</a:t>
            </a:r>
          </a:p>
        </p:txBody>
      </p:sp>
      <p:sp>
        <p:nvSpPr>
          <p:cNvPr id="327685" name="Rectangle 5"/>
          <p:cNvSpPr>
            <a:spLocks noGrp="1" noChangeArrowheads="1"/>
          </p:cNvSpPr>
          <p:nvPr>
            <p:ph type="body" sz="half" idx="1"/>
          </p:nvPr>
        </p:nvSpPr>
        <p:spPr>
          <a:xfrm>
            <a:off x="0" y="1371600"/>
            <a:ext cx="5105400" cy="5257800"/>
          </a:xfrm>
        </p:spPr>
        <p:txBody>
          <a:bodyPr/>
          <a:lstStyle/>
          <a:p>
            <a:r>
              <a:rPr lang="en-US" sz="2800" b="1" dirty="0">
                <a:latin typeface="Comic Sans MS" panose="030F0702030302020204" pitchFamily="66" charset="0"/>
              </a:rPr>
              <a:t>Deng </a:t>
            </a:r>
            <a:r>
              <a:rPr lang="en-US" sz="2800" b="1" u="sng" dirty="0">
                <a:latin typeface="Comic Sans MS" panose="030F0702030302020204" pitchFamily="66" charset="0"/>
              </a:rPr>
              <a:t>eliminated</a:t>
            </a:r>
            <a:r>
              <a:rPr lang="en-US" sz="2800" b="1" dirty="0">
                <a:latin typeface="Comic Sans MS" panose="030F0702030302020204" pitchFamily="66" charset="0"/>
              </a:rPr>
              <a:t> Mao’s unpopular </a:t>
            </a:r>
            <a:r>
              <a:rPr lang="en-US" sz="2800" b="1" u="sng" dirty="0">
                <a:latin typeface="Comic Sans MS" panose="030F0702030302020204" pitchFamily="66" charset="0"/>
              </a:rPr>
              <a:t>communes</a:t>
            </a:r>
            <a:r>
              <a:rPr lang="en-US" sz="2800" b="1" dirty="0">
                <a:latin typeface="Comic Sans MS" panose="030F0702030302020204" pitchFamily="66" charset="0"/>
              </a:rPr>
              <a:t>.</a:t>
            </a:r>
          </a:p>
          <a:p>
            <a:r>
              <a:rPr lang="en-US" sz="2800" b="1" dirty="0">
                <a:latin typeface="Comic Sans MS" panose="030F0702030302020204" pitchFamily="66" charset="0"/>
              </a:rPr>
              <a:t>He allowed </a:t>
            </a:r>
            <a:r>
              <a:rPr lang="en-US" sz="2800" b="1" u="sng" dirty="0">
                <a:latin typeface="Comic Sans MS" panose="030F0702030302020204" pitchFamily="66" charset="0"/>
              </a:rPr>
              <a:t>land to be leased</a:t>
            </a:r>
            <a:r>
              <a:rPr lang="en-US" sz="2800" b="1" dirty="0">
                <a:latin typeface="Comic Sans MS" panose="030F0702030302020204" pitchFamily="66" charset="0"/>
              </a:rPr>
              <a:t> to individual farmers.</a:t>
            </a:r>
          </a:p>
          <a:p>
            <a:r>
              <a:rPr lang="en-US" sz="2800" b="1" dirty="0">
                <a:latin typeface="Comic Sans MS" panose="030F0702030302020204" pitchFamily="66" charset="0"/>
              </a:rPr>
              <a:t>This system </a:t>
            </a:r>
            <a:r>
              <a:rPr lang="en-US" sz="2800" b="1" u="sng" dirty="0">
                <a:latin typeface="Comic Sans MS" panose="030F0702030302020204" pitchFamily="66" charset="0"/>
              </a:rPr>
              <a:t>increased agricultural output</a:t>
            </a:r>
            <a:r>
              <a:rPr lang="en-US" sz="2800" b="1" dirty="0">
                <a:latin typeface="Comic Sans MS" panose="030F0702030302020204" pitchFamily="66" charset="0"/>
              </a:rPr>
              <a:t>.</a:t>
            </a:r>
          </a:p>
          <a:p>
            <a:r>
              <a:rPr lang="en-US" sz="2800" b="1" dirty="0">
                <a:latin typeface="Comic Sans MS" panose="030F0702030302020204" pitchFamily="66" charset="0"/>
              </a:rPr>
              <a:t>The government also allowed some private businesses to produce goods and offer services. </a:t>
            </a:r>
          </a:p>
        </p:txBody>
      </p:sp>
      <p:sp>
        <p:nvSpPr>
          <p:cNvPr id="327686" name="Rectangle 6"/>
          <p:cNvSpPr>
            <a:spLocks noGrp="1" noChangeArrowheads="1"/>
          </p:cNvSpPr>
          <p:nvPr>
            <p:ph sz="quarter" idx="2"/>
          </p:nvPr>
        </p:nvSpPr>
        <p:spPr>
          <a:xfrm>
            <a:off x="6934200" y="1295400"/>
            <a:ext cx="1752600" cy="2493963"/>
          </a:xfrm>
        </p:spPr>
        <p:txBody>
          <a:bodyPr/>
          <a:lstStyle/>
          <a:p>
            <a:endParaRPr lang="en-US" sz="2400"/>
          </a:p>
        </p:txBody>
      </p:sp>
      <p:sp>
        <p:nvSpPr>
          <p:cNvPr id="327687" name="Rectangle 7"/>
          <p:cNvSpPr>
            <a:spLocks noGrp="1" noChangeArrowheads="1"/>
          </p:cNvSpPr>
          <p:nvPr>
            <p:ph sz="quarter" idx="3"/>
          </p:nvPr>
        </p:nvSpPr>
        <p:spPr>
          <a:xfrm>
            <a:off x="6858000" y="3962400"/>
            <a:ext cx="1828800" cy="2168525"/>
          </a:xfrm>
        </p:spPr>
        <p:txBody>
          <a:bodyPr/>
          <a:lstStyle/>
          <a:p>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9" name="Picture 11" descr="26747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63" y="0"/>
            <a:ext cx="4618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29732" name="Rectangle 4"/>
          <p:cNvSpPr>
            <a:spLocks noGrp="1" noChangeArrowheads="1"/>
          </p:cNvSpPr>
          <p:nvPr>
            <p:ph type="title"/>
          </p:nvPr>
        </p:nvSpPr>
        <p:spPr>
          <a:xfrm>
            <a:off x="0" y="0"/>
            <a:ext cx="9144000" cy="1139825"/>
          </a:xfrm>
        </p:spPr>
        <p:txBody>
          <a:bodyPr/>
          <a:lstStyle/>
          <a:p>
            <a:r>
              <a:rPr lang="en-US" sz="4800" b="1" i="1">
                <a:latin typeface="Comic Sans MS" panose="030F0702030302020204" pitchFamily="66" charset="0"/>
              </a:rPr>
              <a:t>Foreign Investment</a:t>
            </a:r>
          </a:p>
        </p:txBody>
      </p:sp>
      <p:sp>
        <p:nvSpPr>
          <p:cNvPr id="329735" name="Rectangle 7"/>
          <p:cNvSpPr>
            <a:spLocks noGrp="1" noChangeArrowheads="1"/>
          </p:cNvSpPr>
          <p:nvPr>
            <p:ph type="body" sz="half" idx="1"/>
          </p:nvPr>
        </p:nvSpPr>
        <p:spPr>
          <a:xfrm>
            <a:off x="0" y="1447800"/>
            <a:ext cx="4495800" cy="5181600"/>
          </a:xfrm>
        </p:spPr>
        <p:txBody>
          <a:bodyPr/>
          <a:lstStyle/>
          <a:p>
            <a:r>
              <a:rPr lang="en-US" b="1" dirty="0">
                <a:latin typeface="Comic Sans MS" panose="030F0702030302020204" pitchFamily="66" charset="0"/>
              </a:rPr>
              <a:t>Deng also </a:t>
            </a:r>
            <a:r>
              <a:rPr lang="en-US" b="1" u="sng" dirty="0">
                <a:latin typeface="Comic Sans MS" panose="030F0702030302020204" pitchFamily="66" charset="0"/>
              </a:rPr>
              <a:t>welcomed foreign technology and capital</a:t>
            </a:r>
            <a:r>
              <a:rPr lang="en-US" b="1" dirty="0">
                <a:latin typeface="Comic Sans MS" panose="030F0702030302020204" pitchFamily="66" charset="0"/>
              </a:rPr>
              <a:t>.</a:t>
            </a:r>
          </a:p>
          <a:p>
            <a:r>
              <a:rPr lang="en-US" b="1" dirty="0">
                <a:latin typeface="Comic Sans MS" panose="030F0702030302020204" pitchFamily="66" charset="0"/>
              </a:rPr>
              <a:t>The government set up special enterprise zones where foreigners could own and operate businesses.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type="title"/>
          </p:nvPr>
        </p:nvSpPr>
        <p:spPr>
          <a:xfrm>
            <a:off x="0" y="0"/>
            <a:ext cx="9144000" cy="838200"/>
          </a:xfrm>
        </p:spPr>
        <p:txBody>
          <a:bodyPr/>
          <a:lstStyle/>
          <a:p>
            <a:r>
              <a:rPr lang="en-US" b="1">
                <a:latin typeface="Comic Sans MS" panose="030F0702030302020204" pitchFamily="66" charset="0"/>
              </a:rPr>
              <a:t>Results of Economic Reforms</a:t>
            </a:r>
          </a:p>
        </p:txBody>
      </p:sp>
      <p:sp>
        <p:nvSpPr>
          <p:cNvPr id="331781" name="Rectangle 5"/>
          <p:cNvSpPr>
            <a:spLocks noGrp="1" noChangeArrowheads="1"/>
          </p:cNvSpPr>
          <p:nvPr>
            <p:ph sz="quarter" idx="1"/>
          </p:nvPr>
        </p:nvSpPr>
        <p:spPr>
          <a:xfrm>
            <a:off x="381000" y="1066800"/>
            <a:ext cx="4038600" cy="2189163"/>
          </a:xfrm>
        </p:spPr>
        <p:txBody>
          <a:bodyPr/>
          <a:lstStyle/>
          <a:p>
            <a:endParaRPr lang="en-US" sz="2400"/>
          </a:p>
        </p:txBody>
      </p:sp>
      <p:sp>
        <p:nvSpPr>
          <p:cNvPr id="331782" name="Rectangle 6"/>
          <p:cNvSpPr>
            <a:spLocks noGrp="1" noChangeArrowheads="1"/>
          </p:cNvSpPr>
          <p:nvPr>
            <p:ph sz="quarter" idx="2"/>
          </p:nvPr>
        </p:nvSpPr>
        <p:spPr>
          <a:xfrm>
            <a:off x="4724400" y="1066800"/>
            <a:ext cx="4038600" cy="2189163"/>
          </a:xfrm>
        </p:spPr>
        <p:txBody>
          <a:bodyPr/>
          <a:lstStyle/>
          <a:p>
            <a:endParaRPr lang="en-US" sz="2400"/>
          </a:p>
        </p:txBody>
      </p:sp>
      <p:sp>
        <p:nvSpPr>
          <p:cNvPr id="331783" name="Rectangle 7"/>
          <p:cNvSpPr>
            <a:spLocks noGrp="1" noChangeArrowheads="1"/>
          </p:cNvSpPr>
          <p:nvPr>
            <p:ph type="body" sz="half" idx="3"/>
          </p:nvPr>
        </p:nvSpPr>
        <p:spPr>
          <a:xfrm>
            <a:off x="0" y="3276600"/>
            <a:ext cx="9144000" cy="3352800"/>
          </a:xfrm>
        </p:spPr>
        <p:txBody>
          <a:bodyPr/>
          <a:lstStyle/>
          <a:p>
            <a:r>
              <a:rPr lang="en-US" sz="2800" b="1" u="sng" dirty="0">
                <a:latin typeface="Comic Sans MS" panose="030F0702030302020204" pitchFamily="66" charset="0"/>
              </a:rPr>
              <a:t>Deng’s policies</a:t>
            </a:r>
            <a:r>
              <a:rPr lang="en-US" sz="2800" b="1" dirty="0">
                <a:latin typeface="Comic Sans MS" panose="030F0702030302020204" pitchFamily="66" charset="0"/>
              </a:rPr>
              <a:t> had both </a:t>
            </a:r>
            <a:r>
              <a:rPr lang="en-US" sz="2800" b="1" u="sng" dirty="0">
                <a:latin typeface="Comic Sans MS" panose="030F0702030302020204" pitchFamily="66" charset="0"/>
              </a:rPr>
              <a:t>positive</a:t>
            </a:r>
            <a:r>
              <a:rPr lang="en-US" sz="2800" b="1" dirty="0">
                <a:latin typeface="Comic Sans MS" panose="030F0702030302020204" pitchFamily="66" charset="0"/>
              </a:rPr>
              <a:t> and </a:t>
            </a:r>
            <a:r>
              <a:rPr lang="en-US" sz="2800" b="1" u="sng" dirty="0">
                <a:latin typeface="Comic Sans MS" panose="030F0702030302020204" pitchFamily="66" charset="0"/>
              </a:rPr>
              <a:t>negative</a:t>
            </a:r>
            <a:r>
              <a:rPr lang="en-US" sz="2800" b="1" dirty="0">
                <a:latin typeface="Comic Sans MS" panose="030F0702030302020204" pitchFamily="66" charset="0"/>
              </a:rPr>
              <a:t> </a:t>
            </a:r>
            <a:r>
              <a:rPr lang="en-US" sz="2800" b="1" u="sng" dirty="0">
                <a:latin typeface="Comic Sans MS" panose="030F0702030302020204" pitchFamily="66" charset="0"/>
              </a:rPr>
              <a:t>results</a:t>
            </a:r>
            <a:r>
              <a:rPr lang="en-US" sz="2800" b="1" dirty="0">
                <a:latin typeface="Comic Sans MS" panose="030F0702030302020204" pitchFamily="66" charset="0"/>
              </a:rPr>
              <a:t>. </a:t>
            </a:r>
          </a:p>
          <a:p>
            <a:r>
              <a:rPr lang="en-US" sz="2800" b="1" dirty="0">
                <a:latin typeface="Comic Sans MS" panose="030F0702030302020204" pitchFamily="66" charset="0"/>
              </a:rPr>
              <a:t>The </a:t>
            </a:r>
            <a:r>
              <a:rPr lang="en-US" sz="2800" b="1" u="sng" dirty="0">
                <a:latin typeface="Comic Sans MS" panose="030F0702030302020204" pitchFamily="66" charset="0"/>
              </a:rPr>
              <a:t>economy grew</a:t>
            </a:r>
            <a:r>
              <a:rPr lang="en-US" sz="2800" b="1" dirty="0">
                <a:latin typeface="Comic Sans MS" panose="030F0702030302020204" pitchFamily="66" charset="0"/>
              </a:rPr>
              <a:t>, and </a:t>
            </a:r>
            <a:r>
              <a:rPr lang="en-US" sz="2800" b="1" u="sng" dirty="0">
                <a:latin typeface="Comic Sans MS" panose="030F0702030302020204" pitchFamily="66" charset="0"/>
              </a:rPr>
              <a:t>some Chinese</a:t>
            </a:r>
            <a:r>
              <a:rPr lang="en-US" sz="2800" b="1" dirty="0">
                <a:latin typeface="Comic Sans MS" panose="030F0702030302020204" pitchFamily="66" charset="0"/>
              </a:rPr>
              <a:t> enjoyed a </a:t>
            </a:r>
            <a:r>
              <a:rPr lang="en-US" sz="2800" b="1" u="sng" dirty="0">
                <a:latin typeface="Comic Sans MS" panose="030F0702030302020204" pitchFamily="66" charset="0"/>
              </a:rPr>
              <a:t>better standard of living</a:t>
            </a:r>
            <a:r>
              <a:rPr lang="en-US" sz="2800" b="1" dirty="0">
                <a:latin typeface="Comic Sans MS" panose="030F0702030302020204" pitchFamily="66" charset="0"/>
              </a:rPr>
              <a:t>.</a:t>
            </a:r>
          </a:p>
          <a:p>
            <a:r>
              <a:rPr lang="en-US" sz="2800" b="1" u="sng" dirty="0">
                <a:latin typeface="Comic Sans MS" panose="030F0702030302020204" pitchFamily="66" charset="0"/>
              </a:rPr>
              <a:t>Foreign relations</a:t>
            </a:r>
            <a:r>
              <a:rPr lang="en-US" sz="2800" b="1" dirty="0">
                <a:latin typeface="Comic Sans MS" panose="030F0702030302020204" pitchFamily="66" charset="0"/>
              </a:rPr>
              <a:t> and </a:t>
            </a:r>
            <a:r>
              <a:rPr lang="en-US" sz="2800" b="1" u="sng" dirty="0">
                <a:latin typeface="Comic Sans MS" panose="030F0702030302020204" pitchFamily="66" charset="0"/>
              </a:rPr>
              <a:t>trade improved</a:t>
            </a:r>
            <a:r>
              <a:rPr lang="en-US" sz="2800" b="1" dirty="0">
                <a:latin typeface="Comic Sans MS" panose="030F0702030302020204" pitchFamily="66" charset="0"/>
              </a:rPr>
              <a:t>.</a:t>
            </a:r>
          </a:p>
          <a:p>
            <a:r>
              <a:rPr lang="en-US" sz="2800" b="1" u="sng" dirty="0">
                <a:latin typeface="Comic Sans MS" panose="030F0702030302020204" pitchFamily="66" charset="0"/>
              </a:rPr>
              <a:t>Crime</a:t>
            </a:r>
            <a:r>
              <a:rPr lang="en-US" sz="2800" b="1" dirty="0">
                <a:latin typeface="Comic Sans MS" panose="030F0702030302020204" pitchFamily="66" charset="0"/>
              </a:rPr>
              <a:t> and </a:t>
            </a:r>
            <a:r>
              <a:rPr lang="en-US" sz="2800" b="1" u="sng" dirty="0">
                <a:latin typeface="Comic Sans MS" panose="030F0702030302020204" pitchFamily="66" charset="0"/>
              </a:rPr>
              <a:t>corruption grew</a:t>
            </a:r>
            <a:r>
              <a:rPr lang="en-US" sz="2800" b="1" dirty="0">
                <a:latin typeface="Comic Sans MS" panose="030F0702030302020204" pitchFamily="66" charset="0"/>
              </a:rPr>
              <a:t>, however, and the gap between rich and poor widened.</a:t>
            </a:r>
          </a:p>
        </p:txBody>
      </p:sp>
      <p:pic>
        <p:nvPicPr>
          <p:cNvPr id="331785" name="Picture 9" descr="441502971_80c53ea9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6576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331787" name="Picture 11" descr="xin_5502041908170172487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0"/>
            <a:ext cx="36576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331793" name="Picture 17" descr="Deng+Xiao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62000"/>
            <a:ext cx="1855788"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p:cNvSpPr>
            <a:spLocks noGrp="1" noChangeArrowheads="1"/>
          </p:cNvSpPr>
          <p:nvPr>
            <p:ph type="ctrTitle"/>
          </p:nvPr>
        </p:nvSpPr>
        <p:spPr>
          <a:xfrm>
            <a:off x="0" y="1692275"/>
            <a:ext cx="9144000" cy="1889125"/>
          </a:xfrm>
        </p:spPr>
        <p:txBody>
          <a:bodyPr/>
          <a:lstStyle/>
          <a:p>
            <a:r>
              <a:rPr lang="en-US" sz="6600" b="1" dirty="0">
                <a:latin typeface="Verdana" panose="020B0604030504040204" pitchFamily="34" charset="0"/>
              </a:rPr>
              <a:t>Tiananmen Square</a:t>
            </a:r>
          </a:p>
        </p:txBody>
      </p:sp>
      <p:sp>
        <p:nvSpPr>
          <p:cNvPr id="333829" name="Rectangle 5"/>
          <p:cNvSpPr>
            <a:spLocks noGrp="1" noChangeArrowheads="1"/>
          </p:cNvSpPr>
          <p:nvPr>
            <p:ph type="subTitle" idx="1"/>
          </p:nvPr>
        </p:nvSpPr>
        <p:spPr>
          <a:xfrm>
            <a:off x="1371600" y="4572000"/>
            <a:ext cx="6400800" cy="1066800"/>
          </a:xfrm>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a:xfrm>
            <a:off x="0" y="0"/>
            <a:ext cx="9144000" cy="838200"/>
          </a:xfrm>
        </p:spPr>
        <p:txBody>
          <a:bodyPr/>
          <a:lstStyle/>
          <a:p>
            <a:r>
              <a:rPr lang="en-US" b="1">
                <a:solidFill>
                  <a:srgbClr val="FFFF00"/>
                </a:solidFill>
                <a:latin typeface="Verdana" panose="020B0604030504040204" pitchFamily="34" charset="0"/>
              </a:rPr>
              <a:t>Map of China and Taiwan</a:t>
            </a:r>
          </a:p>
        </p:txBody>
      </p:sp>
      <p:pic>
        <p:nvPicPr>
          <p:cNvPr id="276517" name="Picture 37" descr="asi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825"/>
            <a:ext cx="6781800" cy="5972175"/>
          </a:xfrm>
          <a:prstGeom prst="rect">
            <a:avLst/>
          </a:prstGeom>
          <a:noFill/>
          <a:extLst>
            <a:ext uri="{909E8E84-426E-40DD-AFC4-6F175D3DCCD1}">
              <a14:hiddenFill xmlns:a14="http://schemas.microsoft.com/office/drawing/2010/main">
                <a:solidFill>
                  <a:srgbClr val="FFFFFF"/>
                </a:solidFill>
              </a14:hiddenFill>
            </a:ext>
          </a:extLst>
        </p:spPr>
      </p:pic>
      <p:pic>
        <p:nvPicPr>
          <p:cNvPr id="276525" name="Picture 45" descr="I-Chin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914400"/>
            <a:ext cx="2362200" cy="1743075"/>
          </a:xfrm>
          <a:prstGeom prst="rect">
            <a:avLst/>
          </a:prstGeom>
          <a:noFill/>
          <a:extLst>
            <a:ext uri="{909E8E84-426E-40DD-AFC4-6F175D3DCCD1}">
              <a14:hiddenFill xmlns:a14="http://schemas.microsoft.com/office/drawing/2010/main">
                <a:solidFill>
                  <a:srgbClr val="FFFFFF"/>
                </a:solidFill>
              </a14:hiddenFill>
            </a:ext>
          </a:extLst>
        </p:spPr>
      </p:pic>
      <p:sp>
        <p:nvSpPr>
          <p:cNvPr id="276526" name="AutoShape 46">
            <a:hlinkClick r:id="rId4" highlightClick="1"/>
          </p:cNvPr>
          <p:cNvSpPr>
            <a:spLocks noChangeArrowheads="1"/>
          </p:cNvSpPr>
          <p:nvPr/>
        </p:nvSpPr>
        <p:spPr bwMode="auto">
          <a:xfrm>
            <a:off x="6781800" y="2667000"/>
            <a:ext cx="2362200" cy="4191000"/>
          </a:xfrm>
          <a:prstGeom prst="actionButtonInformation">
            <a:avLst/>
          </a:prstGeom>
          <a:solidFill>
            <a:srgbClr val="FF66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86" name="Picture 14" descr="ai-tiananmen_square_crack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0"/>
            <a:ext cx="4840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35879" name="Rectangle 7"/>
          <p:cNvSpPr>
            <a:spLocks noGrp="1" noChangeArrowheads="1"/>
          </p:cNvSpPr>
          <p:nvPr>
            <p:ph type="title"/>
          </p:nvPr>
        </p:nvSpPr>
        <p:spPr>
          <a:xfrm>
            <a:off x="304800" y="-1371600"/>
            <a:ext cx="8229600" cy="1139825"/>
          </a:xfrm>
        </p:spPr>
        <p:txBody>
          <a:bodyPr/>
          <a:lstStyle/>
          <a:p>
            <a:endParaRPr lang="en-US"/>
          </a:p>
        </p:txBody>
      </p:sp>
      <p:sp>
        <p:nvSpPr>
          <p:cNvPr id="335880" name="Rectangle 8"/>
          <p:cNvSpPr>
            <a:spLocks noGrp="1" noChangeArrowheads="1"/>
          </p:cNvSpPr>
          <p:nvPr>
            <p:ph type="body" sz="half" idx="1"/>
          </p:nvPr>
        </p:nvSpPr>
        <p:spPr>
          <a:xfrm>
            <a:off x="0" y="228600"/>
            <a:ext cx="4800600" cy="6324600"/>
          </a:xfrm>
        </p:spPr>
        <p:txBody>
          <a:bodyPr/>
          <a:lstStyle/>
          <a:p>
            <a:r>
              <a:rPr lang="en-US" sz="2800" b="1" dirty="0">
                <a:latin typeface="Comic Sans MS" panose="030F0702030302020204" pitchFamily="66" charset="0"/>
              </a:rPr>
              <a:t>The government was willing to grant economic reforms but not political ones.</a:t>
            </a:r>
          </a:p>
          <a:p>
            <a:r>
              <a:rPr lang="en-US" sz="2800" b="1" dirty="0">
                <a:latin typeface="Comic Sans MS" panose="030F0702030302020204" pitchFamily="66" charset="0"/>
              </a:rPr>
              <a:t>In May 1989, </a:t>
            </a:r>
            <a:r>
              <a:rPr lang="en-US" sz="2800" b="1" u="sng" dirty="0">
                <a:latin typeface="Comic Sans MS" panose="030F0702030302020204" pitchFamily="66" charset="0"/>
              </a:rPr>
              <a:t>demonstrators</a:t>
            </a:r>
            <a:r>
              <a:rPr lang="en-US" sz="2800" b="1" dirty="0">
                <a:latin typeface="Comic Sans MS" panose="030F0702030302020204" pitchFamily="66" charset="0"/>
              </a:rPr>
              <a:t> in Beijing </a:t>
            </a:r>
            <a:r>
              <a:rPr lang="en-US" sz="2800" b="1" u="sng" dirty="0">
                <a:latin typeface="Comic Sans MS" panose="030F0702030302020204" pitchFamily="66" charset="0"/>
              </a:rPr>
              <a:t>occupied </a:t>
            </a:r>
            <a:r>
              <a:rPr lang="en-US" sz="2800" b="1" i="1" u="sng" dirty="0">
                <a:latin typeface="Comic Sans MS" panose="030F0702030302020204" pitchFamily="66" charset="0"/>
              </a:rPr>
              <a:t>Tiananmen Square</a:t>
            </a:r>
            <a:r>
              <a:rPr lang="en-US" sz="2800" b="1" dirty="0">
                <a:latin typeface="Comic Sans MS" panose="030F0702030302020204" pitchFamily="66" charset="0"/>
              </a:rPr>
              <a:t>, demanding </a:t>
            </a:r>
            <a:r>
              <a:rPr lang="en-US" sz="2800" b="1" u="sng" dirty="0">
                <a:latin typeface="Comic Sans MS" panose="030F0702030302020204" pitchFamily="66" charset="0"/>
              </a:rPr>
              <a:t>more rights and freedoms</a:t>
            </a:r>
            <a:r>
              <a:rPr lang="en-US" sz="2800" b="1" dirty="0">
                <a:latin typeface="Comic Sans MS" panose="030F0702030302020204" pitchFamily="66" charset="0"/>
              </a:rPr>
              <a:t>.</a:t>
            </a:r>
          </a:p>
          <a:p>
            <a:r>
              <a:rPr lang="en-US" sz="2800" b="1" dirty="0">
                <a:latin typeface="Comic Sans MS" panose="030F0702030302020204" pitchFamily="66" charset="0"/>
              </a:rPr>
              <a:t>When they refused to disperse as ordered, the </a:t>
            </a:r>
            <a:r>
              <a:rPr lang="en-US" sz="2800" b="1" u="sng" dirty="0">
                <a:latin typeface="Comic Sans MS" panose="030F0702030302020204" pitchFamily="66" charset="0"/>
              </a:rPr>
              <a:t>government sent in troops and tanks</a:t>
            </a:r>
            <a:r>
              <a:rPr lang="en-US" sz="2800" b="1" dirty="0">
                <a:latin typeface="Comic Sans MS" panose="030F0702030302020204" pitchFamily="66"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8" name="Rectangle 4"/>
          <p:cNvSpPr>
            <a:spLocks noGrp="1" noChangeArrowheads="1"/>
          </p:cNvSpPr>
          <p:nvPr>
            <p:ph type="title"/>
          </p:nvPr>
        </p:nvSpPr>
        <p:spPr>
          <a:xfrm>
            <a:off x="381000" y="-1371600"/>
            <a:ext cx="8229600" cy="1139825"/>
          </a:xfrm>
        </p:spPr>
        <p:txBody>
          <a:bodyPr/>
          <a:lstStyle/>
          <a:p>
            <a:endParaRPr lang="en-US"/>
          </a:p>
        </p:txBody>
      </p:sp>
      <p:sp>
        <p:nvSpPr>
          <p:cNvPr id="338949" name="Rectangle 5"/>
          <p:cNvSpPr>
            <a:spLocks noGrp="1" noChangeArrowheads="1"/>
          </p:cNvSpPr>
          <p:nvPr>
            <p:ph sz="quarter" idx="1"/>
          </p:nvPr>
        </p:nvSpPr>
        <p:spPr>
          <a:xfrm>
            <a:off x="457200" y="838200"/>
            <a:ext cx="4038600" cy="2189163"/>
          </a:xfrm>
        </p:spPr>
        <p:txBody>
          <a:bodyPr/>
          <a:lstStyle/>
          <a:p>
            <a:endParaRPr lang="en-US" sz="2400"/>
          </a:p>
        </p:txBody>
      </p:sp>
      <p:sp>
        <p:nvSpPr>
          <p:cNvPr id="338950" name="Rectangle 6"/>
          <p:cNvSpPr>
            <a:spLocks noGrp="1" noChangeArrowheads="1"/>
          </p:cNvSpPr>
          <p:nvPr>
            <p:ph sz="quarter" idx="2"/>
          </p:nvPr>
        </p:nvSpPr>
        <p:spPr>
          <a:xfrm>
            <a:off x="4572000" y="762000"/>
            <a:ext cx="4038600" cy="2189163"/>
          </a:xfrm>
        </p:spPr>
        <p:txBody>
          <a:bodyPr/>
          <a:lstStyle/>
          <a:p>
            <a:endParaRPr lang="en-US" sz="2400"/>
          </a:p>
        </p:txBody>
      </p:sp>
      <p:sp>
        <p:nvSpPr>
          <p:cNvPr id="338951" name="Rectangle 7"/>
          <p:cNvSpPr>
            <a:spLocks noGrp="1" noChangeArrowheads="1"/>
          </p:cNvSpPr>
          <p:nvPr>
            <p:ph type="body" sz="half" idx="3"/>
          </p:nvPr>
        </p:nvSpPr>
        <p:spPr>
          <a:xfrm>
            <a:off x="0" y="3657600"/>
            <a:ext cx="9144000" cy="3200400"/>
          </a:xfrm>
        </p:spPr>
        <p:txBody>
          <a:bodyPr/>
          <a:lstStyle/>
          <a:p>
            <a:pPr>
              <a:lnSpc>
                <a:spcPct val="90000"/>
              </a:lnSpc>
            </a:pPr>
            <a:r>
              <a:rPr lang="en-US" sz="2800" b="1" dirty="0">
                <a:latin typeface="Comic Sans MS" panose="030F0702030302020204" pitchFamily="66" charset="0"/>
              </a:rPr>
              <a:t>Thousands of Chinese were </a:t>
            </a:r>
            <a:r>
              <a:rPr lang="en-US" sz="2800" b="1" u="sng" dirty="0">
                <a:latin typeface="Comic Sans MS" panose="030F0702030302020204" pitchFamily="66" charset="0"/>
              </a:rPr>
              <a:t>killed</a:t>
            </a:r>
            <a:r>
              <a:rPr lang="en-US" sz="2800" b="1" dirty="0">
                <a:latin typeface="Comic Sans MS" panose="030F0702030302020204" pitchFamily="66" charset="0"/>
              </a:rPr>
              <a:t> or </a:t>
            </a:r>
            <a:r>
              <a:rPr lang="en-US" sz="2800" b="1" u="sng" dirty="0">
                <a:latin typeface="Comic Sans MS" panose="030F0702030302020204" pitchFamily="66" charset="0"/>
              </a:rPr>
              <a:t>wounded</a:t>
            </a:r>
            <a:r>
              <a:rPr lang="en-US" sz="2800" b="1" dirty="0">
                <a:latin typeface="Comic Sans MS" panose="030F0702030302020204" pitchFamily="66" charset="0"/>
              </a:rPr>
              <a:t>.</a:t>
            </a:r>
          </a:p>
          <a:p>
            <a:pPr>
              <a:lnSpc>
                <a:spcPct val="90000"/>
              </a:lnSpc>
            </a:pPr>
            <a:r>
              <a:rPr lang="en-US" sz="2800" b="1" dirty="0">
                <a:latin typeface="Comic Sans MS" panose="030F0702030302020204" pitchFamily="66" charset="0"/>
              </a:rPr>
              <a:t>The incident showed how important it was for </a:t>
            </a:r>
            <a:r>
              <a:rPr lang="en-US" sz="2800" b="1" u="sng" dirty="0">
                <a:latin typeface="Comic Sans MS" panose="030F0702030302020204" pitchFamily="66" charset="0"/>
              </a:rPr>
              <a:t>China’s communist leaders to maintain control</a:t>
            </a:r>
            <a:r>
              <a:rPr lang="en-US" sz="2800" b="1" dirty="0">
                <a:latin typeface="Comic Sans MS" panose="030F0702030302020204" pitchFamily="66" charset="0"/>
              </a:rPr>
              <a:t>.</a:t>
            </a:r>
          </a:p>
          <a:p>
            <a:pPr>
              <a:lnSpc>
                <a:spcPct val="90000"/>
              </a:lnSpc>
            </a:pPr>
            <a:r>
              <a:rPr lang="en-US" sz="2800" b="1" dirty="0">
                <a:latin typeface="Comic Sans MS" panose="030F0702030302020204" pitchFamily="66" charset="0"/>
              </a:rPr>
              <a:t>During the 1990s efforts were made to force China to </a:t>
            </a:r>
            <a:r>
              <a:rPr lang="en-US" sz="2800" b="1" u="sng" dirty="0">
                <a:latin typeface="Comic Sans MS" panose="030F0702030302020204" pitchFamily="66" charset="0"/>
              </a:rPr>
              <a:t>end human rights violations</a:t>
            </a:r>
            <a:r>
              <a:rPr lang="en-US" sz="2800" b="1" dirty="0">
                <a:latin typeface="Comic Sans MS" panose="030F0702030302020204" pitchFamily="66" charset="0"/>
              </a:rPr>
              <a:t>.</a:t>
            </a:r>
          </a:p>
          <a:p>
            <a:pPr>
              <a:lnSpc>
                <a:spcPct val="90000"/>
              </a:lnSpc>
            </a:pPr>
            <a:r>
              <a:rPr lang="en-US" sz="2800" b="1" dirty="0">
                <a:latin typeface="Comic Sans MS" panose="030F0702030302020204" pitchFamily="66" charset="0"/>
              </a:rPr>
              <a:t>However, to date, these efforts have had limited effects.</a:t>
            </a:r>
          </a:p>
        </p:txBody>
      </p:sp>
      <p:pic>
        <p:nvPicPr>
          <p:cNvPr id="338953" name="Picture 9" descr="tiananmen-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486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38957" name="Picture 13" descr="tianan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76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6" name="Rectangle 4"/>
          <p:cNvSpPr>
            <a:spLocks noGrp="1" noChangeArrowheads="1"/>
          </p:cNvSpPr>
          <p:nvPr>
            <p:ph type="ctrTitle"/>
          </p:nvPr>
        </p:nvSpPr>
        <p:spPr>
          <a:xfrm>
            <a:off x="0" y="1447800"/>
            <a:ext cx="9144000" cy="2819400"/>
          </a:xfrm>
        </p:spPr>
        <p:txBody>
          <a:bodyPr/>
          <a:lstStyle/>
          <a:p>
            <a:r>
              <a:rPr lang="en-US" sz="6600" b="1" dirty="0">
                <a:latin typeface="Verdana" panose="020B0604030504040204" pitchFamily="34" charset="0"/>
              </a:rPr>
              <a:t>Return of </a:t>
            </a:r>
            <a:br>
              <a:rPr lang="en-US" sz="6600" b="1" dirty="0">
                <a:latin typeface="Verdana" panose="020B0604030504040204" pitchFamily="34" charset="0"/>
              </a:rPr>
            </a:br>
            <a:r>
              <a:rPr lang="en-US" sz="8000" b="1" dirty="0">
                <a:latin typeface="Verdana" panose="020B0604030504040204" pitchFamily="34" charset="0"/>
              </a:rPr>
              <a:t>Hong Kong</a:t>
            </a:r>
          </a:p>
        </p:txBody>
      </p:sp>
      <p:sp>
        <p:nvSpPr>
          <p:cNvPr id="340997" name="Rectangle 5"/>
          <p:cNvSpPr>
            <a:spLocks noGrp="1" noChangeArrowheads="1"/>
          </p:cNvSpPr>
          <p:nvPr>
            <p:ph type="subTitle" idx="1"/>
          </p:nvPr>
        </p:nvSpPr>
        <p:spPr>
          <a:xfrm>
            <a:off x="1371600" y="4724400"/>
            <a:ext cx="6400800" cy="1752600"/>
          </a:xfrm>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51" name="Picture 11" descr="hong-kong-main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00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43044" name="Rectangle 4"/>
          <p:cNvSpPr>
            <a:spLocks noGrp="1" noChangeArrowheads="1"/>
          </p:cNvSpPr>
          <p:nvPr>
            <p:ph type="title"/>
          </p:nvPr>
        </p:nvSpPr>
        <p:spPr>
          <a:xfrm>
            <a:off x="457200" y="-1295400"/>
            <a:ext cx="8229600" cy="1139825"/>
          </a:xfrm>
        </p:spPr>
        <p:txBody>
          <a:bodyPr/>
          <a:lstStyle/>
          <a:p>
            <a:endParaRPr lang="en-US"/>
          </a:p>
        </p:txBody>
      </p:sp>
      <p:sp>
        <p:nvSpPr>
          <p:cNvPr id="343045" name="Rectangle 5"/>
          <p:cNvSpPr>
            <a:spLocks noGrp="1" noChangeArrowheads="1"/>
          </p:cNvSpPr>
          <p:nvPr>
            <p:ph sz="quarter" idx="1"/>
          </p:nvPr>
        </p:nvSpPr>
        <p:spPr>
          <a:xfrm>
            <a:off x="457200" y="1295400"/>
            <a:ext cx="838200" cy="2493963"/>
          </a:xfrm>
        </p:spPr>
        <p:txBody>
          <a:bodyPr/>
          <a:lstStyle/>
          <a:p>
            <a:endParaRPr lang="en-US" sz="2400"/>
          </a:p>
        </p:txBody>
      </p:sp>
      <p:sp>
        <p:nvSpPr>
          <p:cNvPr id="343046" name="Rectangle 6"/>
          <p:cNvSpPr>
            <a:spLocks noGrp="1" noChangeArrowheads="1"/>
          </p:cNvSpPr>
          <p:nvPr>
            <p:ph sz="quarter" idx="2"/>
          </p:nvPr>
        </p:nvSpPr>
        <p:spPr>
          <a:xfrm>
            <a:off x="457200" y="4343400"/>
            <a:ext cx="914400" cy="1787525"/>
          </a:xfrm>
        </p:spPr>
        <p:txBody>
          <a:bodyPr/>
          <a:lstStyle/>
          <a:p>
            <a:endParaRPr lang="en-US" sz="2400"/>
          </a:p>
        </p:txBody>
      </p:sp>
      <p:sp>
        <p:nvSpPr>
          <p:cNvPr id="343047" name="Rectangle 7"/>
          <p:cNvSpPr>
            <a:spLocks noGrp="1" noChangeArrowheads="1"/>
          </p:cNvSpPr>
          <p:nvPr>
            <p:ph type="body" sz="half" idx="3"/>
          </p:nvPr>
        </p:nvSpPr>
        <p:spPr>
          <a:xfrm>
            <a:off x="3962400" y="228600"/>
            <a:ext cx="5181600" cy="6324600"/>
          </a:xfrm>
        </p:spPr>
        <p:txBody>
          <a:bodyPr/>
          <a:lstStyle/>
          <a:p>
            <a:r>
              <a:rPr lang="en-US" sz="2800" b="1" dirty="0">
                <a:latin typeface="Comic Sans MS" panose="030F0702030302020204" pitchFamily="66" charset="0"/>
              </a:rPr>
              <a:t>In 1842, </a:t>
            </a:r>
            <a:r>
              <a:rPr lang="en-US" sz="2800" b="1" u="sng" dirty="0">
                <a:latin typeface="Comic Sans MS" panose="030F0702030302020204" pitchFamily="66" charset="0"/>
              </a:rPr>
              <a:t>Britain</a:t>
            </a:r>
            <a:r>
              <a:rPr lang="en-US" sz="2800" b="1" dirty="0">
                <a:latin typeface="Comic Sans MS" panose="030F0702030302020204" pitchFamily="66" charset="0"/>
              </a:rPr>
              <a:t> had </a:t>
            </a:r>
            <a:r>
              <a:rPr lang="en-US" sz="2800" b="1" u="sng" dirty="0">
                <a:latin typeface="Comic Sans MS" panose="030F0702030302020204" pitchFamily="66" charset="0"/>
              </a:rPr>
              <a:t>gained</a:t>
            </a:r>
            <a:r>
              <a:rPr lang="en-US" sz="2800" b="1" dirty="0">
                <a:latin typeface="Comic Sans MS" panose="030F0702030302020204" pitchFamily="66" charset="0"/>
              </a:rPr>
              <a:t> the </a:t>
            </a:r>
            <a:r>
              <a:rPr lang="en-US" sz="2800" b="1" u="sng" dirty="0">
                <a:latin typeface="Comic Sans MS" panose="030F0702030302020204" pitchFamily="66" charset="0"/>
              </a:rPr>
              <a:t>island of Hong Kong</a:t>
            </a:r>
            <a:r>
              <a:rPr lang="en-US" sz="2800" b="1" dirty="0">
                <a:latin typeface="Comic Sans MS" panose="030F0702030302020204" pitchFamily="66" charset="0"/>
              </a:rPr>
              <a:t>, off the northern coast of China.</a:t>
            </a:r>
          </a:p>
          <a:p>
            <a:r>
              <a:rPr lang="en-US" sz="2800" b="1" dirty="0">
                <a:latin typeface="Comic Sans MS" panose="030F0702030302020204" pitchFamily="66" charset="0"/>
              </a:rPr>
              <a:t>In the 1980s, Britain and China decided that </a:t>
            </a:r>
            <a:r>
              <a:rPr lang="en-US" sz="2800" b="1" u="sng" dirty="0">
                <a:latin typeface="Comic Sans MS" panose="030F0702030302020204" pitchFamily="66" charset="0"/>
              </a:rPr>
              <a:t>Hong Kong would return to Chinese rule</a:t>
            </a:r>
            <a:r>
              <a:rPr lang="en-US" sz="2800" b="1" dirty="0">
                <a:latin typeface="Comic Sans MS" panose="030F0702030302020204" pitchFamily="66" charset="0"/>
              </a:rPr>
              <a:t> in 1997.</a:t>
            </a:r>
          </a:p>
          <a:p>
            <a:r>
              <a:rPr lang="en-US" sz="2800" b="1" dirty="0">
                <a:latin typeface="Comic Sans MS" panose="030F0702030302020204" pitchFamily="66" charset="0"/>
              </a:rPr>
              <a:t>China agreed not to change Hong Kong’s social or economic system for 50 years and to allow the island a degree of </a:t>
            </a:r>
            <a:r>
              <a:rPr lang="en-US" sz="2800" b="1" u="sng" dirty="0">
                <a:latin typeface="Comic Sans MS" panose="030F0702030302020204" pitchFamily="66" charset="0"/>
              </a:rPr>
              <a:t>self-rule</a:t>
            </a:r>
            <a:r>
              <a:rPr lang="en-US" sz="2800" b="1" dirty="0">
                <a:latin typeface="Comic Sans MS" panose="030F0702030302020204" pitchFamily="66"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8" name="Picture 10" descr="hong-kong-at-nigh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700"/>
            <a:ext cx="9144000" cy="6083300"/>
          </a:xfrm>
          <a:prstGeom prst="rect">
            <a:avLst/>
          </a:prstGeom>
          <a:noFill/>
          <a:extLst>
            <a:ext uri="{909E8E84-426E-40DD-AFC4-6F175D3DCCD1}">
              <a14:hiddenFill xmlns:a14="http://schemas.microsoft.com/office/drawing/2010/main">
                <a:solidFill>
                  <a:srgbClr val="FFFFFF"/>
                </a:solidFill>
              </a14:hiddenFill>
            </a:ext>
          </a:extLst>
        </p:spPr>
      </p:pic>
      <p:sp>
        <p:nvSpPr>
          <p:cNvPr id="345092" name="Rectangle 4"/>
          <p:cNvSpPr>
            <a:spLocks noGrp="1" noChangeArrowheads="1"/>
          </p:cNvSpPr>
          <p:nvPr>
            <p:ph type="title"/>
          </p:nvPr>
        </p:nvSpPr>
        <p:spPr>
          <a:xfrm>
            <a:off x="533400" y="-1371600"/>
            <a:ext cx="8229600" cy="1139825"/>
          </a:xfrm>
        </p:spPr>
        <p:txBody>
          <a:bodyPr/>
          <a:lstStyle/>
          <a:p>
            <a:endParaRPr lang="en-US"/>
          </a:p>
        </p:txBody>
      </p:sp>
      <p:sp>
        <p:nvSpPr>
          <p:cNvPr id="345093" name="Rectangle 5"/>
          <p:cNvSpPr>
            <a:spLocks noGrp="1" noChangeArrowheads="1"/>
          </p:cNvSpPr>
          <p:nvPr>
            <p:ph type="body" sz="half" idx="1"/>
          </p:nvPr>
        </p:nvSpPr>
        <p:spPr>
          <a:xfrm>
            <a:off x="0" y="152400"/>
            <a:ext cx="9144000" cy="1143000"/>
          </a:xfrm>
        </p:spPr>
        <p:txBody>
          <a:bodyPr/>
          <a:lstStyle/>
          <a:p>
            <a:r>
              <a:rPr lang="en-US" sz="2800" b="1" dirty="0">
                <a:latin typeface="Comic Sans MS" panose="030F0702030302020204" pitchFamily="66" charset="0"/>
              </a:rPr>
              <a:t>The island was </a:t>
            </a:r>
            <a:r>
              <a:rPr lang="en-US" sz="2800" b="1" u="sng" dirty="0">
                <a:latin typeface="Comic Sans MS" panose="030F0702030302020204" pitchFamily="66" charset="0"/>
              </a:rPr>
              <a:t>officially turned over</a:t>
            </a:r>
            <a:r>
              <a:rPr lang="en-US" sz="2800" b="1" dirty="0">
                <a:latin typeface="Comic Sans MS" panose="030F0702030302020204" pitchFamily="66" charset="0"/>
              </a:rPr>
              <a:t> to China on July 1, 1997.</a:t>
            </a:r>
          </a:p>
        </p:txBody>
      </p:sp>
      <p:sp>
        <p:nvSpPr>
          <p:cNvPr id="345094" name="Rectangle 6"/>
          <p:cNvSpPr>
            <a:spLocks noGrp="1" noChangeArrowheads="1"/>
          </p:cNvSpPr>
          <p:nvPr>
            <p:ph sz="half" idx="2"/>
          </p:nvPr>
        </p:nvSpPr>
        <p:spPr/>
        <p:txBody>
          <a:bodyPr/>
          <a:lstStyle/>
          <a:p>
            <a:endParaRPr lang="en-US"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p:cNvSpPr>
            <a:spLocks noGrp="1" noChangeArrowheads="1"/>
          </p:cNvSpPr>
          <p:nvPr>
            <p:ph type="ctrTitle"/>
          </p:nvPr>
        </p:nvSpPr>
        <p:spPr>
          <a:xfrm>
            <a:off x="0" y="1692275"/>
            <a:ext cx="9144000" cy="3032125"/>
          </a:xfrm>
        </p:spPr>
        <p:txBody>
          <a:bodyPr/>
          <a:lstStyle/>
          <a:p>
            <a:r>
              <a:rPr lang="en-US" sz="6000" b="1" dirty="0">
                <a:latin typeface="Verdana" panose="020B0604030504040204" pitchFamily="34" charset="0"/>
              </a:rPr>
              <a:t>The Role of Women:</a:t>
            </a:r>
            <a:r>
              <a:rPr lang="en-US" b="1" dirty="0">
                <a:latin typeface="Verdana" panose="020B0604030504040204" pitchFamily="34" charset="0"/>
              </a:rPr>
              <a:t/>
            </a:r>
            <a:br>
              <a:rPr lang="en-US" b="1" dirty="0">
                <a:latin typeface="Verdana" panose="020B0604030504040204" pitchFamily="34" charset="0"/>
              </a:rPr>
            </a:br>
            <a:r>
              <a:rPr lang="en-US" sz="4000" b="1" i="1" dirty="0">
                <a:latin typeface="Verdana" panose="020B0604030504040204" pitchFamily="34" charset="0"/>
              </a:rPr>
              <a:t>Communist China Compared To Dynastic China</a:t>
            </a:r>
            <a:r>
              <a:rPr lang="en-US" b="1" dirty="0">
                <a:latin typeface="Verdana" panose="020B0604030504040204" pitchFamily="34" charset="0"/>
              </a:rPr>
              <a:t/>
            </a:r>
            <a:br>
              <a:rPr lang="en-US" b="1" dirty="0">
                <a:latin typeface="Verdana" panose="020B0604030504040204" pitchFamily="34" charset="0"/>
              </a:rPr>
            </a:br>
            <a:endParaRPr lang="en-US" b="1" dirty="0">
              <a:latin typeface="Verdana" panose="020B0604030504040204" pitchFamily="34" charset="0"/>
            </a:endParaRPr>
          </a:p>
        </p:txBody>
      </p:sp>
      <p:sp>
        <p:nvSpPr>
          <p:cNvPr id="347141" name="Rectangle 5"/>
          <p:cNvSpPr>
            <a:spLocks noGrp="1" noChangeArrowheads="1"/>
          </p:cNvSpPr>
          <p:nvPr>
            <p:ph type="subTitle" idx="1"/>
          </p:nvPr>
        </p:nvSpPr>
        <p:spPr>
          <a:xfrm>
            <a:off x="1371600" y="5029200"/>
            <a:ext cx="6400800" cy="609600"/>
          </a:xfrm>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93" name="Picture 9" descr="81276294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0"/>
            <a:ext cx="5132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49188" name="Rectangle 4"/>
          <p:cNvSpPr>
            <a:spLocks noGrp="1" noChangeArrowheads="1"/>
          </p:cNvSpPr>
          <p:nvPr>
            <p:ph type="title"/>
          </p:nvPr>
        </p:nvSpPr>
        <p:spPr>
          <a:xfrm>
            <a:off x="381000" y="-1371600"/>
            <a:ext cx="8229600" cy="1139825"/>
          </a:xfrm>
        </p:spPr>
        <p:txBody>
          <a:bodyPr/>
          <a:lstStyle/>
          <a:p>
            <a:endParaRPr lang="en-US"/>
          </a:p>
        </p:txBody>
      </p:sp>
      <p:sp>
        <p:nvSpPr>
          <p:cNvPr id="349189" name="Rectangle 5"/>
          <p:cNvSpPr>
            <a:spLocks noGrp="1" noChangeArrowheads="1"/>
          </p:cNvSpPr>
          <p:nvPr>
            <p:ph type="body" sz="half" idx="1"/>
          </p:nvPr>
        </p:nvSpPr>
        <p:spPr>
          <a:xfrm>
            <a:off x="0" y="304800"/>
            <a:ext cx="4953000" cy="6248400"/>
          </a:xfrm>
        </p:spPr>
        <p:txBody>
          <a:bodyPr/>
          <a:lstStyle/>
          <a:p>
            <a:r>
              <a:rPr lang="en-US" sz="2800" b="1" dirty="0">
                <a:latin typeface="Comic Sans MS" panose="030F0702030302020204" pitchFamily="66" charset="0"/>
              </a:rPr>
              <a:t>Traditionally, in </a:t>
            </a:r>
            <a:r>
              <a:rPr lang="en-US" sz="2800" b="1" u="sng" dirty="0">
                <a:latin typeface="Comic Sans MS" panose="030F0702030302020204" pitchFamily="66" charset="0"/>
              </a:rPr>
              <a:t>Dynastic China</a:t>
            </a:r>
            <a:r>
              <a:rPr lang="en-US" sz="2800" b="1" dirty="0">
                <a:latin typeface="Comic Sans MS" panose="030F0702030302020204" pitchFamily="66" charset="0"/>
              </a:rPr>
              <a:t>, </a:t>
            </a:r>
            <a:r>
              <a:rPr lang="en-US" sz="2800" b="1" u="sng" dirty="0">
                <a:latin typeface="Comic Sans MS" panose="030F0702030302020204" pitchFamily="66" charset="0"/>
              </a:rPr>
              <a:t>women were treated as inferior to men</a:t>
            </a:r>
            <a:r>
              <a:rPr lang="en-US" sz="2800" b="1" dirty="0">
                <a:latin typeface="Comic Sans MS" panose="030F0702030302020204" pitchFamily="66" charset="0"/>
              </a:rPr>
              <a:t>.</a:t>
            </a:r>
          </a:p>
          <a:p>
            <a:r>
              <a:rPr lang="en-US" sz="2800" b="1" dirty="0">
                <a:latin typeface="Comic Sans MS" panose="030F0702030302020204" pitchFamily="66" charset="0"/>
              </a:rPr>
              <a:t>The only role for a woman was that of a </a:t>
            </a:r>
            <a:r>
              <a:rPr lang="en-US" sz="2800" b="1" u="sng" dirty="0">
                <a:latin typeface="Comic Sans MS" panose="030F0702030302020204" pitchFamily="66" charset="0"/>
              </a:rPr>
              <a:t>wife</a:t>
            </a:r>
            <a:r>
              <a:rPr lang="en-US" sz="2800" b="1" dirty="0">
                <a:latin typeface="Comic Sans MS" panose="030F0702030302020204" pitchFamily="66" charset="0"/>
              </a:rPr>
              <a:t>.</a:t>
            </a:r>
          </a:p>
          <a:p>
            <a:r>
              <a:rPr lang="en-US" sz="2800" b="1" dirty="0">
                <a:latin typeface="Comic Sans MS" panose="030F0702030302020204" pitchFamily="66" charset="0"/>
              </a:rPr>
              <a:t>In </a:t>
            </a:r>
            <a:r>
              <a:rPr lang="en-US" sz="2800" b="1" u="sng" dirty="0">
                <a:latin typeface="Comic Sans MS" panose="030F0702030302020204" pitchFamily="66" charset="0"/>
              </a:rPr>
              <a:t>Communist China</a:t>
            </a:r>
            <a:r>
              <a:rPr lang="en-US" sz="2800" b="1" dirty="0">
                <a:latin typeface="Comic Sans MS" panose="030F0702030302020204" pitchFamily="66" charset="0"/>
              </a:rPr>
              <a:t>, however, </a:t>
            </a:r>
            <a:r>
              <a:rPr lang="en-US" sz="2800" b="1" u="sng" dirty="0">
                <a:latin typeface="Comic Sans MS" panose="030F0702030302020204" pitchFamily="66" charset="0"/>
              </a:rPr>
              <a:t>women gained some rights</a:t>
            </a:r>
            <a:r>
              <a:rPr lang="en-US" sz="2800" b="1" dirty="0">
                <a:latin typeface="Comic Sans MS" panose="030F0702030302020204" pitchFamily="66" charset="0"/>
              </a:rPr>
              <a:t>.</a:t>
            </a:r>
          </a:p>
          <a:p>
            <a:r>
              <a:rPr lang="en-US" sz="2800" b="1" dirty="0">
                <a:latin typeface="Comic Sans MS" panose="030F0702030302020204" pitchFamily="66" charset="0"/>
              </a:rPr>
              <a:t>Under the </a:t>
            </a:r>
            <a:r>
              <a:rPr lang="en-US" sz="2800" b="1" u="sng" dirty="0">
                <a:latin typeface="Comic Sans MS" panose="030F0702030302020204" pitchFamily="66" charset="0"/>
              </a:rPr>
              <a:t>new Chinese constitution</a:t>
            </a:r>
            <a:r>
              <a:rPr lang="en-US" sz="2800" b="1" dirty="0">
                <a:latin typeface="Comic Sans MS" panose="030F0702030302020204" pitchFamily="66" charset="0"/>
              </a:rPr>
              <a:t>, women won </a:t>
            </a:r>
            <a:r>
              <a:rPr lang="en-US" sz="2800" b="1" u="sng" dirty="0">
                <a:latin typeface="Comic Sans MS" panose="030F0702030302020204" pitchFamily="66" charset="0"/>
              </a:rPr>
              <a:t>equality</a:t>
            </a:r>
            <a:r>
              <a:rPr lang="en-US" sz="2800" b="1" dirty="0">
                <a:latin typeface="Comic Sans MS" panose="030F0702030302020204" pitchFamily="66" charset="0"/>
              </a:rPr>
              <a:t> under the law.  </a:t>
            </a:r>
          </a:p>
        </p:txBody>
      </p:sp>
      <p:sp>
        <p:nvSpPr>
          <p:cNvPr id="349190" name="Rectangle 6"/>
          <p:cNvSpPr>
            <a:spLocks noGrp="1" noChangeArrowheads="1"/>
          </p:cNvSpPr>
          <p:nvPr>
            <p:ph sz="quarter" idx="2"/>
          </p:nvPr>
        </p:nvSpPr>
        <p:spPr>
          <a:xfrm>
            <a:off x="7239000" y="1447800"/>
            <a:ext cx="1447800" cy="2341563"/>
          </a:xfrm>
        </p:spPr>
        <p:txBody>
          <a:bodyPr/>
          <a:lstStyle/>
          <a:p>
            <a:endParaRPr lang="en-US" sz="2400"/>
          </a:p>
        </p:txBody>
      </p:sp>
      <p:sp>
        <p:nvSpPr>
          <p:cNvPr id="349191" name="Rectangle 7"/>
          <p:cNvSpPr>
            <a:spLocks noGrp="1" noChangeArrowheads="1"/>
          </p:cNvSpPr>
          <p:nvPr>
            <p:ph sz="quarter" idx="3"/>
          </p:nvPr>
        </p:nvSpPr>
        <p:spPr>
          <a:xfrm>
            <a:off x="7162800" y="4114800"/>
            <a:ext cx="1524000" cy="2016125"/>
          </a:xfrm>
        </p:spPr>
        <p:txBody>
          <a:bodyPr/>
          <a:lstStyle/>
          <a:p>
            <a:endParaRPr lang="en-US"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Rectangle 4"/>
          <p:cNvSpPr>
            <a:spLocks noGrp="1" noChangeArrowheads="1"/>
          </p:cNvSpPr>
          <p:nvPr>
            <p:ph type="title"/>
          </p:nvPr>
        </p:nvSpPr>
        <p:spPr>
          <a:xfrm>
            <a:off x="381000" y="-1676400"/>
            <a:ext cx="8229600" cy="1139825"/>
          </a:xfrm>
        </p:spPr>
        <p:txBody>
          <a:bodyPr/>
          <a:lstStyle/>
          <a:p>
            <a:endParaRPr lang="en-US"/>
          </a:p>
        </p:txBody>
      </p:sp>
      <p:sp>
        <p:nvSpPr>
          <p:cNvPr id="351237" name="Rectangle 5"/>
          <p:cNvSpPr>
            <a:spLocks noGrp="1" noChangeArrowheads="1"/>
          </p:cNvSpPr>
          <p:nvPr>
            <p:ph type="body" sz="half" idx="1"/>
          </p:nvPr>
        </p:nvSpPr>
        <p:spPr>
          <a:xfrm>
            <a:off x="0" y="152400"/>
            <a:ext cx="9144000" cy="2362200"/>
          </a:xfrm>
        </p:spPr>
        <p:txBody>
          <a:bodyPr/>
          <a:lstStyle/>
          <a:p>
            <a:r>
              <a:rPr lang="en-US" sz="2800" b="1" dirty="0">
                <a:latin typeface="Comic Sans MS" panose="030F0702030302020204" pitchFamily="66" charset="0"/>
              </a:rPr>
              <a:t>They now were expected to </a:t>
            </a:r>
            <a:r>
              <a:rPr lang="en-US" sz="2800" b="1" u="sng" dirty="0">
                <a:latin typeface="Comic Sans MS" panose="030F0702030302020204" pitchFamily="66" charset="0"/>
              </a:rPr>
              <a:t>work alongside men</a:t>
            </a:r>
            <a:r>
              <a:rPr lang="en-US" sz="2800" b="1" dirty="0">
                <a:latin typeface="Comic Sans MS" panose="030F0702030302020204" pitchFamily="66" charset="0"/>
              </a:rPr>
              <a:t> on farms and in factories.</a:t>
            </a:r>
          </a:p>
          <a:p>
            <a:r>
              <a:rPr lang="en-US" sz="2800" b="1" dirty="0">
                <a:latin typeface="Comic Sans MS" panose="030F0702030302020204" pitchFamily="66" charset="0"/>
              </a:rPr>
              <a:t>However, only a few </a:t>
            </a:r>
            <a:r>
              <a:rPr lang="en-US" sz="2800" b="1" u="sng" dirty="0">
                <a:latin typeface="Comic Sans MS" panose="030F0702030302020204" pitchFamily="66" charset="0"/>
              </a:rPr>
              <a:t>women</a:t>
            </a:r>
            <a:r>
              <a:rPr lang="en-US" sz="2800" b="1" dirty="0">
                <a:latin typeface="Comic Sans MS" panose="030F0702030302020204" pitchFamily="66" charset="0"/>
              </a:rPr>
              <a:t> had top jobs in government and </a:t>
            </a:r>
            <a:r>
              <a:rPr lang="en-US" sz="2800" b="1" u="sng" dirty="0">
                <a:latin typeface="Comic Sans MS" panose="030F0702030302020204" pitchFamily="66" charset="0"/>
              </a:rPr>
              <a:t>commonly</a:t>
            </a:r>
            <a:r>
              <a:rPr lang="en-US" sz="2800" b="1" dirty="0">
                <a:latin typeface="Comic Sans MS" panose="030F0702030302020204" pitchFamily="66" charset="0"/>
              </a:rPr>
              <a:t> were </a:t>
            </a:r>
            <a:r>
              <a:rPr lang="en-US" sz="2800" b="1" u="sng" dirty="0">
                <a:latin typeface="Comic Sans MS" panose="030F0702030302020204" pitchFamily="66" charset="0"/>
              </a:rPr>
              <a:t>not paid the same as men for doing the same work</a:t>
            </a:r>
            <a:r>
              <a:rPr lang="en-US" sz="2800" b="1" dirty="0">
                <a:latin typeface="Comic Sans MS" panose="030F0702030302020204" pitchFamily="66" charset="0"/>
              </a:rPr>
              <a:t>.</a:t>
            </a:r>
          </a:p>
        </p:txBody>
      </p:sp>
      <p:sp>
        <p:nvSpPr>
          <p:cNvPr id="351238" name="Rectangle 6"/>
          <p:cNvSpPr>
            <a:spLocks noGrp="1" noChangeArrowheads="1"/>
          </p:cNvSpPr>
          <p:nvPr>
            <p:ph sz="half" idx="2"/>
          </p:nvPr>
        </p:nvSpPr>
        <p:spPr/>
        <p:txBody>
          <a:bodyPr/>
          <a:lstStyle/>
          <a:p>
            <a:endParaRPr lang="en-US" sz="2800"/>
          </a:p>
        </p:txBody>
      </p:sp>
      <p:pic>
        <p:nvPicPr>
          <p:cNvPr id="351240" name="Picture 8" descr="DSC_0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3013"/>
            <a:ext cx="6248400" cy="4344987"/>
          </a:xfrm>
          <a:prstGeom prst="rect">
            <a:avLst/>
          </a:prstGeom>
          <a:noFill/>
          <a:extLst>
            <a:ext uri="{909E8E84-426E-40DD-AFC4-6F175D3DCCD1}">
              <a14:hiddenFill xmlns:a14="http://schemas.microsoft.com/office/drawing/2010/main">
                <a:solidFill>
                  <a:srgbClr val="FFFFFF"/>
                </a:solidFill>
              </a14:hiddenFill>
            </a:ext>
          </a:extLst>
        </p:spPr>
      </p:pic>
      <p:pic>
        <p:nvPicPr>
          <p:cNvPr id="351244" name="Picture 12" descr="469655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2514600"/>
            <a:ext cx="3024187"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57200" y="0"/>
            <a:ext cx="8229600" cy="1219200"/>
          </a:xfrm>
        </p:spPr>
        <p:txBody>
          <a:bodyPr/>
          <a:lstStyle/>
          <a:p>
            <a:r>
              <a:rPr lang="en-US" sz="8000" dirty="0">
                <a:latin typeface="Impact" panose="020B0806030902050204" pitchFamily="34" charset="0"/>
              </a:rPr>
              <a:t>SUMMARY</a:t>
            </a:r>
          </a:p>
        </p:txBody>
      </p:sp>
      <p:sp>
        <p:nvSpPr>
          <p:cNvPr id="353283" name="Rectangle 3"/>
          <p:cNvSpPr>
            <a:spLocks noGrp="1" noChangeArrowheads="1"/>
          </p:cNvSpPr>
          <p:nvPr>
            <p:ph type="body" idx="1"/>
          </p:nvPr>
        </p:nvSpPr>
        <p:spPr>
          <a:xfrm>
            <a:off x="0" y="1295400"/>
            <a:ext cx="9144000" cy="5410200"/>
          </a:xfrm>
        </p:spPr>
        <p:txBody>
          <a:bodyPr/>
          <a:lstStyle/>
          <a:p>
            <a:pPr>
              <a:lnSpc>
                <a:spcPct val="90000"/>
              </a:lnSpc>
            </a:pPr>
            <a:r>
              <a:rPr lang="en-US" sz="2800" b="1" dirty="0"/>
              <a:t>The </a:t>
            </a:r>
            <a:r>
              <a:rPr lang="en-US" sz="2800" b="1" u="sng" dirty="0"/>
              <a:t>Communists</a:t>
            </a:r>
            <a:r>
              <a:rPr lang="en-US" sz="2800" b="1" dirty="0"/>
              <a:t>, under </a:t>
            </a:r>
            <a:r>
              <a:rPr lang="en-US" sz="2800" b="1" u="sng" dirty="0"/>
              <a:t>Mao Zedong</a:t>
            </a:r>
            <a:r>
              <a:rPr lang="en-US" sz="2800" b="1" dirty="0"/>
              <a:t>, rose to power in China after World War II. Their </a:t>
            </a:r>
            <a:r>
              <a:rPr lang="en-US" sz="2800" b="1" u="sng" dirty="0"/>
              <a:t>appeal to peasants and to women</a:t>
            </a:r>
            <a:r>
              <a:rPr lang="en-US" sz="2800" b="1" dirty="0"/>
              <a:t>, their </a:t>
            </a:r>
            <a:r>
              <a:rPr lang="en-US" sz="2800" b="1" u="sng" dirty="0"/>
              <a:t>superior army</a:t>
            </a:r>
            <a:r>
              <a:rPr lang="en-US" sz="2800" b="1" dirty="0"/>
              <a:t>, and </a:t>
            </a:r>
            <a:r>
              <a:rPr lang="en-US" sz="2800" b="1" u="sng" dirty="0"/>
              <a:t>lack of support for the Nationalists</a:t>
            </a:r>
            <a:r>
              <a:rPr lang="en-US" sz="2800" b="1" dirty="0"/>
              <a:t> led to victory for the Communists. The communist government severely </a:t>
            </a:r>
            <a:r>
              <a:rPr lang="en-US" sz="2800" b="1" u="sng" dirty="0"/>
              <a:t>restricted the rights and freedoms of most Chinese</a:t>
            </a:r>
            <a:r>
              <a:rPr lang="en-US" sz="2800" b="1" dirty="0"/>
              <a:t>. Later leaders, such as </a:t>
            </a:r>
            <a:r>
              <a:rPr lang="en-US" sz="2800" b="1" u="sng" dirty="0"/>
              <a:t>Deng Xiaoping</a:t>
            </a:r>
            <a:r>
              <a:rPr lang="en-US" sz="2800" b="1" dirty="0"/>
              <a:t>, allowed </a:t>
            </a:r>
            <a:r>
              <a:rPr lang="en-US" sz="2800" b="1" u="sng" dirty="0"/>
              <a:t>free market reforms</a:t>
            </a:r>
            <a:r>
              <a:rPr lang="en-US" sz="2800" b="1" dirty="0"/>
              <a:t> but </a:t>
            </a:r>
            <a:r>
              <a:rPr lang="en-US" sz="2800" b="1" u="sng" dirty="0"/>
              <a:t>little political freedom</a:t>
            </a:r>
            <a:r>
              <a:rPr lang="en-US" sz="2800" b="1" dirty="0"/>
              <a:t>. </a:t>
            </a:r>
            <a:r>
              <a:rPr lang="en-US" sz="2800" b="1" u="sng" dirty="0"/>
              <a:t>Violations of human rights</a:t>
            </a:r>
            <a:r>
              <a:rPr lang="en-US" sz="2800" b="1" dirty="0"/>
              <a:t> in China have often </a:t>
            </a:r>
            <a:r>
              <a:rPr lang="en-US" sz="2800" b="1" u="sng" dirty="0"/>
              <a:t>made relations</a:t>
            </a:r>
            <a:r>
              <a:rPr lang="en-US" sz="2800" b="1" dirty="0"/>
              <a:t> with </a:t>
            </a:r>
            <a:r>
              <a:rPr lang="en-US" sz="2800" b="1" u="sng" dirty="0"/>
              <a:t>China</a:t>
            </a:r>
            <a:r>
              <a:rPr lang="en-US" sz="2800" b="1" dirty="0"/>
              <a:t> and the </a:t>
            </a:r>
            <a:r>
              <a:rPr lang="en-US" sz="2800" b="1" u="sng" dirty="0"/>
              <a:t>United States</a:t>
            </a:r>
            <a:r>
              <a:rPr lang="en-US" sz="2800" b="1" dirty="0"/>
              <a:t> difficult.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a:xfrm>
            <a:off x="381000" y="-1371600"/>
            <a:ext cx="8229600" cy="1139825"/>
          </a:xfrm>
        </p:spPr>
        <p:txBody>
          <a:bodyPr/>
          <a:lstStyle/>
          <a:p>
            <a:endParaRPr lang="en-US"/>
          </a:p>
        </p:txBody>
      </p:sp>
      <p:sp>
        <p:nvSpPr>
          <p:cNvPr id="278533" name="Rectangle 5"/>
          <p:cNvSpPr>
            <a:spLocks noGrp="1" noChangeArrowheads="1"/>
          </p:cNvSpPr>
          <p:nvPr>
            <p:ph sz="quarter" idx="1"/>
          </p:nvPr>
        </p:nvSpPr>
        <p:spPr>
          <a:xfrm>
            <a:off x="457200" y="304800"/>
            <a:ext cx="4038600" cy="2189163"/>
          </a:xfrm>
        </p:spPr>
        <p:txBody>
          <a:bodyPr/>
          <a:lstStyle/>
          <a:p>
            <a:endParaRPr lang="en-US" sz="2400"/>
          </a:p>
        </p:txBody>
      </p:sp>
      <p:sp>
        <p:nvSpPr>
          <p:cNvPr id="278534" name="Rectangle 6"/>
          <p:cNvSpPr>
            <a:spLocks noGrp="1" noChangeArrowheads="1"/>
          </p:cNvSpPr>
          <p:nvPr>
            <p:ph sz="quarter" idx="2"/>
          </p:nvPr>
        </p:nvSpPr>
        <p:spPr>
          <a:xfrm>
            <a:off x="4648200" y="304800"/>
            <a:ext cx="4038600" cy="2189163"/>
          </a:xfrm>
        </p:spPr>
        <p:txBody>
          <a:bodyPr/>
          <a:lstStyle/>
          <a:p>
            <a:endParaRPr lang="en-US" sz="2400"/>
          </a:p>
        </p:txBody>
      </p:sp>
      <p:sp>
        <p:nvSpPr>
          <p:cNvPr id="278535" name="Rectangle 7"/>
          <p:cNvSpPr>
            <a:spLocks noGrp="1" noChangeArrowheads="1"/>
          </p:cNvSpPr>
          <p:nvPr>
            <p:ph type="body" sz="half" idx="3"/>
          </p:nvPr>
        </p:nvSpPr>
        <p:spPr>
          <a:xfrm>
            <a:off x="0" y="3505200"/>
            <a:ext cx="9144000" cy="3200400"/>
          </a:xfrm>
        </p:spPr>
        <p:txBody>
          <a:bodyPr/>
          <a:lstStyle/>
          <a:p>
            <a:pPr>
              <a:lnSpc>
                <a:spcPct val="90000"/>
              </a:lnSpc>
            </a:pPr>
            <a:r>
              <a:rPr lang="en-US" sz="2800" b="1" dirty="0">
                <a:latin typeface="Comic Sans MS" panose="030F0702030302020204" pitchFamily="66" charset="0"/>
              </a:rPr>
              <a:t>Today, </a:t>
            </a:r>
            <a:r>
              <a:rPr lang="en-US" sz="2800" b="1" u="sng" dirty="0">
                <a:latin typeface="Comic Sans MS" panose="030F0702030302020204" pitchFamily="66" charset="0"/>
              </a:rPr>
              <a:t>China is the most populous nation in the world</a:t>
            </a:r>
            <a:r>
              <a:rPr lang="en-US" sz="2800" b="1" dirty="0">
                <a:latin typeface="Comic Sans MS" panose="030F0702030302020204" pitchFamily="66" charset="0"/>
              </a:rPr>
              <a:t>.</a:t>
            </a:r>
          </a:p>
          <a:p>
            <a:pPr>
              <a:lnSpc>
                <a:spcPct val="90000"/>
              </a:lnSpc>
            </a:pPr>
            <a:r>
              <a:rPr lang="en-US" sz="2800" b="1" dirty="0">
                <a:latin typeface="Comic Sans MS" panose="030F0702030302020204" pitchFamily="66" charset="0"/>
              </a:rPr>
              <a:t>There are technically 2 Chinas:</a:t>
            </a:r>
          </a:p>
          <a:p>
            <a:pPr lvl="1">
              <a:lnSpc>
                <a:spcPct val="90000"/>
              </a:lnSpc>
            </a:pPr>
            <a:r>
              <a:rPr lang="en-US" sz="2400" b="1" dirty="0">
                <a:latin typeface="Comic Sans MS" panose="030F0702030302020204" pitchFamily="66" charset="0"/>
              </a:rPr>
              <a:t>The </a:t>
            </a:r>
            <a:r>
              <a:rPr lang="en-US" sz="2400" b="1" u="sng" dirty="0">
                <a:latin typeface="Comic Sans MS" panose="030F0702030302020204" pitchFamily="66" charset="0"/>
              </a:rPr>
              <a:t>People’s Republic of China</a:t>
            </a:r>
            <a:r>
              <a:rPr lang="en-US" sz="2400" b="1" dirty="0">
                <a:latin typeface="Comic Sans MS" panose="030F0702030302020204" pitchFamily="66" charset="0"/>
              </a:rPr>
              <a:t>-a </a:t>
            </a:r>
            <a:r>
              <a:rPr lang="en-US" sz="2400" b="1" u="sng" dirty="0">
                <a:latin typeface="Comic Sans MS" panose="030F0702030302020204" pitchFamily="66" charset="0"/>
              </a:rPr>
              <a:t>communist state</a:t>
            </a:r>
            <a:r>
              <a:rPr lang="en-US" sz="2400" b="1" dirty="0">
                <a:latin typeface="Comic Sans MS" panose="030F0702030302020204" pitchFamily="66" charset="0"/>
              </a:rPr>
              <a:t> on the Asian mainland.</a:t>
            </a:r>
          </a:p>
          <a:p>
            <a:pPr lvl="1">
              <a:lnSpc>
                <a:spcPct val="90000"/>
              </a:lnSpc>
            </a:pPr>
            <a:r>
              <a:rPr lang="en-US" sz="2400" b="1" u="sng" dirty="0">
                <a:latin typeface="Comic Sans MS" panose="030F0702030302020204" pitchFamily="66" charset="0"/>
              </a:rPr>
              <a:t>Taiwan</a:t>
            </a:r>
            <a:r>
              <a:rPr lang="en-US" sz="2400" b="1" dirty="0">
                <a:latin typeface="Comic Sans MS" panose="030F0702030302020204" pitchFamily="66" charset="0"/>
              </a:rPr>
              <a:t>, aka the </a:t>
            </a:r>
            <a:r>
              <a:rPr lang="en-US" sz="2400" b="1" u="sng" dirty="0">
                <a:latin typeface="Comic Sans MS" panose="030F0702030302020204" pitchFamily="66" charset="0"/>
              </a:rPr>
              <a:t>Republic of China</a:t>
            </a:r>
            <a:r>
              <a:rPr lang="en-US" sz="2400" b="1" dirty="0">
                <a:latin typeface="Comic Sans MS" panose="030F0702030302020204" pitchFamily="66" charset="0"/>
              </a:rPr>
              <a:t>-is a small island that today is one of the Asian Tigers. It has a </a:t>
            </a:r>
            <a:r>
              <a:rPr lang="en-US" sz="2400" b="1" u="sng" dirty="0">
                <a:latin typeface="Comic Sans MS" panose="030F0702030302020204" pitchFamily="66" charset="0"/>
              </a:rPr>
              <a:t>non-communist government</a:t>
            </a:r>
            <a:r>
              <a:rPr lang="en-US" sz="2400" b="1" dirty="0">
                <a:latin typeface="Comic Sans MS" panose="030F0702030302020204" pitchFamily="66" charset="0"/>
              </a:rPr>
              <a:t>.</a:t>
            </a:r>
          </a:p>
        </p:txBody>
      </p:sp>
      <p:pic>
        <p:nvPicPr>
          <p:cNvPr id="278537" name="Picture 9" descr="800px-Flag_of_the_People's_Republic_of_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3402013"/>
          </a:xfrm>
          <a:prstGeom prst="rect">
            <a:avLst/>
          </a:prstGeom>
          <a:noFill/>
          <a:extLst>
            <a:ext uri="{909E8E84-426E-40DD-AFC4-6F175D3DCCD1}">
              <a14:hiddenFill xmlns:a14="http://schemas.microsoft.com/office/drawing/2010/main">
                <a:solidFill>
                  <a:srgbClr val="FFFFFF"/>
                </a:solidFill>
              </a14:hiddenFill>
            </a:ext>
          </a:extLst>
        </p:spPr>
      </p:pic>
      <p:pic>
        <p:nvPicPr>
          <p:cNvPr id="278539" name="Picture 11" descr="800px-Flag_of_the_Republic_of_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5105400" cy="3402013"/>
          </a:xfrm>
          <a:prstGeom prst="rect">
            <a:avLst/>
          </a:prstGeom>
          <a:noFill/>
          <a:extLst>
            <a:ext uri="{909E8E84-426E-40DD-AFC4-6F175D3DCCD1}">
              <a14:hiddenFill xmlns:a14="http://schemas.microsoft.com/office/drawing/2010/main">
                <a:solidFill>
                  <a:srgbClr val="FFFFFF"/>
                </a:solidFill>
              </a14:hiddenFill>
            </a:ext>
          </a:extLst>
        </p:spPr>
      </p:pic>
      <p:sp>
        <p:nvSpPr>
          <p:cNvPr id="278540" name="WordArt 12"/>
          <p:cNvSpPr>
            <a:spLocks noChangeArrowheads="1" noChangeShapeType="1" noTextEdit="1"/>
          </p:cNvSpPr>
          <p:nvPr/>
        </p:nvSpPr>
        <p:spPr bwMode="auto">
          <a:xfrm>
            <a:off x="3124200" y="990600"/>
            <a:ext cx="1704975" cy="21336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panose="020B0806030902050204" pitchFamily="34" charset="0"/>
              </a:rPr>
              <a:t>VS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Grp="1" noChangeArrowheads="1"/>
          </p:cNvSpPr>
          <p:nvPr>
            <p:ph type="title"/>
          </p:nvPr>
        </p:nvSpPr>
        <p:spPr>
          <a:xfrm>
            <a:off x="152400" y="-1524000"/>
            <a:ext cx="8229600" cy="1139825"/>
          </a:xfrm>
        </p:spPr>
        <p:txBody>
          <a:bodyPr/>
          <a:lstStyle/>
          <a:p>
            <a:endParaRPr lang="en-US"/>
          </a:p>
        </p:txBody>
      </p:sp>
      <p:sp>
        <p:nvSpPr>
          <p:cNvPr id="280581" name="Rectangle 5"/>
          <p:cNvSpPr>
            <a:spLocks noGrp="1" noChangeArrowheads="1"/>
          </p:cNvSpPr>
          <p:nvPr>
            <p:ph sz="quarter" idx="1"/>
          </p:nvPr>
        </p:nvSpPr>
        <p:spPr/>
        <p:txBody>
          <a:bodyPr/>
          <a:lstStyle/>
          <a:p>
            <a:endParaRPr lang="en-US" sz="2400"/>
          </a:p>
        </p:txBody>
      </p:sp>
      <p:sp>
        <p:nvSpPr>
          <p:cNvPr id="280582" name="Rectangle 6"/>
          <p:cNvSpPr>
            <a:spLocks noGrp="1" noChangeArrowheads="1"/>
          </p:cNvSpPr>
          <p:nvPr>
            <p:ph sz="quarter" idx="2"/>
          </p:nvPr>
        </p:nvSpPr>
        <p:spPr/>
        <p:txBody>
          <a:bodyPr/>
          <a:lstStyle/>
          <a:p>
            <a:endParaRPr lang="en-US" sz="2400"/>
          </a:p>
        </p:txBody>
      </p:sp>
      <p:sp>
        <p:nvSpPr>
          <p:cNvPr id="280583" name="Rectangle 7"/>
          <p:cNvSpPr>
            <a:spLocks noGrp="1" noChangeArrowheads="1"/>
          </p:cNvSpPr>
          <p:nvPr>
            <p:ph type="body" sz="half" idx="3"/>
          </p:nvPr>
        </p:nvSpPr>
        <p:spPr>
          <a:xfrm>
            <a:off x="0" y="4267200"/>
            <a:ext cx="9144000" cy="2438400"/>
          </a:xfrm>
        </p:spPr>
        <p:txBody>
          <a:bodyPr/>
          <a:lstStyle/>
          <a:p>
            <a:r>
              <a:rPr lang="en-US" sz="2800" b="1" dirty="0">
                <a:latin typeface="Comic Sans MS" panose="030F0702030302020204" pitchFamily="66" charset="0"/>
              </a:rPr>
              <a:t>The People’s Republic of China still considers </a:t>
            </a:r>
            <a:r>
              <a:rPr lang="en-US" sz="2800" b="1" u="sng" dirty="0">
                <a:latin typeface="Comic Sans MS" panose="030F0702030302020204" pitchFamily="66" charset="0"/>
              </a:rPr>
              <a:t>Taiwan</a:t>
            </a:r>
            <a:r>
              <a:rPr lang="en-US" sz="2800" b="1" dirty="0">
                <a:latin typeface="Comic Sans MS" panose="030F0702030302020204" pitchFamily="66" charset="0"/>
              </a:rPr>
              <a:t> a </a:t>
            </a:r>
            <a:r>
              <a:rPr lang="en-US" sz="2800" b="1" u="sng" dirty="0">
                <a:latin typeface="Comic Sans MS" panose="030F0702030302020204" pitchFamily="66" charset="0"/>
              </a:rPr>
              <a:t>part of China</a:t>
            </a:r>
            <a:r>
              <a:rPr lang="en-US" sz="2800" b="1" dirty="0">
                <a:latin typeface="Comic Sans MS" panose="030F0702030302020204" pitchFamily="66" charset="0"/>
              </a:rPr>
              <a:t> proper.</a:t>
            </a:r>
          </a:p>
          <a:p>
            <a:r>
              <a:rPr lang="en-US" sz="2800" b="1" dirty="0">
                <a:latin typeface="Comic Sans MS" panose="030F0702030302020204" pitchFamily="66" charset="0"/>
              </a:rPr>
              <a:t>Efforts to re-unite the 2 Chinas have sometimes led to </a:t>
            </a:r>
            <a:r>
              <a:rPr lang="en-US" sz="2800" b="1" u="sng" dirty="0">
                <a:latin typeface="Comic Sans MS" panose="030F0702030302020204" pitchFamily="66" charset="0"/>
              </a:rPr>
              <a:t>tension</a:t>
            </a:r>
            <a:r>
              <a:rPr lang="en-US" sz="2800" b="1" dirty="0">
                <a:latin typeface="Comic Sans MS" panose="030F0702030302020204" pitchFamily="66" charset="0"/>
              </a:rPr>
              <a:t> because Taiwan values its independence.</a:t>
            </a:r>
          </a:p>
        </p:txBody>
      </p:sp>
      <p:pic>
        <p:nvPicPr>
          <p:cNvPr id="280587" name="Picture 11" descr="taiw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0"/>
            <a:ext cx="326231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80595" name="Picture 19" descr="Taiwan-Taipie%20city%20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004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80593" name="Picture 17" descr="taiwan_su_hua_high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3429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80597" name="Picture 21" descr="night-market-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67000"/>
            <a:ext cx="2438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80599" name="Picture 23" descr="IMG_99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ctrTitle"/>
          </p:nvPr>
        </p:nvSpPr>
        <p:spPr>
          <a:xfrm>
            <a:off x="0" y="1692275"/>
            <a:ext cx="9144000" cy="2955925"/>
          </a:xfrm>
        </p:spPr>
        <p:txBody>
          <a:bodyPr/>
          <a:lstStyle/>
          <a:p>
            <a:r>
              <a:rPr lang="en-US" sz="6600" b="1" dirty="0">
                <a:latin typeface="Verdana" panose="020B0604030504040204" pitchFamily="34" charset="0"/>
              </a:rPr>
              <a:t>Communist </a:t>
            </a:r>
            <a:br>
              <a:rPr lang="en-US" sz="6600" b="1" dirty="0">
                <a:latin typeface="Verdana" panose="020B0604030504040204" pitchFamily="34" charset="0"/>
              </a:rPr>
            </a:br>
            <a:r>
              <a:rPr lang="en-US" sz="6600" b="1" dirty="0">
                <a:latin typeface="Verdana" panose="020B0604030504040204" pitchFamily="34" charset="0"/>
              </a:rPr>
              <a:t>Rise To Power</a:t>
            </a:r>
            <a:br>
              <a:rPr lang="en-US" sz="6600" b="1" dirty="0">
                <a:latin typeface="Verdana" panose="020B0604030504040204" pitchFamily="34" charset="0"/>
              </a:rPr>
            </a:br>
            <a:r>
              <a:rPr lang="en-US" b="1" i="1" dirty="0">
                <a:latin typeface="Verdana" panose="020B0604030504040204" pitchFamily="34" charset="0"/>
              </a:rPr>
              <a:t>1936-1949</a:t>
            </a:r>
          </a:p>
        </p:txBody>
      </p:sp>
      <p:sp>
        <p:nvSpPr>
          <p:cNvPr id="282629" name="Rectangle 5"/>
          <p:cNvSpPr>
            <a:spLocks noGrp="1" noChangeArrowheads="1"/>
          </p:cNvSpPr>
          <p:nvPr>
            <p:ph type="subTitle" idx="1"/>
          </p:nvPr>
        </p:nvSpPr>
        <p:spPr>
          <a:xfrm>
            <a:off x="1371600" y="4800600"/>
            <a:ext cx="6400800" cy="838200"/>
          </a:xfrm>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86" name="Picture 14" descr="maoandpeas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105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84680" name="Rectangle 8"/>
          <p:cNvSpPr>
            <a:spLocks noGrp="1" noChangeArrowheads="1"/>
          </p:cNvSpPr>
          <p:nvPr>
            <p:ph type="title"/>
          </p:nvPr>
        </p:nvSpPr>
        <p:spPr>
          <a:xfrm>
            <a:off x="304800" y="-1524000"/>
            <a:ext cx="8229600" cy="1139825"/>
          </a:xfrm>
        </p:spPr>
        <p:txBody>
          <a:bodyPr/>
          <a:lstStyle/>
          <a:p>
            <a:endParaRPr lang="en-US"/>
          </a:p>
        </p:txBody>
      </p:sp>
      <p:sp>
        <p:nvSpPr>
          <p:cNvPr id="284681" name="Rectangle 9"/>
          <p:cNvSpPr>
            <a:spLocks noGrp="1" noChangeArrowheads="1"/>
          </p:cNvSpPr>
          <p:nvPr>
            <p:ph sz="quarter" idx="1"/>
          </p:nvPr>
        </p:nvSpPr>
        <p:spPr>
          <a:xfrm>
            <a:off x="457200" y="381000"/>
            <a:ext cx="4038600" cy="2189163"/>
          </a:xfrm>
        </p:spPr>
        <p:txBody>
          <a:bodyPr/>
          <a:lstStyle/>
          <a:p>
            <a:endParaRPr lang="en-US" sz="2400"/>
          </a:p>
        </p:txBody>
      </p:sp>
      <p:sp>
        <p:nvSpPr>
          <p:cNvPr id="284682" name="Rectangle 10"/>
          <p:cNvSpPr>
            <a:spLocks noGrp="1" noChangeArrowheads="1"/>
          </p:cNvSpPr>
          <p:nvPr>
            <p:ph sz="quarter" idx="2"/>
          </p:nvPr>
        </p:nvSpPr>
        <p:spPr>
          <a:xfrm>
            <a:off x="4648200" y="381000"/>
            <a:ext cx="4038600" cy="2189163"/>
          </a:xfrm>
        </p:spPr>
        <p:txBody>
          <a:bodyPr/>
          <a:lstStyle/>
          <a:p>
            <a:endParaRPr lang="en-US" sz="2400"/>
          </a:p>
        </p:txBody>
      </p:sp>
      <p:sp>
        <p:nvSpPr>
          <p:cNvPr id="284679" name="Rectangle 7"/>
          <p:cNvSpPr>
            <a:spLocks noGrp="1" noChangeArrowheads="1"/>
          </p:cNvSpPr>
          <p:nvPr>
            <p:ph type="body" sz="half" idx="3"/>
          </p:nvPr>
        </p:nvSpPr>
        <p:spPr>
          <a:xfrm>
            <a:off x="0" y="3810000"/>
            <a:ext cx="9144000" cy="2895600"/>
          </a:xfrm>
        </p:spPr>
        <p:txBody>
          <a:bodyPr/>
          <a:lstStyle/>
          <a:p>
            <a:r>
              <a:rPr lang="en-US" sz="2800" b="1" i="1" u="sng" dirty="0">
                <a:latin typeface="Comic Sans MS" panose="030F0702030302020204" pitchFamily="66" charset="0"/>
              </a:rPr>
              <a:t>Mao Zedong</a:t>
            </a:r>
            <a:r>
              <a:rPr lang="en-US" sz="2800" b="1" dirty="0">
                <a:latin typeface="Comic Sans MS" panose="030F0702030302020204" pitchFamily="66" charset="0"/>
              </a:rPr>
              <a:t> emerged as the </a:t>
            </a:r>
            <a:r>
              <a:rPr lang="en-US" sz="2800" b="1" u="sng" dirty="0">
                <a:latin typeface="Comic Sans MS" panose="030F0702030302020204" pitchFamily="66" charset="0"/>
              </a:rPr>
              <a:t>leader of the Communists</a:t>
            </a:r>
            <a:r>
              <a:rPr lang="en-US" sz="2800" b="1" dirty="0">
                <a:latin typeface="Comic Sans MS" panose="030F0702030302020204" pitchFamily="66" charset="0"/>
              </a:rPr>
              <a:t> in the 1930s.</a:t>
            </a:r>
          </a:p>
          <a:p>
            <a:r>
              <a:rPr lang="en-US" sz="2800" b="1" dirty="0">
                <a:latin typeface="Comic Sans MS" panose="030F0702030302020204" pitchFamily="66" charset="0"/>
              </a:rPr>
              <a:t>Along with 100,000 of his followers, </a:t>
            </a:r>
            <a:r>
              <a:rPr lang="en-US" sz="2800" b="1" u="sng" dirty="0">
                <a:latin typeface="Comic Sans MS" panose="030F0702030302020204" pitchFamily="66" charset="0"/>
              </a:rPr>
              <a:t>Mao fled the </a:t>
            </a:r>
            <a:r>
              <a:rPr lang="en-US" sz="2800" b="1" u="sng" dirty="0" err="1">
                <a:latin typeface="Comic Sans MS" panose="030F0702030302020204" pitchFamily="66" charset="0"/>
              </a:rPr>
              <a:t>Guomindang</a:t>
            </a:r>
            <a:r>
              <a:rPr lang="en-US" sz="2800" b="1" dirty="0">
                <a:latin typeface="Comic Sans MS" panose="030F0702030302020204" pitchFamily="66" charset="0"/>
              </a:rPr>
              <a:t>, or the </a:t>
            </a:r>
            <a:r>
              <a:rPr lang="en-US" sz="2800" b="1" u="sng" dirty="0">
                <a:latin typeface="Comic Sans MS" panose="030F0702030302020204" pitchFamily="66" charset="0"/>
              </a:rPr>
              <a:t>anti-communist Nationalist Party</a:t>
            </a:r>
            <a:r>
              <a:rPr lang="en-US" sz="2800" b="1" dirty="0">
                <a:latin typeface="Comic Sans MS" panose="030F0702030302020204" pitchFamily="66" charset="0"/>
              </a:rPr>
              <a:t>, forces in 1934 in a retreat known as the </a:t>
            </a:r>
            <a:r>
              <a:rPr lang="en-US" sz="2800" b="1" i="1" u="sng" dirty="0">
                <a:latin typeface="Comic Sans MS" panose="030F0702030302020204" pitchFamily="66" charset="0"/>
              </a:rPr>
              <a:t>Long March</a:t>
            </a:r>
            <a:r>
              <a:rPr lang="en-US" sz="2800" b="1" dirty="0">
                <a:latin typeface="Comic Sans MS" panose="030F0702030302020204" pitchFamily="66" charset="0"/>
              </a:rPr>
              <a:t>.</a:t>
            </a:r>
          </a:p>
          <a:p>
            <a:endParaRPr lang="en-US" sz="2800" b="1" dirty="0">
              <a:latin typeface="Comic Sans MS" panose="030F0702030302020204" pitchFamily="66" charset="0"/>
            </a:endParaRPr>
          </a:p>
          <a:p>
            <a:endParaRPr lang="en-US" sz="2800" b="1" dirty="0">
              <a:latin typeface="Comic Sans MS" panose="030F0702030302020204" pitchFamily="66" charset="0"/>
            </a:endParaRPr>
          </a:p>
        </p:txBody>
      </p:sp>
      <p:pic>
        <p:nvPicPr>
          <p:cNvPr id="284688" name="Picture 16" descr="mao_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24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84690" name="Picture 18" descr="200312260045_8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5" name="Rectangle 11"/>
          <p:cNvSpPr>
            <a:spLocks noGrp="1" noChangeArrowheads="1"/>
          </p:cNvSpPr>
          <p:nvPr>
            <p:ph type="title"/>
          </p:nvPr>
        </p:nvSpPr>
        <p:spPr>
          <a:xfrm>
            <a:off x="457200" y="-1447800"/>
            <a:ext cx="8229600" cy="1139825"/>
          </a:xfrm>
        </p:spPr>
        <p:txBody>
          <a:bodyPr/>
          <a:lstStyle/>
          <a:p>
            <a:endParaRPr lang="en-US"/>
          </a:p>
        </p:txBody>
      </p:sp>
      <p:sp>
        <p:nvSpPr>
          <p:cNvPr id="287751" name="Rectangle 7"/>
          <p:cNvSpPr>
            <a:spLocks noGrp="1" noChangeArrowheads="1"/>
          </p:cNvSpPr>
          <p:nvPr>
            <p:ph type="body" sz="half" idx="1"/>
          </p:nvPr>
        </p:nvSpPr>
        <p:spPr>
          <a:xfrm>
            <a:off x="0" y="152400"/>
            <a:ext cx="9144000" cy="2362200"/>
          </a:xfrm>
        </p:spPr>
        <p:txBody>
          <a:bodyPr/>
          <a:lstStyle/>
          <a:p>
            <a:r>
              <a:rPr lang="en-US" sz="2800" b="1" dirty="0">
                <a:latin typeface="Comic Sans MS" panose="030F0702030302020204" pitchFamily="66" charset="0"/>
              </a:rPr>
              <a:t>Mao set up a base camp in northern China with about 20,000 survivors of the march.</a:t>
            </a:r>
          </a:p>
          <a:p>
            <a:r>
              <a:rPr lang="en-US" sz="2800" b="1" dirty="0">
                <a:latin typeface="Comic Sans MS" panose="030F0702030302020204" pitchFamily="66" charset="0"/>
              </a:rPr>
              <a:t>In the years that followed, the </a:t>
            </a:r>
            <a:r>
              <a:rPr lang="en-US" sz="2800" b="1" u="sng" dirty="0">
                <a:latin typeface="Comic Sans MS" panose="030F0702030302020204" pitchFamily="66" charset="0"/>
              </a:rPr>
              <a:t>Communists</a:t>
            </a:r>
            <a:r>
              <a:rPr lang="en-US" sz="2800" b="1" dirty="0">
                <a:latin typeface="Comic Sans MS" panose="030F0702030302020204" pitchFamily="66" charset="0"/>
              </a:rPr>
              <a:t>, the </a:t>
            </a:r>
            <a:r>
              <a:rPr lang="en-US" sz="2800" b="1" u="sng" dirty="0" err="1">
                <a:latin typeface="Comic Sans MS" panose="030F0702030302020204" pitchFamily="66" charset="0"/>
              </a:rPr>
              <a:t>Guomindang</a:t>
            </a:r>
            <a:r>
              <a:rPr lang="en-US" sz="2800" b="1" dirty="0">
                <a:latin typeface="Comic Sans MS" panose="030F0702030302020204" pitchFamily="66" charset="0"/>
              </a:rPr>
              <a:t>, and </a:t>
            </a:r>
            <a:r>
              <a:rPr lang="en-US" sz="2800" b="1" u="sng" dirty="0">
                <a:latin typeface="Comic Sans MS" panose="030F0702030302020204" pitchFamily="66" charset="0"/>
              </a:rPr>
              <a:t>Japanese</a:t>
            </a:r>
            <a:r>
              <a:rPr lang="en-US" sz="2800" b="1" dirty="0">
                <a:latin typeface="Comic Sans MS" panose="030F0702030302020204" pitchFamily="66" charset="0"/>
              </a:rPr>
              <a:t> invaders </a:t>
            </a:r>
            <a:r>
              <a:rPr lang="en-US" sz="2800" b="1" u="sng" dirty="0">
                <a:latin typeface="Comic Sans MS" panose="030F0702030302020204" pitchFamily="66" charset="0"/>
              </a:rPr>
              <a:t>battled for control of China</a:t>
            </a:r>
            <a:r>
              <a:rPr lang="en-US" sz="2800" b="1" dirty="0">
                <a:latin typeface="Comic Sans MS" panose="030F0702030302020204" pitchFamily="66" charset="0"/>
              </a:rPr>
              <a:t>.</a:t>
            </a:r>
          </a:p>
        </p:txBody>
      </p:sp>
      <p:sp>
        <p:nvSpPr>
          <p:cNvPr id="287756" name="Rectangle 12"/>
          <p:cNvSpPr>
            <a:spLocks noGrp="1" noChangeArrowheads="1"/>
          </p:cNvSpPr>
          <p:nvPr>
            <p:ph sz="half" idx="2"/>
          </p:nvPr>
        </p:nvSpPr>
        <p:spPr/>
        <p:txBody>
          <a:bodyPr/>
          <a:lstStyle/>
          <a:p>
            <a:endParaRPr lang="en-US" sz="2800"/>
          </a:p>
        </p:txBody>
      </p:sp>
      <p:pic>
        <p:nvPicPr>
          <p:cNvPr id="287760" name="Picture 16" descr="12nank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057400"/>
            <a:ext cx="5029200" cy="3157538"/>
          </a:xfrm>
          <a:prstGeom prst="rect">
            <a:avLst/>
          </a:prstGeom>
          <a:noFill/>
          <a:extLst>
            <a:ext uri="{909E8E84-426E-40DD-AFC4-6F175D3DCCD1}">
              <a14:hiddenFill xmlns:a14="http://schemas.microsoft.com/office/drawing/2010/main">
                <a:solidFill>
                  <a:srgbClr val="FFFFFF"/>
                </a:solidFill>
              </a14:hiddenFill>
            </a:ext>
          </a:extLst>
        </p:spPr>
      </p:pic>
      <p:pic>
        <p:nvPicPr>
          <p:cNvPr id="287762" name="Picture 18"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641850"/>
            <a:ext cx="2895600" cy="2216150"/>
          </a:xfrm>
          <a:prstGeom prst="rect">
            <a:avLst/>
          </a:prstGeom>
          <a:noFill/>
          <a:extLst>
            <a:ext uri="{909E8E84-426E-40DD-AFC4-6F175D3DCCD1}">
              <a14:hiddenFill xmlns:a14="http://schemas.microsoft.com/office/drawing/2010/main">
                <a:solidFill>
                  <a:srgbClr val="FFFFFF"/>
                </a:solidFill>
              </a14:hiddenFill>
            </a:ext>
          </a:extLst>
        </p:spPr>
      </p:pic>
      <p:pic>
        <p:nvPicPr>
          <p:cNvPr id="287764" name="Picture 20" descr="bayoneting%20Chine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3192463"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87766" name="Picture 22" descr="flght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648200"/>
            <a:ext cx="3048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87768" name="Picture 24" descr="200px-Casualties_of_a_mass_panic_-_Chungking,_Ch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590800"/>
            <a:ext cx="14859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Grp="1" noChangeArrowheads="1"/>
          </p:cNvSpPr>
          <p:nvPr>
            <p:ph type="title"/>
          </p:nvPr>
        </p:nvSpPr>
        <p:spPr>
          <a:xfrm>
            <a:off x="381000" y="-1371600"/>
            <a:ext cx="8229600" cy="1139825"/>
          </a:xfrm>
        </p:spPr>
        <p:txBody>
          <a:bodyPr/>
          <a:lstStyle/>
          <a:p>
            <a:endParaRPr lang="en-US"/>
          </a:p>
        </p:txBody>
      </p:sp>
      <p:sp>
        <p:nvSpPr>
          <p:cNvPr id="291845" name="Rectangle 5"/>
          <p:cNvSpPr>
            <a:spLocks noGrp="1" noChangeArrowheads="1"/>
          </p:cNvSpPr>
          <p:nvPr>
            <p:ph sz="quarter" idx="1"/>
          </p:nvPr>
        </p:nvSpPr>
        <p:spPr>
          <a:xfrm>
            <a:off x="457200" y="533400"/>
            <a:ext cx="4038600" cy="2189163"/>
          </a:xfrm>
        </p:spPr>
        <p:txBody>
          <a:bodyPr/>
          <a:lstStyle/>
          <a:p>
            <a:endParaRPr lang="en-US" sz="2400"/>
          </a:p>
        </p:txBody>
      </p:sp>
      <p:sp>
        <p:nvSpPr>
          <p:cNvPr id="291846" name="Rectangle 6"/>
          <p:cNvSpPr>
            <a:spLocks noGrp="1" noChangeArrowheads="1"/>
          </p:cNvSpPr>
          <p:nvPr>
            <p:ph sz="quarter" idx="2"/>
          </p:nvPr>
        </p:nvSpPr>
        <p:spPr>
          <a:xfrm>
            <a:off x="4648200" y="533400"/>
            <a:ext cx="4038600" cy="2189163"/>
          </a:xfrm>
        </p:spPr>
        <p:txBody>
          <a:bodyPr/>
          <a:lstStyle/>
          <a:p>
            <a:endParaRPr lang="en-US" sz="2400"/>
          </a:p>
        </p:txBody>
      </p:sp>
      <p:sp>
        <p:nvSpPr>
          <p:cNvPr id="291847" name="Rectangle 7"/>
          <p:cNvSpPr>
            <a:spLocks noGrp="1" noChangeArrowheads="1"/>
          </p:cNvSpPr>
          <p:nvPr>
            <p:ph type="body" sz="half" idx="3"/>
          </p:nvPr>
        </p:nvSpPr>
        <p:spPr>
          <a:xfrm>
            <a:off x="0" y="4267200"/>
            <a:ext cx="9144000" cy="2438400"/>
          </a:xfrm>
        </p:spPr>
        <p:txBody>
          <a:bodyPr/>
          <a:lstStyle/>
          <a:p>
            <a:r>
              <a:rPr lang="en-US" sz="2800" b="1" dirty="0">
                <a:latin typeface="Comic Sans MS" panose="030F0702030302020204" pitchFamily="66" charset="0"/>
              </a:rPr>
              <a:t>After World War II, China’s civil war continued.</a:t>
            </a:r>
          </a:p>
          <a:p>
            <a:r>
              <a:rPr lang="en-US" sz="2800" b="1" dirty="0">
                <a:latin typeface="Comic Sans MS" panose="030F0702030302020204" pitchFamily="66" charset="0"/>
              </a:rPr>
              <a:t>Finally, in 1949, </a:t>
            </a:r>
            <a:r>
              <a:rPr lang="en-US" sz="2800" b="1" u="sng" dirty="0">
                <a:latin typeface="Comic Sans MS" panose="030F0702030302020204" pitchFamily="66" charset="0"/>
              </a:rPr>
              <a:t>Mao’s Communists were victorious</a:t>
            </a:r>
            <a:r>
              <a:rPr lang="en-US" sz="2800" b="1" dirty="0">
                <a:latin typeface="Comic Sans MS" panose="030F0702030302020204" pitchFamily="66" charset="0"/>
              </a:rPr>
              <a:t> in defeating the </a:t>
            </a:r>
            <a:r>
              <a:rPr lang="en-US" sz="2800" b="1" dirty="0" err="1">
                <a:latin typeface="Comic Sans MS" panose="030F0702030302020204" pitchFamily="66" charset="0"/>
              </a:rPr>
              <a:t>Guomindang</a:t>
            </a:r>
            <a:r>
              <a:rPr lang="en-US" sz="2800" b="1" dirty="0">
                <a:latin typeface="Comic Sans MS" panose="030F0702030302020204" pitchFamily="66" charset="0"/>
              </a:rPr>
              <a:t> forces.</a:t>
            </a:r>
          </a:p>
          <a:p>
            <a:r>
              <a:rPr lang="en-US" sz="2800" b="1" dirty="0">
                <a:latin typeface="Comic Sans MS" panose="030F0702030302020204" pitchFamily="66" charset="0"/>
              </a:rPr>
              <a:t>The followers of </a:t>
            </a:r>
            <a:r>
              <a:rPr lang="en-US" sz="2800" b="1" u="sng" dirty="0">
                <a:latin typeface="Comic Sans MS" panose="030F0702030302020204" pitchFamily="66" charset="0"/>
              </a:rPr>
              <a:t>the Nationalist Party fled to the island of Taiwan</a:t>
            </a:r>
            <a:r>
              <a:rPr lang="en-US" sz="2800" b="1" dirty="0">
                <a:latin typeface="Comic Sans MS" panose="030F0702030302020204" pitchFamily="66" charset="0"/>
              </a:rPr>
              <a:t>.</a:t>
            </a:r>
          </a:p>
        </p:txBody>
      </p:sp>
      <p:pic>
        <p:nvPicPr>
          <p:cNvPr id="291849" name="Picture 9" descr="myl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91851" name="Picture 11" descr="mao-zedo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0"/>
            <a:ext cx="3221037"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14">
      <a:dk1>
        <a:srgbClr val="CC3300"/>
      </a:dk1>
      <a:lt1>
        <a:srgbClr val="FFFF00"/>
      </a:lt1>
      <a:dk2>
        <a:srgbClr val="A50021"/>
      </a:dk2>
      <a:lt2>
        <a:srgbClr val="FFFF00"/>
      </a:lt2>
      <a:accent1>
        <a:srgbClr val="33CCCC"/>
      </a:accent1>
      <a:accent2>
        <a:srgbClr val="66CCFF"/>
      </a:accent2>
      <a:accent3>
        <a:srgbClr val="CFAAAB"/>
      </a:accent3>
      <a:accent4>
        <a:srgbClr val="DADA00"/>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Globe 9">
        <a:dk1>
          <a:srgbClr val="003B76"/>
        </a:dk1>
        <a:lt1>
          <a:srgbClr val="FFFFFF"/>
        </a:lt1>
        <a:dk2>
          <a:srgbClr val="A50021"/>
        </a:dk2>
        <a:lt2>
          <a:srgbClr val="CCECFF"/>
        </a:lt2>
        <a:accent1>
          <a:srgbClr val="33CCCC"/>
        </a:accent1>
        <a:accent2>
          <a:srgbClr val="66CCFF"/>
        </a:accent2>
        <a:accent3>
          <a:srgbClr val="CFAAAB"/>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10">
        <a:dk1>
          <a:srgbClr val="FFFF00"/>
        </a:dk1>
        <a:lt1>
          <a:srgbClr val="FFFFFF"/>
        </a:lt1>
        <a:dk2>
          <a:srgbClr val="A50021"/>
        </a:dk2>
        <a:lt2>
          <a:srgbClr val="CCECFF"/>
        </a:lt2>
        <a:accent1>
          <a:srgbClr val="33CCCC"/>
        </a:accent1>
        <a:accent2>
          <a:srgbClr val="66CCFF"/>
        </a:accent2>
        <a:accent3>
          <a:srgbClr val="CFAAAB"/>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11">
        <a:dk1>
          <a:srgbClr val="00FF00"/>
        </a:dk1>
        <a:lt1>
          <a:srgbClr val="FFFFFF"/>
        </a:lt1>
        <a:dk2>
          <a:srgbClr val="A50021"/>
        </a:dk2>
        <a:lt2>
          <a:srgbClr val="CCECFF"/>
        </a:lt2>
        <a:accent1>
          <a:srgbClr val="33CCCC"/>
        </a:accent1>
        <a:accent2>
          <a:srgbClr val="66CCFF"/>
        </a:accent2>
        <a:accent3>
          <a:srgbClr val="CFAAAB"/>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12">
        <a:dk1>
          <a:srgbClr val="CC3300"/>
        </a:dk1>
        <a:lt1>
          <a:srgbClr val="FFFFFF"/>
        </a:lt1>
        <a:dk2>
          <a:srgbClr val="A50021"/>
        </a:dk2>
        <a:lt2>
          <a:srgbClr val="CCECFF"/>
        </a:lt2>
        <a:accent1>
          <a:srgbClr val="33CCCC"/>
        </a:accent1>
        <a:accent2>
          <a:srgbClr val="66CCFF"/>
        </a:accent2>
        <a:accent3>
          <a:srgbClr val="CFAAAB"/>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13">
        <a:dk1>
          <a:srgbClr val="CC3300"/>
        </a:dk1>
        <a:lt1>
          <a:srgbClr val="FFFFFF"/>
        </a:lt1>
        <a:dk2>
          <a:srgbClr val="A50021"/>
        </a:dk2>
        <a:lt2>
          <a:srgbClr val="FFFF00"/>
        </a:lt2>
        <a:accent1>
          <a:srgbClr val="33CCCC"/>
        </a:accent1>
        <a:accent2>
          <a:srgbClr val="66CCFF"/>
        </a:accent2>
        <a:accent3>
          <a:srgbClr val="CFAAAB"/>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14">
        <a:dk1>
          <a:srgbClr val="CC3300"/>
        </a:dk1>
        <a:lt1>
          <a:srgbClr val="FFFF00"/>
        </a:lt1>
        <a:dk2>
          <a:srgbClr val="A50021"/>
        </a:dk2>
        <a:lt2>
          <a:srgbClr val="FFFF00"/>
        </a:lt2>
        <a:accent1>
          <a:srgbClr val="33CCCC"/>
        </a:accent1>
        <a:accent2>
          <a:srgbClr val="66CCFF"/>
        </a:accent2>
        <a:accent3>
          <a:srgbClr val="CFAAAB"/>
        </a:accent3>
        <a:accent4>
          <a:srgbClr val="DADA00"/>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5116</TotalTime>
  <Words>1116</Words>
  <Application>Microsoft Office PowerPoint</Application>
  <PresentationFormat>On-screen Show (4:3)</PresentationFormat>
  <Paragraphs>96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Comic Sans MS</vt:lpstr>
      <vt:lpstr>Impact</vt:lpstr>
      <vt:lpstr>Verdana</vt:lpstr>
      <vt:lpstr>Verdana Ref</vt:lpstr>
      <vt:lpstr>Wingdings</vt:lpstr>
      <vt:lpstr>Globe</vt:lpstr>
      <vt:lpstr>Chinese Communist Revolution</vt:lpstr>
      <vt:lpstr>Two Chinas</vt:lpstr>
      <vt:lpstr>Map of China and Taiwan</vt:lpstr>
      <vt:lpstr>PowerPoint Presentation</vt:lpstr>
      <vt:lpstr>PowerPoint Presentation</vt:lpstr>
      <vt:lpstr>Communist  Rise To Power 1936-1949</vt:lpstr>
      <vt:lpstr>PowerPoint Presentation</vt:lpstr>
      <vt:lpstr>PowerPoint Presentation</vt:lpstr>
      <vt:lpstr>PowerPoint Presentation</vt:lpstr>
      <vt:lpstr>Communism Under Mao Zedong</vt:lpstr>
      <vt:lpstr>PowerPoint Presentation</vt:lpstr>
      <vt:lpstr>PowerPoint Presentation</vt:lpstr>
      <vt:lpstr>The Great Leap Forward</vt:lpstr>
      <vt:lpstr>PowerPoint Presentation</vt:lpstr>
      <vt:lpstr>PowerPoint Presentation</vt:lpstr>
      <vt:lpstr>The Cultural Revolution  &amp;  The Red Guard </vt:lpstr>
      <vt:lpstr>PowerPoint Presentation</vt:lpstr>
      <vt:lpstr>PowerPoint Presentation</vt:lpstr>
      <vt:lpstr>United States Recognition of  Communist China</vt:lpstr>
      <vt:lpstr>PowerPoint Presentation</vt:lpstr>
      <vt:lpstr>PowerPoint Presentation</vt:lpstr>
      <vt:lpstr>Communism Under Deng Xiaoping</vt:lpstr>
      <vt:lpstr>PowerPoint Presentation</vt:lpstr>
      <vt:lpstr>Economic Reforms: The Four Modernizations</vt:lpstr>
      <vt:lpstr>PowerPoint Presentation</vt:lpstr>
      <vt:lpstr>Limited Privatization</vt:lpstr>
      <vt:lpstr>Foreign Investment</vt:lpstr>
      <vt:lpstr>Results of Economic Reforms</vt:lpstr>
      <vt:lpstr>Tiananmen Square</vt:lpstr>
      <vt:lpstr>PowerPoint Presentation</vt:lpstr>
      <vt:lpstr>PowerPoint Presentation</vt:lpstr>
      <vt:lpstr>Return of  Hong Kong</vt:lpstr>
      <vt:lpstr>PowerPoint Presentation</vt:lpstr>
      <vt:lpstr>PowerPoint Presentation</vt:lpstr>
      <vt:lpstr>The Role of Women: Communist China Compared To Dynastic China </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Communist Revolution</dc:title>
  <dc:creator>Mark Parrish</dc:creator>
  <cp:lastModifiedBy>McClintock, Shane</cp:lastModifiedBy>
  <cp:revision>9</cp:revision>
  <cp:lastPrinted>1601-01-01T00:00:00Z</cp:lastPrinted>
  <dcterms:created xsi:type="dcterms:W3CDTF">2008-11-20T00:40:06Z</dcterms:created>
  <dcterms:modified xsi:type="dcterms:W3CDTF">2018-04-13T14:07:17Z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