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999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81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John Wycliffe, © John M. Kennedy; source: http://upload.wikimedia.org/wikipedia/commons/3/3e/Jwycliffejmk.jpg.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Jan Hus at the stake; source: http://upload.wikimedia.org/wikipedia/commons/b/b0/Jan_Hus_at_the_Stake.jpg.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Erasmus by Hans Holbein the Younger; source: http://upload.wikimedia.org/wikipedia/commons/8/89/Hans_Holbein_d._J._047.jpg</a:t>
            </a:r>
          </a:p>
        </p:txBody>
      </p:sp>
    </p:spTree>
    <p:extLst>
      <p:ext uri="{BB962C8B-B14F-4D97-AF65-F5344CB8AC3E}">
        <p14:creationId xmlns:p14="http://schemas.microsoft.com/office/powerpoint/2010/main" val="3549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Luther’s Ninety-Five Theses; source: http://upload.wikimedia.org/wikipedia/commons/8/81/95Thesen.jpg</a:t>
            </a:r>
          </a:p>
        </p:txBody>
      </p:sp>
    </p:spTree>
    <p:extLst>
      <p:ext uri="{BB962C8B-B14F-4D97-AF65-F5344CB8AC3E}">
        <p14:creationId xmlns:p14="http://schemas.microsoft.com/office/powerpoint/2010/main" val="322041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Verdana"/>
              <a:buNone/>
            </a:pPr>
            <a:r>
              <a:rPr lang="en-US" sz="1800" b="0" i="0" u="none" strike="noStrike" cap="none" baseline="0">
                <a:latin typeface="Verdana"/>
                <a:ea typeface="Verdana"/>
                <a:cs typeface="Verdana"/>
                <a:sym typeface="Verdana"/>
              </a:rPr>
              <a:t>Luther’s Bible; source: http://upload.wikimedia.org/wikipedia/commons/0/03/Lutherbibel.jpg</a:t>
            </a:r>
          </a:p>
        </p:txBody>
      </p:sp>
    </p:spTree>
    <p:extLst>
      <p:ext uri="{BB962C8B-B14F-4D97-AF65-F5344CB8AC3E}">
        <p14:creationId xmlns:p14="http://schemas.microsoft.com/office/powerpoint/2010/main" val="3795330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Luther before the Diet of Worms; source: http://upload.wikimedia.org/wikipedia/commons/1/1d/Diet_of_Worms.jpg</a:t>
            </a:r>
          </a:p>
        </p:txBody>
      </p:sp>
    </p:spTree>
    <p:extLst>
      <p:ext uri="{BB962C8B-B14F-4D97-AF65-F5344CB8AC3E}">
        <p14:creationId xmlns:p14="http://schemas.microsoft.com/office/powerpoint/2010/main" val="1295805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Printing press; source: http://upload.wikimedia.org/wikipedia/commons/1/17/Handtiegelpresse_von_1811.jpg</a:t>
            </a:r>
          </a:p>
        </p:txBody>
      </p:sp>
    </p:spTree>
    <p:extLst>
      <p:ext uri="{BB962C8B-B14F-4D97-AF65-F5344CB8AC3E}">
        <p14:creationId xmlns:p14="http://schemas.microsoft.com/office/powerpoint/2010/main" val="118692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Saint Bartholomew’s Day massacre, by François Dubois; source: http://upload.wikimedia.org/wikipedia/commons/8/8d/Massacre_saint_barthelemy.jpg</a:t>
            </a:r>
          </a:p>
        </p:txBody>
      </p:sp>
    </p:spTree>
    <p:extLst>
      <p:ext uri="{BB962C8B-B14F-4D97-AF65-F5344CB8AC3E}">
        <p14:creationId xmlns:p14="http://schemas.microsoft.com/office/powerpoint/2010/main" val="22626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Luther’s Bible; source: http://upload.wikimedia.org/wikipedia/commons/0/03/Lutherbibel.jpg</a:t>
            </a:r>
          </a:p>
        </p:txBody>
      </p:sp>
    </p:spTree>
    <p:extLst>
      <p:ext uri="{BB962C8B-B14F-4D97-AF65-F5344CB8AC3E}">
        <p14:creationId xmlns:p14="http://schemas.microsoft.com/office/powerpoint/2010/main" val="602924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John Calvin; engraving by René Boyvin; source: http://upload.wikimedia.org/wikipedia/commons/7/7b/Calvin_1562.jpg.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Henry VIII (ruled 1509 – 1547) by Hans Holbein the Younger; source: http://upload.wikimedia.org/wikipedia/commons/8/8a/Hans_Holbein_d._J._074.jpg</a:t>
            </a:r>
          </a:p>
        </p:txBody>
      </p:sp>
    </p:spTree>
    <p:extLst>
      <p:ext uri="{BB962C8B-B14F-4D97-AF65-F5344CB8AC3E}">
        <p14:creationId xmlns:p14="http://schemas.microsoft.com/office/powerpoint/2010/main" val="118936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70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Martin Luthe,r by Lucas Cranach the Elder; source: http://upload.wikimedia.org/wikipedia/commons/6/61/Luther46c.jpg </a:t>
            </a:r>
          </a:p>
        </p:txBody>
      </p:sp>
    </p:spTree>
    <p:extLst>
      <p:ext uri="{BB962C8B-B14F-4D97-AF65-F5344CB8AC3E}">
        <p14:creationId xmlns:p14="http://schemas.microsoft.com/office/powerpoint/2010/main" val="327205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Market square in modern Wittenberg; source: http://upload.wikimedia.org/wikipedia/commons/b/b0/Wittenberg_Market_square.JPG </a:t>
            </a:r>
          </a:p>
        </p:txBody>
      </p:sp>
    </p:spTree>
    <p:extLst>
      <p:ext uri="{BB962C8B-B14F-4D97-AF65-F5344CB8AC3E}">
        <p14:creationId xmlns:p14="http://schemas.microsoft.com/office/powerpoint/2010/main" val="218628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50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79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Woodcut of the pope selling indulgences, from </a:t>
            </a:r>
            <a:r>
              <a:rPr lang="en-US" sz="1800" b="0" i="1" u="none" strike="noStrike" cap="none" baseline="0"/>
              <a:t>Passionary of the Christ and Antichrist. </a:t>
            </a:r>
            <a:r>
              <a:rPr lang="en-US" sz="1800" b="0" i="0" u="none" strike="noStrike" cap="none" baseline="0"/>
              <a:t>Source: http://upload.wikimedia.org/wikipedia/commons/6/6a/Antichrist1.jpg.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Plenary indulgence; inscription on the left transept of the Basilica of St. John Lateran, Rome. © Marie-Lan Nguyen / Wikimedia Commons. Source: http://en.wikipedia.org/wiki/File:Indulgence_San_Giovanni_in_Laterano_2006-09-07.jpg</a:t>
            </a:r>
          </a:p>
        </p:txBody>
      </p:sp>
    </p:spTree>
    <p:extLst>
      <p:ext uri="{BB962C8B-B14F-4D97-AF65-F5344CB8AC3E}">
        <p14:creationId xmlns:p14="http://schemas.microsoft.com/office/powerpoint/2010/main" val="379863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049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King Philip IV of France (ruled 1285 – 1314); source: http://en.wikipedia.org/wiki/File:Philippe_IV_Le_Bel.jpg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 dirty="0"/>
              <a:t>Pope Urban VI (reigned 1378 – 1389); source: http://en.wikipedia.org/wiki/File:Urbanus_VI.jpg</a:t>
            </a: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/>
          </a:p>
        </p:txBody>
      </p:sp>
    </p:spTree>
    <p:extLst>
      <p:ext uri="{BB962C8B-B14F-4D97-AF65-F5344CB8AC3E}">
        <p14:creationId xmlns:p14="http://schemas.microsoft.com/office/powerpoint/2010/main" val="1901395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lang="en-US"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Rome and the Tiber river, photo by Dana M. Johnson; source: http://upload.wikimedia.org/wikipedia/commons/c/ca/Castel_D%27Angelo_from_across_the_Tiber.jpg.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baseline="0"/>
              <a:t>Avignon; photo by Jean-Marc Rosier; source: http://upload.wikimedia.org/wikipedia/commons/d/db/Avignon%2C_Palais_des_Papes_by_JM_Rosier.jpg</a:t>
            </a:r>
          </a:p>
        </p:txBody>
      </p:sp>
    </p:spTree>
    <p:extLst>
      <p:ext uri="{BB962C8B-B14F-4D97-AF65-F5344CB8AC3E}">
        <p14:creationId xmlns:p14="http://schemas.microsoft.com/office/powerpoint/2010/main" val="240497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indent="0" algn="ctr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indent="0" algn="ctr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indent="0" algn="ctr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828800" y="609600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 sz="1400"/>
            </a:lvl1pPr>
            <a:lvl2pPr marL="457200" indent="0" rtl="0">
              <a:spcBef>
                <a:spcPts val="0"/>
              </a:spcBef>
              <a:buFont typeface="Verdana"/>
              <a:buNone/>
              <a:defRPr sz="1200"/>
            </a:lvl2pPr>
            <a:lvl3pPr marL="914400" indent="0" rtl="0">
              <a:spcBef>
                <a:spcPts val="0"/>
              </a:spcBef>
              <a:buFont typeface="Verdana"/>
              <a:buNone/>
              <a:defRPr sz="1000"/>
            </a:lvl3pPr>
            <a:lvl4pPr marL="1371600" indent="0" rtl="0">
              <a:spcBef>
                <a:spcPts val="0"/>
              </a:spcBef>
              <a:buFont typeface="Verdana"/>
              <a:buNone/>
              <a:defRPr sz="900"/>
            </a:lvl4pPr>
            <a:lvl5pPr marL="1828800" indent="0" rtl="0">
              <a:spcBef>
                <a:spcPts val="0"/>
              </a:spcBef>
              <a:buFont typeface="Verdana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Verdana"/>
              <a:buNone/>
              <a:defRPr sz="1400"/>
            </a:lvl1pPr>
            <a:lvl2pPr marL="457200" indent="0" rtl="0">
              <a:spcBef>
                <a:spcPts val="0"/>
              </a:spcBef>
              <a:buFont typeface="Verdana"/>
              <a:buNone/>
              <a:defRPr sz="1200"/>
            </a:lvl2pPr>
            <a:lvl3pPr marL="914400" indent="0" rtl="0">
              <a:spcBef>
                <a:spcPts val="0"/>
              </a:spcBef>
              <a:buFont typeface="Verdana"/>
              <a:buNone/>
              <a:defRPr sz="1000"/>
            </a:lvl3pPr>
            <a:lvl4pPr marL="1371600" indent="0" rtl="0">
              <a:spcBef>
                <a:spcPts val="0"/>
              </a:spcBef>
              <a:buFont typeface="Verdana"/>
              <a:buNone/>
              <a:defRPr sz="900"/>
            </a:lvl4pPr>
            <a:lvl5pPr marL="1828800" indent="0" rtl="0">
              <a:spcBef>
                <a:spcPts val="0"/>
              </a:spcBef>
              <a:buFont typeface="Verdana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 sz="2400" b="1"/>
            </a:lvl1pPr>
            <a:lvl2pPr marL="457200" indent="0" rtl="0">
              <a:spcBef>
                <a:spcPts val="0"/>
              </a:spcBef>
              <a:buFont typeface="Verdana"/>
              <a:buNone/>
              <a:defRPr sz="2000" b="1"/>
            </a:lvl2pPr>
            <a:lvl3pPr marL="914400" indent="0" rtl="0">
              <a:spcBef>
                <a:spcPts val="0"/>
              </a:spcBef>
              <a:buFont typeface="Verdana"/>
              <a:buNone/>
              <a:defRPr sz="1800" b="1"/>
            </a:lvl3pPr>
            <a:lvl4pPr marL="1371600" indent="0" rtl="0">
              <a:spcBef>
                <a:spcPts val="0"/>
              </a:spcBef>
              <a:buFont typeface="Verdana"/>
              <a:buNone/>
              <a:defRPr sz="1600" b="1"/>
            </a:lvl4pPr>
            <a:lvl5pPr marL="1828800" indent="0" rtl="0">
              <a:spcBef>
                <a:spcPts val="0"/>
              </a:spcBef>
              <a:buFont typeface="Verdana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3600" b="1" cap="none"/>
            </a:lvl1pPr>
            <a:lvl2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rtl="0">
              <a:spcBef>
                <a:spcPts val="0"/>
              </a:spcBef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Verdana"/>
              <a:buNone/>
              <a:defRPr sz="2000"/>
            </a:lvl1pPr>
            <a:lvl2pPr marL="457200" indent="0" rtl="0">
              <a:spcBef>
                <a:spcPts val="0"/>
              </a:spcBef>
              <a:buFont typeface="Verdana"/>
              <a:buNone/>
              <a:defRPr sz="1800"/>
            </a:lvl2pPr>
            <a:lvl3pPr marL="914400" indent="0" rtl="0">
              <a:spcBef>
                <a:spcPts val="0"/>
              </a:spcBef>
              <a:buFont typeface="Verdana"/>
              <a:buNone/>
              <a:defRPr sz="1600"/>
            </a:lvl3pPr>
            <a:lvl4pPr marL="1371600" indent="0" rtl="0">
              <a:spcBef>
                <a:spcPts val="0"/>
              </a:spcBef>
              <a:buFont typeface="Verdana"/>
              <a:buNone/>
              <a:defRPr sz="1400"/>
            </a:lvl4pPr>
            <a:lvl5pPr marL="1828800" indent="0" rtl="0">
              <a:spcBef>
                <a:spcPts val="0"/>
              </a:spcBef>
              <a:buFont typeface="Verdana"/>
              <a:buNone/>
              <a:defRPr sz="1400"/>
            </a:lvl5pPr>
            <a:lvl6pPr marL="2286000" indent="0" rtl="0">
              <a:spcBef>
                <a:spcPts val="0"/>
              </a:spcBef>
              <a:buFont typeface="Arial"/>
              <a:buNone/>
              <a:defRPr sz="1400"/>
            </a:lvl6pPr>
            <a:lvl7pPr marL="2743200" indent="0" rtl="0">
              <a:spcBef>
                <a:spcPts val="0"/>
              </a:spcBef>
              <a:buFont typeface="Arial"/>
              <a:buNone/>
              <a:defRPr sz="1400"/>
            </a:lvl7pPr>
            <a:lvl8pPr marL="3200400" indent="0" rtl="0">
              <a:spcBef>
                <a:spcPts val="0"/>
              </a:spcBef>
              <a:buFont typeface="Arial"/>
              <a:buNone/>
              <a:defRPr sz="1400"/>
            </a:lvl8pPr>
            <a:lvl9pPr marL="3657600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3938587"/>
            <a:ext cx="8229600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indent="-13335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•"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–"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indent="-762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Char char="»"/>
              <a:defRPr sz="24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0" y="4343400"/>
            <a:ext cx="9144000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0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The Protestant Reformation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 1300 – 1570 CE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Martin Luther: The Protestant Reformation</a:t>
            </a: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Calls for Reform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5333999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John Wycliffe (1330-1384)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–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Questioned the authority of the pope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0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0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Jan Hus (1370-1415)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–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Criticized the vast wealth of the Church</a:t>
            </a:r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0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0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Desiderius Erasmus (1469-1536)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–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Attacked corruption in the Church</a:t>
            </a:r>
          </a:p>
          <a:p>
            <a:pPr marL="742950" marR="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4191000"/>
            <a:ext cx="1838325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2438400"/>
            <a:ext cx="1604961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1143000"/>
            <a:ext cx="1797049" cy="21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Luther Looks for Reforms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33400" y="1066800"/>
            <a:ext cx="4648199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Luther criticized Church practices, like selling indulgences.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He wanted to begin a discussion within the Church about the true path to salvation.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He nailed his </a:t>
            </a:r>
            <a:r>
              <a:rPr lang="en-US" sz="2400" b="1" i="1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Ninety-Five Theses</a:t>
            </a: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, or arguments, to the door of Wittenberg cathedral for all to see.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981200"/>
            <a:ext cx="4084637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Protestant Teaching:</a:t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Justification by Faith Alone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8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The Bible is the only source of truth.</a:t>
            </a: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8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People can read and understand the Bible themselves</a:t>
            </a:r>
            <a:r>
              <a:rPr lang="en-US" sz="2800" b="1" i="0" u="none" strike="noStrike" cap="none" baseline="0" dirty="0" smtClean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lang="en-US" sz="28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8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Salvation comes only through faith in Christ.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38200" y="5181600"/>
            <a:ext cx="3190874" cy="9540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Luther’s Bible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057400"/>
            <a:ext cx="37115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Excommunication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3657600"/>
            <a:ext cx="8229600" cy="2919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Pope Leo X demanded that Luther recant 41 of his </a:t>
            </a:r>
            <a:r>
              <a:rPr lang="en-US" sz="2400" b="1" i="1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Ninety-Five Theses</a:t>
            </a: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Luther was brought before the Diet of Worms.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In January 1521, Luther was excommunicated from the Church.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219200"/>
            <a:ext cx="3609975" cy="2276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The Printing Press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533400" y="1143000"/>
            <a:ext cx="4572000" cy="5257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Luther’s ideas spread quickly with the help of the printing press.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Luther’s supporters distributed copies of his speeches and essays far and wide.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Millions of people sided with Luther against the Roman Catholic Church.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l="10278" t="8800" r="6339" b="2992"/>
          <a:stretch/>
        </p:blipFill>
        <p:spPr>
          <a:xfrm>
            <a:off x="5181600" y="1143000"/>
            <a:ext cx="3267075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A New Church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800600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Luther soon had many followers.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His supporters began to organize a new Christian denomination.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Several German princes supported Luther.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Lutherans and Catholics fought each other.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The first wars ended with the Treaty of Augsburg, but fighting in Europe over religion continued to the mid-seventeenth century.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2"/>
          </p:nvPr>
        </p:nvSpPr>
        <p:spPr>
          <a:xfrm>
            <a:off x="5562600" y="1600200"/>
            <a:ext cx="3124199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rgbClr val="CB7D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16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16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16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16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16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16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Saint Bartholomew’s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16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Day massacre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447800"/>
            <a:ext cx="3311524" cy="34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Lutheranism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267199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Luther’s followers disagreed with many of the teachings of the Catholic Church.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They rejected the authority of Church councils and the pope.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Reading the Bible was the only way to learn how to lead a good life.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5105400" y="1600200"/>
            <a:ext cx="32003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16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1600" b="1" i="0" u="none" strike="noStrike" cap="none" baseline="0">
              <a:solidFill>
                <a:srgbClr val="A5BE2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Luther translated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the  Bible into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 German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133600"/>
            <a:ext cx="3711575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 dirty="0" smtClean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Results of the Reformation</a:t>
            </a:r>
            <a:r>
              <a:rPr lang="en-US" sz="4000" b="1" i="0" u="none" strike="noStrike" cap="none" baseline="0" dirty="0" smtClean="0">
                <a:solidFill>
                  <a:srgbClr val="CB7D1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4000" b="1" i="0" u="none" strike="noStrike" cap="none" baseline="0" dirty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04799" y="1600200"/>
            <a:ext cx="5433527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dirty="0" smtClean="0">
                <a:solidFill>
                  <a:srgbClr val="336699"/>
                </a:solidFill>
              </a:rPr>
              <a:t>Created a split in the church between the Catholics and the Protestants</a:t>
            </a:r>
            <a:endParaRPr lang="en-US" sz="2000" b="1" i="0" u="none" strike="noStrike" cap="none" baseline="0" dirty="0" smtClean="0">
              <a:solidFill>
                <a:srgbClr val="336699"/>
              </a:solidFill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endParaRPr lang="en-US" sz="2000" b="1" i="0" u="none" strike="noStrike" cap="none" baseline="0" dirty="0" smtClean="0">
              <a:solidFill>
                <a:srgbClr val="336699"/>
              </a:solidFill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 dirty="0" smtClean="0">
                <a:solidFill>
                  <a:srgbClr val="336699"/>
                </a:solidFill>
                <a:sym typeface="Verdana"/>
              </a:rPr>
              <a:t>France </a:t>
            </a:r>
            <a:r>
              <a:rPr lang="en-US" sz="2000" b="1" i="0" u="none" strike="noStrike" cap="none" baseline="0" dirty="0">
                <a:solidFill>
                  <a:srgbClr val="336699"/>
                </a:solidFill>
                <a:sym typeface="Verdana"/>
              </a:rPr>
              <a:t>and Switzerland:      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 dirty="0">
                <a:solidFill>
                  <a:srgbClr val="336699"/>
                </a:solidFill>
                <a:sym typeface="Verdana"/>
              </a:rPr>
              <a:t>John Calvin preached the idea of “predestination” and that some people had been chosen by God for salvation.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000" b="1" i="0" u="none" strike="noStrike" cap="none" baseline="0" dirty="0">
              <a:solidFill>
                <a:srgbClr val="336699"/>
              </a:solidFill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 dirty="0">
                <a:solidFill>
                  <a:srgbClr val="336699"/>
                </a:solidFill>
                <a:sym typeface="Verdana"/>
              </a:rPr>
              <a:t>England:                 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Verdana"/>
              <a:buNone/>
            </a:pPr>
            <a:r>
              <a:rPr lang="en-US" sz="2000" b="1" i="0" u="none" strike="noStrike" cap="none" baseline="0" dirty="0">
                <a:solidFill>
                  <a:srgbClr val="336699"/>
                </a:solidFill>
                <a:sym typeface="Verdana"/>
              </a:rPr>
              <a:t>King Henry VIII refused to recognize the Roman Catholic Church and started a new church, the Church of England.</a:t>
            </a: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1524000"/>
            <a:ext cx="2016124" cy="2692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l="24348" r="16806" b="48945"/>
          <a:stretch/>
        </p:blipFill>
        <p:spPr>
          <a:xfrm>
            <a:off x="5929604" y="4029074"/>
            <a:ext cx="2519361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152400"/>
            <a:ext cx="586740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3276600" y="2743200"/>
            <a:ext cx="2895600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4400" b="1" i="0" u="none" strike="noStrike" cap="none" baseline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End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685800" y="228600"/>
            <a:ext cx="7772400" cy="601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Martin Luther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457200"/>
            <a:ext cx="4392611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Who was Martin Luther?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38599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Born in Germany in 1483.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After surviving a violent storm, he vowed to become a monk.</a:t>
            </a: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 dirty="0" smtClean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Sparked a religious revolt</a:t>
            </a:r>
            <a:r>
              <a:rPr lang="en-US" sz="2400" b="1" i="0" u="none" strike="noStrike" cap="none" dirty="0" smtClean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 know as the Protestant Reformation</a:t>
            </a:r>
            <a:endParaRPr lang="en-US" sz="24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4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Died in 1546.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7526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Definitions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36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Protest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To express strong objection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3600" b="1" i="0" u="none" strike="noStrike" cap="none" baseline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Verdana"/>
              <a:buNone/>
            </a:pPr>
            <a:r>
              <a:rPr lang="en-US" sz="36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Reform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To improve by correcting errors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>
              <a:solidFill>
                <a:srgbClr val="CB7D1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Problems in the Church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31846" y="1334278"/>
            <a:ext cx="7240554" cy="50012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400" b="1" i="0" u="none" strike="noStrike" cap="none" baseline="0" dirty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36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Corruption              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36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36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Political </a:t>
            </a:r>
            <a:r>
              <a:rPr lang="en-US" sz="3600" b="1" i="0" u="none" strike="noStrike" cap="none" baseline="0" dirty="0" smtClean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Conflicts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endParaRPr lang="en-US" sz="3600" dirty="0" smtClean="0">
              <a:solidFill>
                <a:srgbClr val="336699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3600" dirty="0" smtClean="0">
                <a:solidFill>
                  <a:srgbClr val="336699"/>
                </a:solidFill>
              </a:rPr>
              <a:t>No one is allowed to question the tradition of the church</a:t>
            </a:r>
            <a:r>
              <a:rPr lang="en-US" sz="3600" b="1" i="0" u="none" strike="noStrike" cap="none" baseline="0" dirty="0" smtClean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               </a:t>
            </a:r>
            <a:endParaRPr lang="en-US" sz="3600" b="1" i="0" u="none" strike="noStrike" cap="none" baseline="0" dirty="0">
              <a:solidFill>
                <a:srgbClr val="33669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Corruption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28600" y="1073020"/>
            <a:ext cx="4613988" cy="28131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r>
              <a:rPr lang="en-US" sz="2800" b="1" i="0" u="none" strike="noStrike" cap="none" baseline="0" dirty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The Church raised money through </a:t>
            </a:r>
            <a:r>
              <a:rPr lang="en-US" sz="2800" b="1" i="0" u="none" strike="noStrike" cap="none" baseline="0" dirty="0" smtClean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selling </a:t>
            </a:r>
            <a:r>
              <a:rPr lang="en-US" sz="2800" b="1" i="0" u="none" strike="noStrike" cap="none" baseline="0" dirty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indulgences</a:t>
            </a:r>
            <a:r>
              <a:rPr lang="en-US" sz="2800" b="1" i="0" u="none" strike="noStrike" cap="none" baseline="0" dirty="0" smtClean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endParaRPr lang="en-US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r>
              <a:rPr lang="en-US" sz="2800" b="1" i="0" u="none" strike="noStrike" cap="none" baseline="0" dirty="0" smtClean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The chur</a:t>
            </a:r>
            <a:r>
              <a:rPr lang="en-US" sz="2800" dirty="0" smtClean="0"/>
              <a:t>ch was getting too RICH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endParaRPr lang="en-US" sz="2800" b="1" i="0" u="none" strike="noStrike" cap="none" baseline="0" dirty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100000"/>
              <a:buFont typeface="Verdana"/>
              <a:buChar char="•"/>
            </a:pPr>
            <a:r>
              <a:rPr lang="en-US" sz="2800" dirty="0" smtClean="0"/>
              <a:t>It was a crime for anyone other than a priest to interpret the bible </a:t>
            </a:r>
            <a:endParaRPr lang="en-US" sz="2800" b="1" i="0" u="none" strike="noStrike" cap="none" baseline="0" dirty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rgbClr val="CB7D10"/>
              </a:buClr>
              <a:buFont typeface="Verdana"/>
              <a:buNone/>
            </a:pPr>
            <a:endParaRPr sz="2800" b="1" i="0" u="none" strike="noStrike" cap="none" baseline="0" dirty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143000"/>
            <a:ext cx="2536825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229600" cy="2544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Advantages of Buying Indulgences</a:t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Go Directly to Heaven!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28600" y="3200400"/>
            <a:ext cx="8915400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36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Do not go to Hell!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36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Do not go to Purgatory!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36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Get through Purgatory faster!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36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Do not pass Go!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Political Conflict</a:t>
            </a: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4000" b="1" i="0" u="none" strike="noStrike" cap="none" baseline="0">
              <a:solidFill>
                <a:srgbClr val="CB7D1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KINGS AND QUEENS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28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POPES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743200"/>
            <a:ext cx="2722561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2286000"/>
            <a:ext cx="244157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7D10"/>
              </a:buClr>
              <a:buSzPct val="25000"/>
              <a:buFont typeface="Verdana"/>
              <a:buNone/>
            </a:pPr>
            <a:r>
              <a:rPr lang="en-US" sz="4000" b="1" i="0" u="none" strike="noStrike" cap="none" baseline="0">
                <a:solidFill>
                  <a:srgbClr val="CB7D10"/>
                </a:solidFill>
                <a:latin typeface="Verdana"/>
                <a:ea typeface="Verdana"/>
                <a:cs typeface="Verdana"/>
                <a:sym typeface="Verdana"/>
              </a:rPr>
              <a:t>Papal Schism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3938587"/>
            <a:ext cx="8229600" cy="27670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In 1301, the king tried to tax the French clergy.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The pope threatened </a:t>
            </a:r>
            <a:r>
              <a:rPr lang="en-US" sz="2000" b="1" i="0" u="none" strike="noStrike" cap="none" baseline="0" dirty="0" smtClean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to </a:t>
            </a:r>
            <a:r>
              <a:rPr lang="en-US" sz="20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excommunicate the king and so was arrested. He was later released.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The next pope, Clement V, moved the headquarters of the Church from Rome to Avignon in southern France.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6699"/>
              </a:buClr>
              <a:buSzPct val="100000"/>
              <a:buFont typeface="Verdana"/>
              <a:buChar char="•"/>
            </a:pPr>
            <a:r>
              <a:rPr lang="en-US" sz="2000" b="1" i="0" u="none" strike="noStrike" cap="none" baseline="0" dirty="0">
                <a:solidFill>
                  <a:srgbClr val="336699"/>
                </a:solidFill>
                <a:latin typeface="Verdana"/>
                <a:ea typeface="Verdana"/>
                <a:cs typeface="Verdana"/>
                <a:sym typeface="Verdana"/>
              </a:rPr>
              <a:t>Many people felt that the French kings controlled the Church.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905000" y="3352800"/>
            <a:ext cx="920749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Rome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5638800" y="3276600"/>
            <a:ext cx="1241425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E2E"/>
              </a:buClr>
              <a:buSzPct val="25000"/>
              <a:buFont typeface="Verdana"/>
              <a:buNone/>
            </a:pPr>
            <a:r>
              <a:rPr lang="en-US" sz="1800" b="1" i="0" u="none" strike="noStrike" cap="none" baseline="0">
                <a:solidFill>
                  <a:srgbClr val="A5BE2E"/>
                </a:solidFill>
                <a:latin typeface="Verdana"/>
                <a:ea typeface="Verdana"/>
                <a:cs typeface="Verdana"/>
                <a:sym typeface="Verdana"/>
              </a:rPr>
              <a:t>Avignon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066800"/>
            <a:ext cx="2971799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1143000"/>
            <a:ext cx="4630736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862</Words>
  <Application>Microsoft Office PowerPoint</Application>
  <PresentationFormat>On-screen Show (4:3)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Verdana</vt:lpstr>
      <vt:lpstr>Default Design</vt:lpstr>
      <vt:lpstr>  Martin Luther: The Protestant Reformation   </vt:lpstr>
      <vt:lpstr>        Martin Luther</vt:lpstr>
      <vt:lpstr>Who was Martin Luther?</vt:lpstr>
      <vt:lpstr>Definitions</vt:lpstr>
      <vt:lpstr>Problems in the Church</vt:lpstr>
      <vt:lpstr>Corruption</vt:lpstr>
      <vt:lpstr>Advantages of Buying Indulgences  Go Directly to Heaven!</vt:lpstr>
      <vt:lpstr>Political Conflict </vt:lpstr>
      <vt:lpstr>Papal Schism</vt:lpstr>
      <vt:lpstr>Calls for Reform</vt:lpstr>
      <vt:lpstr>Luther Looks for Reforms</vt:lpstr>
      <vt:lpstr>Protestant Teaching: Justification by Faith Alone</vt:lpstr>
      <vt:lpstr>Excommunication</vt:lpstr>
      <vt:lpstr>The Printing Press</vt:lpstr>
      <vt:lpstr>A New Church</vt:lpstr>
      <vt:lpstr>Lutheranism</vt:lpstr>
      <vt:lpstr>Results of the Reformation.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Luther: The Protestant Reformation</dc:title>
  <dc:creator>McClintock, Shane</dc:creator>
  <cp:lastModifiedBy>McClintock, Shane</cp:lastModifiedBy>
  <cp:revision>4</cp:revision>
  <dcterms:modified xsi:type="dcterms:W3CDTF">2016-09-13T12:23:31Z</dcterms:modified>
</cp:coreProperties>
</file>