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302" r:id="rId9"/>
    <p:sldId id="292" r:id="rId10"/>
    <p:sldId id="301" r:id="rId11"/>
    <p:sldId id="293" r:id="rId12"/>
    <p:sldId id="294" r:id="rId13"/>
    <p:sldId id="295" r:id="rId14"/>
    <p:sldId id="296" r:id="rId15"/>
    <p:sldId id="298" r:id="rId16"/>
    <p:sldId id="299" r:id="rId17"/>
    <p:sldId id="300" r:id="rId18"/>
    <p:sldId id="316" r:id="rId19"/>
    <p:sldId id="317" r:id="rId20"/>
    <p:sldId id="323" r:id="rId21"/>
    <p:sldId id="324" r:id="rId22"/>
    <p:sldId id="325" r:id="rId23"/>
    <p:sldId id="318" r:id="rId24"/>
    <p:sldId id="319" r:id="rId25"/>
    <p:sldId id="320" r:id="rId26"/>
    <p:sldId id="322" r:id="rId27"/>
  </p:sldIdLst>
  <p:sldSz cx="9144000" cy="6858000" type="screen4x3"/>
  <p:notesSz cx="7013575" cy="92995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97" autoAdjust="0"/>
    <p:restoredTop sz="90183" autoAdjust="0"/>
  </p:normalViewPr>
  <p:slideViewPr>
    <p:cSldViewPr snapToGrid="0" snapToObjects="1">
      <p:cViewPr varScale="1">
        <p:scale>
          <a:sx n="73" d="100"/>
          <a:sy n="73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-1824" y="-120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6" cy="464979"/>
          </a:xfrm>
          <a:prstGeom prst="rect">
            <a:avLst/>
          </a:prstGeom>
        </p:spPr>
        <p:txBody>
          <a:bodyPr vert="horz" lIns="93214" tIns="46607" rIns="93214" bIns="466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2736" y="0"/>
            <a:ext cx="3039216" cy="464979"/>
          </a:xfrm>
          <a:prstGeom prst="rect">
            <a:avLst/>
          </a:prstGeom>
        </p:spPr>
        <p:txBody>
          <a:bodyPr vert="horz" lIns="93214" tIns="46607" rIns="93214" bIns="46607" rtlCol="0"/>
          <a:lstStyle>
            <a:lvl1pPr algn="r">
              <a:defRPr sz="1200"/>
            </a:lvl1pPr>
          </a:lstStyle>
          <a:p>
            <a:fld id="{78062DB9-218D-47AD-9177-1864FEE04651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2982"/>
            <a:ext cx="3039216" cy="464979"/>
          </a:xfrm>
          <a:prstGeom prst="rect">
            <a:avLst/>
          </a:prstGeom>
        </p:spPr>
        <p:txBody>
          <a:bodyPr vert="horz" lIns="93214" tIns="46607" rIns="93214" bIns="466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2736" y="8832982"/>
            <a:ext cx="3039216" cy="464979"/>
          </a:xfrm>
          <a:prstGeom prst="rect">
            <a:avLst/>
          </a:prstGeom>
        </p:spPr>
        <p:txBody>
          <a:bodyPr vert="horz" lIns="93214" tIns="46607" rIns="93214" bIns="46607" rtlCol="0" anchor="b"/>
          <a:lstStyle>
            <a:lvl1pPr algn="r">
              <a:defRPr sz="1200"/>
            </a:lvl1pPr>
          </a:lstStyle>
          <a:p>
            <a:fld id="{72374086-3348-4029-91AB-91CA416C1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20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6" cy="464979"/>
          </a:xfrm>
          <a:prstGeom prst="rect">
            <a:avLst/>
          </a:prstGeom>
        </p:spPr>
        <p:txBody>
          <a:bodyPr vert="horz" lIns="93214" tIns="46607" rIns="93214" bIns="466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2736" y="0"/>
            <a:ext cx="3039216" cy="464979"/>
          </a:xfrm>
          <a:prstGeom prst="rect">
            <a:avLst/>
          </a:prstGeom>
        </p:spPr>
        <p:txBody>
          <a:bodyPr vert="horz" lIns="93214" tIns="46607" rIns="93214" bIns="46607" rtlCol="0"/>
          <a:lstStyle>
            <a:lvl1pPr algn="r">
              <a:defRPr sz="1200"/>
            </a:lvl1pPr>
          </a:lstStyle>
          <a:p>
            <a:fld id="{4EA3FBB9-0704-424E-BA12-159365E4482F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14" tIns="46607" rIns="93214" bIns="466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8" y="4417298"/>
            <a:ext cx="5610860" cy="4184809"/>
          </a:xfrm>
          <a:prstGeom prst="rect">
            <a:avLst/>
          </a:prstGeom>
        </p:spPr>
        <p:txBody>
          <a:bodyPr vert="horz" lIns="93214" tIns="46607" rIns="93214" bIns="466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2982"/>
            <a:ext cx="3039216" cy="464979"/>
          </a:xfrm>
          <a:prstGeom prst="rect">
            <a:avLst/>
          </a:prstGeom>
        </p:spPr>
        <p:txBody>
          <a:bodyPr vert="horz" lIns="93214" tIns="46607" rIns="93214" bIns="466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2736" y="8832982"/>
            <a:ext cx="3039216" cy="464979"/>
          </a:xfrm>
          <a:prstGeom prst="rect">
            <a:avLst/>
          </a:prstGeom>
        </p:spPr>
        <p:txBody>
          <a:bodyPr vert="horz" lIns="93214" tIns="46607" rIns="93214" bIns="46607" rtlCol="0" anchor="b"/>
          <a:lstStyle>
            <a:lvl1pPr algn="r">
              <a:defRPr sz="1200"/>
            </a:lvl1pPr>
          </a:lstStyle>
          <a:p>
            <a:fld id="{16777F1D-07B6-4368-954A-E7E632DAC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2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77F1D-07B6-4368-954A-E7E632DACC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4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2ABC-AE76-9A4E-BFFC-6C7CA1BBDBBC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DE68-4FE3-9B46-A009-1B9C5DC9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4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2ABC-AE76-9A4E-BFFC-6C7CA1BBDBBC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DE68-4FE3-9B46-A009-1B9C5DC9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3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2ABC-AE76-9A4E-BFFC-6C7CA1BBDBBC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DE68-4FE3-9B46-A009-1B9C5DC9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2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2ABC-AE76-9A4E-BFFC-6C7CA1BBDBBC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DE68-4FE3-9B46-A009-1B9C5DC9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6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2ABC-AE76-9A4E-BFFC-6C7CA1BBDBBC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DE68-4FE3-9B46-A009-1B9C5DC9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6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2ABC-AE76-9A4E-BFFC-6C7CA1BBDBBC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DE68-4FE3-9B46-A009-1B9C5DC9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8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2ABC-AE76-9A4E-BFFC-6C7CA1BBDBBC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DE68-4FE3-9B46-A009-1B9C5DC9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2ABC-AE76-9A4E-BFFC-6C7CA1BBDBBC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DE68-4FE3-9B46-A009-1B9C5DC9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56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2ABC-AE76-9A4E-BFFC-6C7CA1BBDBBC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DE68-4FE3-9B46-A009-1B9C5DC9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3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2ABC-AE76-9A4E-BFFC-6C7CA1BBDBBC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DE68-4FE3-9B46-A009-1B9C5DC9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3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2ABC-AE76-9A4E-BFFC-6C7CA1BBDBBC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DE68-4FE3-9B46-A009-1B9C5DC9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/>
              </a:defRPr>
            </a:lvl1pPr>
          </a:lstStyle>
          <a:p>
            <a:fld id="{F8852ABC-AE76-9A4E-BFFC-6C7CA1BBDBBC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/>
              </a:defRPr>
            </a:lvl1pPr>
          </a:lstStyle>
          <a:p>
            <a:fld id="{7115DE68-4FE3-9B46-A009-1B9C5DC93D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04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omic Sans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omic Sans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mic Sans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mic Sans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mic Sans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980861"/>
            <a:ext cx="9144000" cy="2775126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omic Sans MS"/>
              </a:rPr>
              <a:t> Imperialism and Nationalism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EB60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Imperialism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4420562" cy="54403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British and French tried to gain control  over Egypt because of its _________ location </a:t>
            </a:r>
          </a:p>
          <a:p>
            <a:pPr lvl="1"/>
            <a:r>
              <a:rPr lang="en-US" u="sng" dirty="0" smtClean="0">
                <a:solidFill>
                  <a:schemeClr val="accent4"/>
                </a:solidFill>
              </a:rPr>
              <a:t>The Suez Canal</a:t>
            </a:r>
            <a:endParaRPr lang="en-US" u="sng" dirty="0"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2649" y="2887410"/>
            <a:ext cx="1649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Strategic </a:t>
            </a:r>
            <a:endParaRPr lang="en-US" sz="24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55" y="1547804"/>
            <a:ext cx="3878318" cy="473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5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23"/>
            <a:ext cx="8229600" cy="1143000"/>
          </a:xfrm>
        </p:spPr>
        <p:txBody>
          <a:bodyPr/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EB60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Imperialism in 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EB60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India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2906" y="1172323"/>
            <a:ext cx="5031094" cy="5685677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The </a:t>
            </a:r>
            <a:r>
              <a:rPr lang="en-US" dirty="0" smtClean="0">
                <a:solidFill>
                  <a:srgbClr val="FFFFFF"/>
                </a:solidFill>
              </a:rPr>
              <a:t>_________________grew </a:t>
            </a:r>
            <a:r>
              <a:rPr lang="en-US" dirty="0">
                <a:solidFill>
                  <a:srgbClr val="FFFFFF"/>
                </a:solidFill>
              </a:rPr>
              <a:t>wealthy and powerful conducting </a:t>
            </a:r>
            <a:r>
              <a:rPr lang="en-US" dirty="0" smtClean="0">
                <a:solidFill>
                  <a:srgbClr val="FFFFFF"/>
                </a:solidFill>
              </a:rPr>
              <a:t>_______ </a:t>
            </a:r>
            <a:r>
              <a:rPr lang="en-US" dirty="0">
                <a:solidFill>
                  <a:srgbClr val="FFFFFF"/>
                </a:solidFill>
              </a:rPr>
              <a:t>with India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The slogan </a:t>
            </a:r>
            <a:r>
              <a:rPr lang="en-US" sz="2800" u="sng" dirty="0">
                <a:solidFill>
                  <a:srgbClr val="FFB400"/>
                </a:solidFill>
              </a:rPr>
              <a:t>“The Sun never sets on the British Empire” </a:t>
            </a:r>
            <a:r>
              <a:rPr lang="en-US" dirty="0">
                <a:solidFill>
                  <a:srgbClr val="FFFFFF"/>
                </a:solidFill>
              </a:rPr>
              <a:t>was developed during the Age of Imperialism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89137" y="1665341"/>
            <a:ext cx="422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British East India Company</a:t>
            </a:r>
            <a:endParaRPr lang="en-US" sz="24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9018" y="3118243"/>
            <a:ext cx="1649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Trade</a:t>
            </a:r>
            <a:endParaRPr lang="en-US" sz="24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34" y="2031385"/>
            <a:ext cx="3997456" cy="40953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7862" y="63204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2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392"/>
            <a:ext cx="8229600" cy="1143000"/>
          </a:xfrm>
        </p:spPr>
        <p:txBody>
          <a:bodyPr/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EB60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Imperialism in India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0050" y="1080792"/>
            <a:ext cx="5704943" cy="5777208"/>
          </a:xfrm>
        </p:spPr>
        <p:txBody>
          <a:bodyPr>
            <a:normAutofit fontScale="92500"/>
          </a:bodyPr>
          <a:lstStyle/>
          <a:p>
            <a:pPr lvl="0"/>
            <a:r>
              <a:rPr lang="en-US" b="1" dirty="0" smtClean="0">
                <a:solidFill>
                  <a:srgbClr val="FFFFFF"/>
                </a:solidFill>
              </a:rPr>
              <a:t>__________</a:t>
            </a:r>
            <a:r>
              <a:rPr lang="en-US" dirty="0" smtClean="0">
                <a:solidFill>
                  <a:srgbClr val="FFFFFF"/>
                </a:solidFill>
              </a:rPr>
              <a:t>was </a:t>
            </a:r>
            <a:r>
              <a:rPr lang="en-US" dirty="0">
                <a:solidFill>
                  <a:srgbClr val="FFFFFF"/>
                </a:solidFill>
              </a:rPr>
              <a:t>rebellion of Indian soldiers employed by the British East Company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British demanded the </a:t>
            </a:r>
            <a:r>
              <a:rPr lang="en-US" dirty="0" err="1">
                <a:solidFill>
                  <a:srgbClr val="FFFFFF"/>
                </a:solidFill>
              </a:rPr>
              <a:t>Sepoys</a:t>
            </a:r>
            <a:r>
              <a:rPr lang="en-US" dirty="0">
                <a:solidFill>
                  <a:srgbClr val="FFFFFF"/>
                </a:solidFill>
              </a:rPr>
              <a:t> follow rules that went against their </a:t>
            </a:r>
            <a:r>
              <a:rPr lang="en-US" dirty="0" smtClean="0">
                <a:solidFill>
                  <a:srgbClr val="FFFFFF"/>
                </a:solidFill>
              </a:rPr>
              <a:t>______ </a:t>
            </a:r>
            <a:r>
              <a:rPr lang="en-US" dirty="0">
                <a:solidFill>
                  <a:srgbClr val="FFFFFF"/>
                </a:solidFill>
              </a:rPr>
              <a:t>and </a:t>
            </a:r>
            <a:r>
              <a:rPr lang="en-US" dirty="0" smtClean="0">
                <a:solidFill>
                  <a:srgbClr val="FFFFFF"/>
                </a:solidFill>
              </a:rPr>
              <a:t>_________ </a:t>
            </a:r>
            <a:r>
              <a:rPr lang="en-US" dirty="0">
                <a:solidFill>
                  <a:srgbClr val="FFFFFF"/>
                </a:solidFill>
              </a:rPr>
              <a:t>religious beliefs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British crushed the rebellion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British established </a:t>
            </a:r>
            <a:r>
              <a:rPr lang="en-US" b="1" dirty="0" smtClean="0">
                <a:solidFill>
                  <a:srgbClr val="FFFFFF"/>
                </a:solidFill>
              </a:rPr>
              <a:t>____________</a:t>
            </a:r>
            <a:r>
              <a:rPr lang="en-US" dirty="0" smtClean="0">
                <a:solidFill>
                  <a:srgbClr val="FFFFFF"/>
                </a:solidFill>
              </a:rPr>
              <a:t>over </a:t>
            </a:r>
            <a:r>
              <a:rPr lang="en-US" dirty="0">
                <a:solidFill>
                  <a:srgbClr val="FFFFFF"/>
                </a:solidFill>
              </a:rPr>
              <a:t>India after the </a:t>
            </a:r>
            <a:r>
              <a:rPr lang="en-US" dirty="0" err="1">
                <a:solidFill>
                  <a:srgbClr val="FFFFFF"/>
                </a:solidFill>
              </a:rPr>
              <a:t>Sepoy</a:t>
            </a:r>
            <a:r>
              <a:rPr lang="en-US" dirty="0">
                <a:solidFill>
                  <a:srgbClr val="FFFFFF"/>
                </a:solidFill>
              </a:rPr>
              <a:t> Mutiny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0993" y="1080792"/>
            <a:ext cx="232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4"/>
                </a:solidFill>
                <a:latin typeface="Comic Sans MS"/>
                <a:cs typeface="Comic Sans MS"/>
              </a:rPr>
              <a:t>Sepoy</a:t>
            </a:r>
            <a:r>
              <a:rPr lang="en-US" sz="24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 Mutiny </a:t>
            </a:r>
            <a:endParaRPr lang="en-US" sz="24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4020" y="3305838"/>
            <a:ext cx="1308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Hindu</a:t>
            </a:r>
            <a:endParaRPr lang="en-US" sz="24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0299" y="3305838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Muslim</a:t>
            </a:r>
            <a:endParaRPr lang="en-US" sz="24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973" y="5138486"/>
            <a:ext cx="284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Direct Control </a:t>
            </a:r>
            <a:endParaRPr lang="en-US" sz="24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994" y="1580530"/>
            <a:ext cx="3622005" cy="271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0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EB60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Imperialism in 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EB60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China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European colonialism in Asia was successful (in the late 1800s) because Europe was able to dominate </a:t>
            </a:r>
            <a:r>
              <a:rPr lang="en-US" u="sng" dirty="0">
                <a:solidFill>
                  <a:srgbClr val="FFB400"/>
                </a:solidFill>
              </a:rPr>
              <a:t>military </a:t>
            </a:r>
            <a:r>
              <a:rPr lang="en-US" dirty="0">
                <a:solidFill>
                  <a:srgbClr val="FFFFFF"/>
                </a:solidFill>
              </a:rPr>
              <a:t>and </a:t>
            </a:r>
            <a:r>
              <a:rPr lang="en-US" u="sng" dirty="0">
                <a:solidFill>
                  <a:srgbClr val="FFB400"/>
                </a:solidFill>
              </a:rPr>
              <a:t>commercial</a:t>
            </a:r>
            <a:r>
              <a:rPr lang="en-US" dirty="0">
                <a:solidFill>
                  <a:srgbClr val="FFFFFF"/>
                </a:solidFill>
              </a:rPr>
              <a:t> relations with Asia.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48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EB60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Imperialism in China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612" y="1600200"/>
            <a:ext cx="5074388" cy="52578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FFFF"/>
                </a:solidFill>
              </a:rPr>
              <a:t>A </a:t>
            </a:r>
            <a:r>
              <a:rPr lang="en-US" b="1" dirty="0" smtClean="0">
                <a:solidFill>
                  <a:srgbClr val="FFFFFF"/>
                </a:solidFill>
              </a:rPr>
              <a:t>________________ </a:t>
            </a:r>
            <a:r>
              <a:rPr lang="en-US" dirty="0" smtClean="0">
                <a:solidFill>
                  <a:srgbClr val="FFFFFF"/>
                </a:solidFill>
              </a:rPr>
              <a:t>is </a:t>
            </a:r>
            <a:r>
              <a:rPr lang="en-US" dirty="0">
                <a:solidFill>
                  <a:srgbClr val="FFFFFF"/>
                </a:solidFill>
              </a:rPr>
              <a:t>an area in which an outside power claims exclusive trading privileges. 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During </a:t>
            </a:r>
            <a:r>
              <a:rPr lang="en-US" dirty="0">
                <a:solidFill>
                  <a:srgbClr val="FFFFFF"/>
                </a:solidFill>
              </a:rPr>
              <a:t>the 19th century, European nations established spheres of influence in </a:t>
            </a:r>
            <a:r>
              <a:rPr lang="en-US" dirty="0" smtClean="0">
                <a:solidFill>
                  <a:srgbClr val="FFFFFF"/>
                </a:solidFill>
              </a:rPr>
              <a:t>_______ mainly </a:t>
            </a:r>
            <a:r>
              <a:rPr lang="en-US" dirty="0">
                <a:solidFill>
                  <a:srgbClr val="FFFFFF"/>
                </a:solidFill>
              </a:rPr>
              <a:t>to gain commercial </a:t>
            </a:r>
            <a:r>
              <a:rPr lang="en-US" dirty="0" smtClean="0">
                <a:solidFill>
                  <a:srgbClr val="FFFFFF"/>
                </a:solidFill>
              </a:rPr>
              <a:t>(trade) </a:t>
            </a:r>
            <a:r>
              <a:rPr lang="en-US" dirty="0">
                <a:solidFill>
                  <a:srgbClr val="FFFFFF"/>
                </a:solidFill>
              </a:rPr>
              <a:t>advantages.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17736" y="1600200"/>
            <a:ext cx="338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Sphere of Influence</a:t>
            </a:r>
            <a:endParaRPr lang="en-US" sz="24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6905" y="5369370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China</a:t>
            </a:r>
            <a:endParaRPr lang="en-US" sz="24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03786"/>
            <a:ext cx="3362481" cy="480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8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EB60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Imperialism in China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13" y="1600200"/>
            <a:ext cx="4810206" cy="4922296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The </a:t>
            </a:r>
            <a:r>
              <a:rPr lang="en-US" dirty="0" smtClean="0">
                <a:solidFill>
                  <a:srgbClr val="FFFFFF"/>
                </a:solidFill>
              </a:rPr>
              <a:t>____________was </a:t>
            </a:r>
            <a:r>
              <a:rPr lang="en-US" dirty="0">
                <a:solidFill>
                  <a:srgbClr val="FFFFFF"/>
                </a:solidFill>
              </a:rPr>
              <a:t>a rebellion of Chinese peasants against the Qing Dynasty rulers in China which weakened China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034302"/>
            <a:ext cx="351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Taiping Rebellion</a:t>
            </a:r>
            <a:endParaRPr lang="en-US" sz="28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918" y="1908157"/>
            <a:ext cx="4194081" cy="392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3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EB60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Imperialism in China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62" y="1143000"/>
            <a:ext cx="5189838" cy="5715000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The </a:t>
            </a:r>
            <a:r>
              <a:rPr lang="en-US" dirty="0" smtClean="0">
                <a:solidFill>
                  <a:srgbClr val="FFFFFF"/>
                </a:solidFill>
              </a:rPr>
              <a:t>____________ was </a:t>
            </a:r>
            <a:r>
              <a:rPr lang="en-US" dirty="0">
                <a:solidFill>
                  <a:srgbClr val="FFFFFF"/>
                </a:solidFill>
              </a:rPr>
              <a:t>an unsuccessful attempt to attempt to drive foreign influence out of China</a:t>
            </a:r>
          </a:p>
          <a:p>
            <a:pPr lvl="1"/>
            <a:r>
              <a:rPr lang="en-US" b="1" u="sng" dirty="0">
                <a:solidFill>
                  <a:srgbClr val="FFB400"/>
                </a:solidFill>
              </a:rPr>
              <a:t>The Righteous Harmonious Fists </a:t>
            </a:r>
            <a:r>
              <a:rPr lang="en-US" dirty="0">
                <a:solidFill>
                  <a:srgbClr val="FFFFFF"/>
                </a:solidFill>
              </a:rPr>
              <a:t>started the rebellion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The Rebellion was crushed by European nations, Japan, and the United States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19773" y="1143000"/>
            <a:ext cx="2963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Boxer Rebellion</a:t>
            </a:r>
            <a:endParaRPr lang="en-US" sz="24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81" y="1487009"/>
            <a:ext cx="3824281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7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EB60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Imperialism in China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4834468" cy="5440362"/>
          </a:xfrm>
        </p:spPr>
        <p:txBody>
          <a:bodyPr/>
          <a:lstStyle/>
          <a:p>
            <a:pPr lvl="0"/>
            <a:r>
              <a:rPr lang="en-US" b="1" dirty="0" smtClean="0">
                <a:solidFill>
                  <a:srgbClr val="FFFFFF"/>
                </a:solidFill>
              </a:rPr>
              <a:t>_____________</a:t>
            </a:r>
            <a:r>
              <a:rPr lang="en-US" dirty="0" smtClean="0">
                <a:solidFill>
                  <a:srgbClr val="FFFFFF"/>
                </a:solidFill>
              </a:rPr>
              <a:t>was </a:t>
            </a:r>
            <a:r>
              <a:rPr lang="en-US" dirty="0">
                <a:solidFill>
                  <a:srgbClr val="FFFFFF"/>
                </a:solidFill>
              </a:rPr>
              <a:t>a nationalist leader who led movement to replace the Qing dynasty and restore Chinese rule in China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1751" y="1417638"/>
            <a:ext cx="345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Sun </a:t>
            </a:r>
            <a:r>
              <a:rPr lang="en-US" sz="2400" b="1" dirty="0" err="1" smtClean="0">
                <a:solidFill>
                  <a:schemeClr val="accent4"/>
                </a:solidFill>
                <a:latin typeface="Comic Sans MS"/>
                <a:cs typeface="Comic Sans MS"/>
              </a:rPr>
              <a:t>Yat-Sen</a:t>
            </a:r>
            <a:r>
              <a:rPr lang="en-US" sz="2400" b="1" dirty="0">
                <a:solidFill>
                  <a:schemeClr val="accent4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(</a:t>
            </a:r>
            <a:r>
              <a:rPr lang="en-US" sz="2400" b="1" dirty="0" err="1" smtClean="0">
                <a:solidFill>
                  <a:schemeClr val="accent4"/>
                </a:solidFill>
                <a:latin typeface="Comic Sans MS"/>
                <a:cs typeface="Comic Sans MS"/>
              </a:rPr>
              <a:t>Yixan</a:t>
            </a:r>
            <a:r>
              <a:rPr lang="en-US" sz="24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)</a:t>
            </a:r>
            <a:endParaRPr lang="en-US" sz="24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33" y="1417638"/>
            <a:ext cx="3657735" cy="46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EB60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628187" cy="5257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</a:rPr>
              <a:t>NATIONALISM</a:t>
            </a:r>
            <a:r>
              <a:rPr lang="en-US" dirty="0">
                <a:solidFill>
                  <a:schemeClr val="bg1"/>
                </a:solidFill>
              </a:rPr>
              <a:t> is a feeling of </a:t>
            </a:r>
            <a:r>
              <a:rPr lang="en-US" u="sng" dirty="0">
                <a:solidFill>
                  <a:schemeClr val="accent4"/>
                </a:solidFill>
              </a:rPr>
              <a:t>pride</a:t>
            </a:r>
            <a:r>
              <a:rPr lang="en-US" dirty="0">
                <a:solidFill>
                  <a:schemeClr val="bg1"/>
                </a:solidFill>
              </a:rPr>
              <a:t> in and </a:t>
            </a:r>
            <a:r>
              <a:rPr lang="en-US" u="sng" dirty="0">
                <a:solidFill>
                  <a:srgbClr val="FFB400"/>
                </a:solidFill>
              </a:rPr>
              <a:t>devotion</a:t>
            </a:r>
            <a:r>
              <a:rPr lang="en-US" dirty="0">
                <a:solidFill>
                  <a:schemeClr val="bg1"/>
                </a:solidFill>
              </a:rPr>
              <a:t> to </a:t>
            </a:r>
            <a:r>
              <a:rPr lang="en-US" dirty="0" smtClean="0">
                <a:solidFill>
                  <a:schemeClr val="bg1"/>
                </a:solidFill>
              </a:rPr>
              <a:t>one's </a:t>
            </a:r>
            <a:r>
              <a:rPr lang="en-US" u="sng" dirty="0" smtClean="0">
                <a:solidFill>
                  <a:srgbClr val="FFB400"/>
                </a:solidFill>
              </a:rPr>
              <a:t>country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Develops </a:t>
            </a:r>
            <a:r>
              <a:rPr lang="en-US" dirty="0">
                <a:solidFill>
                  <a:schemeClr val="bg1"/>
                </a:solidFill>
              </a:rPr>
              <a:t>among people who may </a:t>
            </a:r>
            <a:r>
              <a:rPr lang="en-US" dirty="0" smtClean="0">
                <a:solidFill>
                  <a:schemeClr val="bg1"/>
                </a:solidFill>
              </a:rPr>
              <a:t>share: </a:t>
            </a:r>
          </a:p>
          <a:p>
            <a:pPr lvl="1"/>
            <a:r>
              <a:rPr lang="en-US" b="1" u="sng" dirty="0" smtClean="0">
                <a:solidFill>
                  <a:schemeClr val="accent4"/>
                </a:solidFill>
              </a:rPr>
              <a:t>common language</a:t>
            </a:r>
          </a:p>
          <a:p>
            <a:pPr lvl="1"/>
            <a:r>
              <a:rPr lang="en-US" b="1" u="sng" dirty="0" smtClean="0">
                <a:solidFill>
                  <a:schemeClr val="accent4"/>
                </a:solidFill>
              </a:rPr>
              <a:t>history</a:t>
            </a:r>
          </a:p>
          <a:p>
            <a:pPr lvl="1"/>
            <a:r>
              <a:rPr lang="en-US" b="1" u="sng" dirty="0" smtClean="0">
                <a:solidFill>
                  <a:schemeClr val="accent4"/>
                </a:solidFill>
              </a:rPr>
              <a:t>set </a:t>
            </a:r>
            <a:r>
              <a:rPr lang="en-US" b="1" u="sng" dirty="0">
                <a:solidFill>
                  <a:schemeClr val="accent4"/>
                </a:solidFill>
              </a:rPr>
              <a:t>of </a:t>
            </a:r>
            <a:r>
              <a:rPr lang="en-US" b="1" u="sng" dirty="0" smtClean="0">
                <a:solidFill>
                  <a:schemeClr val="accent4"/>
                </a:solidFill>
              </a:rPr>
              <a:t>traditions</a:t>
            </a:r>
          </a:p>
          <a:p>
            <a:pPr lvl="1"/>
            <a:r>
              <a:rPr lang="en-US" b="1" u="sng" dirty="0" smtClean="0">
                <a:solidFill>
                  <a:schemeClr val="accent4"/>
                </a:solidFill>
              </a:rPr>
              <a:t>goal</a:t>
            </a:r>
          </a:p>
          <a:p>
            <a:pPr lvl="1"/>
            <a:r>
              <a:rPr lang="en-US" b="1" u="sng" dirty="0" smtClean="0">
                <a:solidFill>
                  <a:schemeClr val="accent4"/>
                </a:solidFill>
              </a:rPr>
              <a:t>Being controlled by foreign powers</a:t>
            </a:r>
            <a:endParaRPr lang="en-US" u="sng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7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EB60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Nationalism also causes people to join together to </a:t>
            </a:r>
            <a:r>
              <a:rPr lang="en-US" b="1" u="sng" dirty="0">
                <a:solidFill>
                  <a:schemeClr val="accent4"/>
                </a:solidFill>
              </a:rPr>
              <a:t>choose</a:t>
            </a:r>
            <a:r>
              <a:rPr lang="en-US" dirty="0">
                <a:solidFill>
                  <a:schemeClr val="bg1"/>
                </a:solidFill>
              </a:rPr>
              <a:t> their own form of </a:t>
            </a:r>
            <a:r>
              <a:rPr lang="en-US" b="1" u="sng" dirty="0">
                <a:solidFill>
                  <a:srgbClr val="FFB400"/>
                </a:solidFill>
              </a:rPr>
              <a:t>government</a:t>
            </a:r>
            <a:r>
              <a:rPr lang="en-US" dirty="0">
                <a:solidFill>
                  <a:schemeClr val="bg1"/>
                </a:solidFill>
              </a:rPr>
              <a:t>, without outside interference</a:t>
            </a:r>
          </a:p>
          <a:p>
            <a:pPr lvl="1"/>
            <a:r>
              <a:rPr lang="en-US" b="1" u="sng" dirty="0">
                <a:solidFill>
                  <a:srgbClr val="FFB400"/>
                </a:solidFill>
              </a:rPr>
              <a:t>Self determination </a:t>
            </a:r>
          </a:p>
          <a:p>
            <a:pPr lvl="1"/>
            <a:r>
              <a:rPr lang="en-US" b="1" u="sng" dirty="0">
                <a:solidFill>
                  <a:srgbClr val="FFB400"/>
                </a:solidFill>
              </a:rPr>
              <a:t>Sovereignty </a:t>
            </a:r>
          </a:p>
          <a:p>
            <a:pPr lvl="1"/>
            <a:r>
              <a:rPr lang="en-US" b="1" u="sng" dirty="0">
                <a:solidFill>
                  <a:srgbClr val="FFB400"/>
                </a:solidFill>
              </a:rPr>
              <a:t>Autonomy </a:t>
            </a:r>
          </a:p>
          <a:p>
            <a:pPr lvl="1"/>
            <a:r>
              <a:rPr lang="en-US" b="1" u="sng" dirty="0">
                <a:solidFill>
                  <a:srgbClr val="FFB400"/>
                </a:solidFill>
              </a:rPr>
              <a:t>Independence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"/>
            <a:ext cx="8229600" cy="1143000"/>
          </a:xfrm>
        </p:spPr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EB60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5151957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Establishing ________ </a:t>
            </a:r>
            <a:r>
              <a:rPr lang="en-US" dirty="0">
                <a:solidFill>
                  <a:schemeClr val="bg1"/>
                </a:solidFill>
              </a:rPr>
              <a:t>over </a:t>
            </a:r>
            <a:r>
              <a:rPr lang="en-US" dirty="0" smtClean="0">
                <a:solidFill>
                  <a:schemeClr val="bg1"/>
                </a:solidFill>
              </a:rPr>
              <a:t>______________ and ______________; </a:t>
            </a:r>
            <a:r>
              <a:rPr lang="en-US" dirty="0">
                <a:solidFill>
                  <a:schemeClr val="bg1"/>
                </a:solidFill>
              </a:rPr>
              <a:t>the domination by one country of the political, economic, or cultural life of another country or region.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50369" y="2136932"/>
            <a:ext cx="264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Foreign lands</a:t>
            </a:r>
            <a:endParaRPr lang="en-US" sz="24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2644" y="2598597"/>
            <a:ext cx="270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Foreign people</a:t>
            </a:r>
            <a:endParaRPr lang="en-US" sz="24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2807" y="1600200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control</a:t>
            </a:r>
            <a:endParaRPr lang="en-US" sz="24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956" y="1831032"/>
            <a:ext cx="3992044" cy="367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Nationalism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Once Nationalism exists, Militarism is surely soon to follow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Militarism:  </a:t>
            </a:r>
            <a:r>
              <a:rPr lang="en-US" dirty="0">
                <a:solidFill>
                  <a:srgbClr val="FFC000"/>
                </a:solidFill>
              </a:rPr>
              <a:t>the policy of maintaining a large armed force that is prepared for </a:t>
            </a:r>
            <a:r>
              <a:rPr lang="en-US" dirty="0" smtClean="0">
                <a:solidFill>
                  <a:srgbClr val="FFC000"/>
                </a:solidFill>
              </a:rPr>
              <a:t>war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sz="2000" dirty="0" smtClean="0">
                <a:solidFill>
                  <a:srgbClr val="FFC000"/>
                </a:solidFill>
              </a:rPr>
              <a:t>Nationalism             Militarism             Nationalism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545874" y="5290457"/>
            <a:ext cx="862149" cy="3918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325188" y="5290457"/>
            <a:ext cx="901337" cy="3918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54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Nationalism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i="1" u="sng" dirty="0" smtClean="0">
                <a:solidFill>
                  <a:srgbClr val="FFC000"/>
                </a:solidFill>
              </a:rPr>
              <a:t>Propaganda:</a:t>
            </a:r>
            <a:r>
              <a:rPr lang="en-US" dirty="0" smtClean="0">
                <a:solidFill>
                  <a:srgbClr val="FFC000"/>
                </a:solidFill>
              </a:rPr>
              <a:t>  information</a:t>
            </a:r>
            <a:r>
              <a:rPr lang="en-US" dirty="0">
                <a:solidFill>
                  <a:srgbClr val="FFC000"/>
                </a:solidFill>
              </a:rPr>
              <a:t>, especially of a biased or misleading nature, used to </a:t>
            </a:r>
            <a:r>
              <a:rPr lang="en-US" dirty="0" smtClean="0">
                <a:solidFill>
                  <a:srgbClr val="FFC000"/>
                </a:solidFill>
              </a:rPr>
              <a:t>promote a political </a:t>
            </a:r>
            <a:r>
              <a:rPr lang="en-US" dirty="0">
                <a:solidFill>
                  <a:srgbClr val="FFC000"/>
                </a:solidFill>
              </a:rPr>
              <a:t>cause or point of view.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sz="3600" b="1" i="1" u="sng" dirty="0" err="1" smtClean="0">
                <a:solidFill>
                  <a:srgbClr val="FFC000"/>
                </a:solidFill>
              </a:rPr>
              <a:t>Facism</a:t>
            </a:r>
            <a:r>
              <a:rPr lang="en-US" dirty="0" smtClean="0">
                <a:solidFill>
                  <a:srgbClr val="FFC000"/>
                </a:solidFill>
              </a:rPr>
              <a:t>:  </a:t>
            </a:r>
            <a:r>
              <a:rPr lang="en-US" dirty="0">
                <a:solidFill>
                  <a:srgbClr val="FFC000"/>
                </a:solidFill>
              </a:rPr>
              <a:t>an authoritarian and nationalistic right-wing system of government and social organization.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30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Nationalism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1417638"/>
            <a:ext cx="8830491" cy="503541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NATIONALISM + Militarism = </a:t>
            </a:r>
            <a:r>
              <a:rPr lang="en-US" dirty="0" err="1" smtClean="0">
                <a:solidFill>
                  <a:srgbClr val="FFC000"/>
                </a:solidFill>
              </a:rPr>
              <a:t>Facism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How do all these puzzle </a:t>
            </a:r>
            <a:r>
              <a:rPr lang="en-US" dirty="0" err="1" smtClean="0">
                <a:solidFill>
                  <a:srgbClr val="FFC000"/>
                </a:solidFill>
              </a:rPr>
              <a:t>peicesfit</a:t>
            </a:r>
            <a:r>
              <a:rPr lang="en-US" dirty="0" smtClean="0">
                <a:solidFill>
                  <a:srgbClr val="FFC000"/>
                </a:solidFill>
              </a:rPr>
              <a:t> together?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Nationalism, </a:t>
            </a:r>
            <a:r>
              <a:rPr lang="en-US" dirty="0" err="1" smtClean="0">
                <a:solidFill>
                  <a:srgbClr val="FFC000"/>
                </a:solidFill>
              </a:rPr>
              <a:t>Imperialsim</a:t>
            </a:r>
            <a:r>
              <a:rPr lang="en-US" dirty="0" smtClean="0">
                <a:solidFill>
                  <a:srgbClr val="FFC000"/>
                </a:solidFill>
              </a:rPr>
              <a:t>, Militarism, </a:t>
            </a:r>
            <a:r>
              <a:rPr lang="en-US" dirty="0" err="1" smtClean="0">
                <a:solidFill>
                  <a:srgbClr val="FFC000"/>
                </a:solidFill>
              </a:rPr>
              <a:t>Facism</a:t>
            </a:r>
            <a:r>
              <a:rPr lang="en-US" dirty="0" smtClean="0">
                <a:solidFill>
                  <a:srgbClr val="FFC000"/>
                </a:solidFill>
              </a:rPr>
              <a:t>…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pPr marL="3200400" lvl="7" indent="0">
              <a:buNone/>
            </a:pP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4" name="AutoShape 2" descr="Image result for fasc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88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EB60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229600" cy="550936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Nationalism can be a</a:t>
            </a:r>
            <a:r>
              <a:rPr lang="en-US" b="1" u="sng" dirty="0">
                <a:solidFill>
                  <a:schemeClr val="accent4"/>
                </a:solidFill>
              </a:rPr>
              <a:t> unifying </a:t>
            </a:r>
            <a:r>
              <a:rPr lang="en-US" dirty="0">
                <a:solidFill>
                  <a:schemeClr val="bg1"/>
                </a:solidFill>
              </a:rPr>
              <a:t>force</a:t>
            </a:r>
          </a:p>
          <a:p>
            <a:pPr lvl="1"/>
            <a:r>
              <a:rPr lang="en-US" b="1" u="sng" dirty="0">
                <a:solidFill>
                  <a:srgbClr val="FFB400"/>
                </a:solidFill>
              </a:rPr>
              <a:t>Unification of Germany </a:t>
            </a:r>
          </a:p>
          <a:p>
            <a:pPr lvl="1"/>
            <a:r>
              <a:rPr lang="en-US" b="1" u="sng" dirty="0">
                <a:solidFill>
                  <a:srgbClr val="FFB400"/>
                </a:solidFill>
              </a:rPr>
              <a:t>Unification of Italy </a:t>
            </a:r>
            <a:endParaRPr lang="en-US" b="1" u="sng" dirty="0" smtClean="0">
              <a:solidFill>
                <a:srgbClr val="FFB400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Nationalism can be a force that </a:t>
            </a:r>
            <a:r>
              <a:rPr lang="en-US" b="1" dirty="0">
                <a:solidFill>
                  <a:schemeClr val="bg1"/>
                </a:solidFill>
              </a:rPr>
              <a:t>tears apart</a:t>
            </a:r>
            <a:r>
              <a:rPr lang="en-US" dirty="0">
                <a:solidFill>
                  <a:schemeClr val="bg1"/>
                </a:solidFill>
              </a:rPr>
              <a:t> empires</a:t>
            </a:r>
          </a:p>
          <a:p>
            <a:pPr lvl="1"/>
            <a:r>
              <a:rPr lang="en-US" b="1" u="sng" dirty="0">
                <a:solidFill>
                  <a:schemeClr val="accent4"/>
                </a:solidFill>
              </a:rPr>
              <a:t>Austria-Hungary </a:t>
            </a:r>
          </a:p>
          <a:p>
            <a:pPr lvl="1"/>
            <a:r>
              <a:rPr lang="en-US" b="1" u="sng" dirty="0">
                <a:solidFill>
                  <a:schemeClr val="accent4"/>
                </a:solidFill>
              </a:rPr>
              <a:t>Ottoman Empire</a:t>
            </a:r>
          </a:p>
          <a:p>
            <a:endParaRPr lang="en-US" dirty="0">
              <a:solidFill>
                <a:srgbClr val="FFB4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9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983381" cy="5124320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chemeClr val="accent4"/>
                </a:solidFill>
              </a:rPr>
              <a:t>French Revolution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b="1" dirty="0" smtClean="0">
                <a:solidFill>
                  <a:srgbClr val="FFB400"/>
                </a:solidFill>
              </a:rPr>
              <a:t>Napoleon’s </a:t>
            </a:r>
            <a:r>
              <a:rPr lang="en-US" b="1" dirty="0">
                <a:solidFill>
                  <a:srgbClr val="FFB400"/>
                </a:solidFill>
              </a:rPr>
              <a:t>Conquests</a:t>
            </a:r>
            <a:r>
              <a:rPr lang="en-US" dirty="0">
                <a:solidFill>
                  <a:schemeClr val="bg1"/>
                </a:solidFill>
              </a:rPr>
              <a:t> inspired </a:t>
            </a:r>
            <a:r>
              <a:rPr lang="en-US" b="1" dirty="0">
                <a:solidFill>
                  <a:schemeClr val="bg1"/>
                </a:solidFill>
              </a:rPr>
              <a:t>nationalistic</a:t>
            </a:r>
            <a:r>
              <a:rPr lang="en-US" dirty="0">
                <a:solidFill>
                  <a:schemeClr val="bg1"/>
                </a:solidFill>
              </a:rPr>
              <a:t> feelings among the French people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EB60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Nationalism in Europe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400" y="1600200"/>
            <a:ext cx="39116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3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EB60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Nationalism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Nationalistic feelings arose in areas of Europe that were conquered by </a:t>
            </a:r>
            <a:r>
              <a:rPr lang="en-US" b="1" u="sng" dirty="0">
                <a:solidFill>
                  <a:srgbClr val="FFB400"/>
                </a:solidFill>
              </a:rPr>
              <a:t>Napoleon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Groups of </a:t>
            </a:r>
            <a:r>
              <a:rPr lang="en-US" b="1" u="sng" dirty="0">
                <a:solidFill>
                  <a:schemeClr val="accent4"/>
                </a:solidFill>
              </a:rPr>
              <a:t>conquered people </a:t>
            </a:r>
            <a:r>
              <a:rPr lang="en-US" dirty="0">
                <a:solidFill>
                  <a:schemeClr val="bg1"/>
                </a:solidFill>
              </a:rPr>
              <a:t>often unite to drive out a </a:t>
            </a:r>
            <a:r>
              <a:rPr lang="en-US" b="1" u="sng" dirty="0">
                <a:solidFill>
                  <a:srgbClr val="FFB400"/>
                </a:solidFill>
              </a:rPr>
              <a:t>foreign conqueror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9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EB60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Events Influenced by 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chemeClr val="bg1"/>
                </a:solidFill>
              </a:rPr>
              <a:t>Breakup of Austria-Hungary 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Breakup of Ottoman Empire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Indian </a:t>
            </a:r>
            <a:r>
              <a:rPr lang="en-US" b="1" dirty="0">
                <a:solidFill>
                  <a:schemeClr val="bg1"/>
                </a:solidFill>
              </a:rPr>
              <a:t>Independence Movement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b="1" u="sng" dirty="0">
                <a:solidFill>
                  <a:srgbClr val="FFB400"/>
                </a:solidFill>
              </a:rPr>
              <a:t>Formation of Indian National Congress  </a:t>
            </a:r>
            <a:endParaRPr lang="en-US" u="sng" dirty="0">
              <a:solidFill>
                <a:srgbClr val="FFB400"/>
              </a:solidFill>
            </a:endParaRPr>
          </a:p>
          <a:p>
            <a:pPr lvl="1"/>
            <a:r>
              <a:rPr lang="en-US" b="1" u="sng" dirty="0">
                <a:solidFill>
                  <a:srgbClr val="FFB400"/>
                </a:solidFill>
              </a:rPr>
              <a:t>Formation of Muslim League </a:t>
            </a:r>
            <a:endParaRPr lang="en-US" u="sng" dirty="0">
              <a:solidFill>
                <a:srgbClr val="FFB4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4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EB60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Motives for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5062" y="1600200"/>
            <a:ext cx="4958937" cy="5095459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The </a:t>
            </a:r>
            <a:r>
              <a:rPr lang="en-US" b="1" dirty="0">
                <a:solidFill>
                  <a:srgbClr val="FFFFFF"/>
                </a:solidFill>
              </a:rPr>
              <a:t>needs of </a:t>
            </a:r>
            <a:r>
              <a:rPr lang="en-US" b="1" dirty="0" smtClean="0">
                <a:solidFill>
                  <a:srgbClr val="FFFFFF"/>
                </a:solidFill>
              </a:rPr>
              <a:t>_______________ </a:t>
            </a:r>
            <a:r>
              <a:rPr lang="en-US" dirty="0" smtClean="0">
                <a:solidFill>
                  <a:srgbClr val="FFFFFF"/>
                </a:solidFill>
              </a:rPr>
              <a:t>during </a:t>
            </a:r>
            <a:r>
              <a:rPr lang="en-US" dirty="0">
                <a:solidFill>
                  <a:srgbClr val="FFFFFF"/>
                </a:solidFill>
              </a:rPr>
              <a:t>the 1800’s in Europe and the United States was a major reason for imperialism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________________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_______________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________________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91142" y="2117918"/>
            <a:ext cx="3837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Industrial Revolution</a:t>
            </a:r>
            <a:endParaRPr lang="en-US" sz="24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9649" y="4560651"/>
            <a:ext cx="3101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Natural Resources</a:t>
            </a:r>
            <a:endParaRPr lang="en-US" sz="24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9649" y="5048255"/>
            <a:ext cx="3419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New Markets</a:t>
            </a:r>
            <a:endParaRPr lang="en-US" sz="24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9649" y="5568213"/>
            <a:ext cx="3419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Cheap Labor</a:t>
            </a:r>
            <a:endParaRPr lang="en-US" sz="24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00200"/>
            <a:ext cx="3925300" cy="442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99"/>
            <a:ext cx="8229600" cy="1006652"/>
          </a:xfrm>
        </p:spPr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EB60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Motives for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13157"/>
            <a:ext cx="4877762" cy="5544843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rgbClr val="FFFFFF"/>
                </a:solidFill>
              </a:rPr>
              <a:t>_______________</a:t>
            </a:r>
            <a:r>
              <a:rPr lang="en-US" dirty="0" smtClean="0">
                <a:solidFill>
                  <a:srgbClr val="FFFFFF"/>
                </a:solidFill>
              </a:rPr>
              <a:t>– applied Darwin’s idea of survival of the fittest to social issues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Supporters believed it was natural </a:t>
            </a:r>
            <a:r>
              <a:rPr lang="en-US" dirty="0">
                <a:solidFill>
                  <a:srgbClr val="FFFFFF"/>
                </a:solidFill>
              </a:rPr>
              <a:t>for stronger nations to </a:t>
            </a:r>
            <a:r>
              <a:rPr lang="en-US" dirty="0" smtClean="0">
                <a:solidFill>
                  <a:srgbClr val="FFFFFF"/>
                </a:solidFill>
              </a:rPr>
              <a:t>___________ weaker </a:t>
            </a:r>
            <a:r>
              <a:rPr lang="en-US" dirty="0">
                <a:solidFill>
                  <a:srgbClr val="FFFFFF"/>
                </a:solidFill>
              </a:rPr>
              <a:t>ones 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7100" y="1313157"/>
            <a:ext cx="315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Social Darwinism</a:t>
            </a:r>
            <a:endParaRPr lang="en-US" sz="24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3450" y="4589511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control</a:t>
            </a:r>
            <a:endParaRPr lang="en-US" sz="24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763" y="1543990"/>
            <a:ext cx="4266237" cy="422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1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EB60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Motives for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5300" y="1143000"/>
            <a:ext cx="5218700" cy="57150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Rudyard Kipling’s poem </a:t>
            </a:r>
            <a:r>
              <a:rPr lang="en-US" dirty="0" smtClean="0">
                <a:solidFill>
                  <a:srgbClr val="FFFFFF"/>
                </a:solidFill>
              </a:rPr>
              <a:t>__________________expressed </a:t>
            </a:r>
            <a:r>
              <a:rPr lang="en-US" dirty="0">
                <a:solidFill>
                  <a:srgbClr val="FFFFFF"/>
                </a:solidFill>
              </a:rPr>
              <a:t>the idea that Europeans had a </a:t>
            </a:r>
            <a:r>
              <a:rPr lang="en-US" dirty="0" smtClean="0">
                <a:solidFill>
                  <a:srgbClr val="FFFFFF"/>
                </a:solidFill>
              </a:rPr>
              <a:t>______ </a:t>
            </a:r>
            <a:r>
              <a:rPr lang="en-US" dirty="0">
                <a:solidFill>
                  <a:srgbClr val="FFFFFF"/>
                </a:solidFill>
              </a:rPr>
              <a:t>to introduce the benefits of their </a:t>
            </a:r>
            <a:r>
              <a:rPr lang="en-US" dirty="0" smtClean="0">
                <a:solidFill>
                  <a:srgbClr val="FFFFFF"/>
                </a:solidFill>
              </a:rPr>
              <a:t>__________to non-European peoples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72669" y="1574201"/>
            <a:ext cx="477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“The White Man’s Burden” </a:t>
            </a:r>
            <a:endParaRPr lang="en-US" sz="28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2643" y="3060522"/>
            <a:ext cx="104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duty</a:t>
            </a:r>
            <a:endParaRPr lang="en-US" sz="28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2642" y="4085074"/>
            <a:ext cx="2256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civilization</a:t>
            </a:r>
            <a:endParaRPr lang="en-US" sz="28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4454"/>
            <a:ext cx="3925300" cy="49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9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962"/>
            <a:ext cx="8229600" cy="1143000"/>
          </a:xfrm>
        </p:spPr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EB60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Imperialism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0121"/>
            <a:ext cx="5209682" cy="5847879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>
                <a:solidFill>
                  <a:srgbClr val="FFFFFF"/>
                </a:solidFill>
              </a:rPr>
              <a:t>Africa’s </a:t>
            </a:r>
            <a:r>
              <a:rPr lang="en-US" dirty="0" smtClean="0">
                <a:solidFill>
                  <a:srgbClr val="FFFFFF"/>
                </a:solidFill>
              </a:rPr>
              <a:t>___________ </a:t>
            </a:r>
            <a:r>
              <a:rPr lang="en-US" dirty="0">
                <a:solidFill>
                  <a:srgbClr val="FFFFFF"/>
                </a:solidFill>
              </a:rPr>
              <a:t>(physical) barriers (waterfalls, rapids, highlands, steep cliffs, deserts) delayed </a:t>
            </a:r>
            <a:r>
              <a:rPr lang="en-US" dirty="0" smtClean="0">
                <a:solidFill>
                  <a:srgbClr val="FFFFFF"/>
                </a:solidFill>
              </a:rPr>
              <a:t>___________________of </a:t>
            </a:r>
            <a:r>
              <a:rPr lang="en-US" dirty="0">
                <a:solidFill>
                  <a:srgbClr val="FFFFFF"/>
                </a:solidFill>
              </a:rPr>
              <a:t>central Africa</a:t>
            </a:r>
            <a:r>
              <a:rPr lang="en-US" b="1" dirty="0">
                <a:solidFill>
                  <a:srgbClr val="FFFFFF"/>
                </a:solidFill>
              </a:rPr>
              <a:t>. 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b="1" dirty="0" smtClean="0">
                <a:solidFill>
                  <a:srgbClr val="FFFFFF"/>
                </a:solidFill>
              </a:rPr>
              <a:t>__________of </a:t>
            </a:r>
            <a:r>
              <a:rPr lang="en-US" b="1" dirty="0">
                <a:solidFill>
                  <a:srgbClr val="FFFFFF"/>
                </a:solidFill>
              </a:rPr>
              <a:t>Belgium </a:t>
            </a:r>
            <a:r>
              <a:rPr lang="en-US" dirty="0">
                <a:solidFill>
                  <a:srgbClr val="FFFFFF"/>
                </a:solidFill>
              </a:rPr>
              <a:t>established a trade colony in the </a:t>
            </a:r>
            <a:r>
              <a:rPr lang="en-US" dirty="0" smtClean="0">
                <a:solidFill>
                  <a:srgbClr val="FFFFFF"/>
                </a:solidFill>
              </a:rPr>
              <a:t>_______ </a:t>
            </a:r>
            <a:r>
              <a:rPr lang="en-US" dirty="0">
                <a:solidFill>
                  <a:srgbClr val="FFFFFF"/>
                </a:solidFill>
              </a:rPr>
              <a:t>which sparked the interest of other </a:t>
            </a:r>
            <a:r>
              <a:rPr lang="en-US" dirty="0" smtClean="0">
                <a:solidFill>
                  <a:srgbClr val="FFFFFF"/>
                </a:solidFill>
              </a:rPr>
              <a:t>_________ </a:t>
            </a:r>
            <a:r>
              <a:rPr lang="en-US" dirty="0">
                <a:solidFill>
                  <a:srgbClr val="FFFFFF"/>
                </a:solidFill>
              </a:rPr>
              <a:t>nations in Africa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75799" y="1010121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Geographic </a:t>
            </a:r>
            <a:endParaRPr lang="en-US" sz="24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5876" y="2872929"/>
            <a:ext cx="3746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European colonization</a:t>
            </a:r>
            <a:endParaRPr lang="en-US" sz="24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875" y="3753177"/>
            <a:ext cx="2337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King Leopold</a:t>
            </a:r>
            <a:endParaRPr lang="en-US" sz="24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1316" y="4503553"/>
            <a:ext cx="1217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Congo</a:t>
            </a:r>
            <a:endParaRPr lang="en-US" sz="24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875" y="5730023"/>
            <a:ext cx="2040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European</a:t>
            </a:r>
            <a:endParaRPr lang="en-US" sz="24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907" y="1340227"/>
            <a:ext cx="3742093" cy="398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9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329"/>
            <a:ext cx="8229600" cy="1143000"/>
          </a:xfrm>
        </p:spPr>
        <p:txBody>
          <a:bodyPr/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EB60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Imperialism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5575" y="1175329"/>
            <a:ext cx="5368425" cy="568267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European leaders held the </a:t>
            </a:r>
            <a:r>
              <a:rPr lang="en-US" b="1" dirty="0" smtClean="0">
                <a:solidFill>
                  <a:srgbClr val="FFFFFF"/>
                </a:solidFill>
              </a:rPr>
              <a:t>_____________</a:t>
            </a:r>
            <a:r>
              <a:rPr lang="en-US" dirty="0" smtClean="0">
                <a:solidFill>
                  <a:srgbClr val="FFFFFF"/>
                </a:solidFill>
              </a:rPr>
              <a:t>in </a:t>
            </a:r>
            <a:r>
              <a:rPr lang="en-US" dirty="0">
                <a:solidFill>
                  <a:srgbClr val="FFFFFF"/>
                </a:solidFill>
              </a:rPr>
              <a:t>order to determine how Europeans would divide up of Africa</a:t>
            </a:r>
          </a:p>
          <a:p>
            <a:pPr lvl="1"/>
            <a:r>
              <a:rPr lang="en-US" sz="3200" dirty="0" smtClean="0">
                <a:solidFill>
                  <a:srgbClr val="FFFFFF"/>
                </a:solidFill>
              </a:rPr>
              <a:t>Established __________ based </a:t>
            </a:r>
            <a:r>
              <a:rPr lang="en-US" sz="3200" dirty="0">
                <a:solidFill>
                  <a:srgbClr val="FFFFFF"/>
                </a:solidFill>
              </a:rPr>
              <a:t>primarily on </a:t>
            </a:r>
            <a:r>
              <a:rPr lang="en-US" sz="3200" b="1" dirty="0" smtClean="0">
                <a:solidFill>
                  <a:srgbClr val="FFFFFF"/>
                </a:solidFill>
              </a:rPr>
              <a:t>territorial claims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of </a:t>
            </a:r>
            <a:r>
              <a:rPr lang="en-US" sz="3200" b="1" dirty="0" smtClean="0">
                <a:solidFill>
                  <a:srgbClr val="FFFFFF"/>
                </a:solidFill>
              </a:rPr>
              <a:t>__________.</a:t>
            </a:r>
          </a:p>
          <a:p>
            <a:pPr lvl="1"/>
            <a:r>
              <a:rPr lang="en-US" sz="3200" b="1" u="sng" dirty="0" smtClean="0">
                <a:solidFill>
                  <a:schemeClr val="accent4"/>
                </a:solidFill>
              </a:rPr>
              <a:t>did not consider impact on African ethnic groups or cultures</a:t>
            </a:r>
            <a:endParaRPr lang="en-US" sz="3200" u="sng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55181" y="1574306"/>
            <a:ext cx="325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Berlin Conference</a:t>
            </a:r>
            <a:endParaRPr lang="en-US" sz="24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6694" y="3709886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borders</a:t>
            </a:r>
            <a:endParaRPr lang="en-US" sz="24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1100" y="4561273"/>
            <a:ext cx="251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Colonial rulers</a:t>
            </a:r>
            <a:endParaRPr lang="en-US" sz="24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7083"/>
            <a:ext cx="3775575" cy="446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8883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830" y="0"/>
            <a:ext cx="4655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968"/>
            <a:ext cx="8229600" cy="1143000"/>
          </a:xfrm>
        </p:spPr>
        <p:txBody>
          <a:bodyPr/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EB60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Imperialism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25" y="1129032"/>
            <a:ext cx="5084400" cy="5728968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_____________</a:t>
            </a:r>
            <a:r>
              <a:rPr lang="en-US" dirty="0" smtClean="0">
                <a:solidFill>
                  <a:srgbClr val="FFFFFF"/>
                </a:solidFill>
              </a:rPr>
              <a:t>was </a:t>
            </a:r>
            <a:r>
              <a:rPr lang="en-US" dirty="0">
                <a:solidFill>
                  <a:srgbClr val="FFFFFF"/>
                </a:solidFill>
              </a:rPr>
              <a:t>a strong supporter of British imperialism in Africa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_________</a:t>
            </a:r>
            <a:r>
              <a:rPr lang="en-US" dirty="0" smtClean="0">
                <a:solidFill>
                  <a:srgbClr val="FFFFFF"/>
                </a:solidFill>
              </a:rPr>
              <a:t>and </a:t>
            </a:r>
            <a:r>
              <a:rPr lang="en-US" dirty="0">
                <a:solidFill>
                  <a:srgbClr val="FFFFFF"/>
                </a:solidFill>
              </a:rPr>
              <a:t>the Zulu’s attempted</a:t>
            </a:r>
            <a:r>
              <a:rPr lang="en-US" b="1" dirty="0">
                <a:solidFill>
                  <a:srgbClr val="FFFFFF"/>
                </a:solidFill>
              </a:rPr>
              <a:t> to resist </a:t>
            </a:r>
            <a:r>
              <a:rPr lang="en-US" dirty="0">
                <a:solidFill>
                  <a:srgbClr val="FFFFFF"/>
                </a:solidFill>
              </a:rPr>
              <a:t>imperialism in Southern Africa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were defeated because of the </a:t>
            </a:r>
            <a:r>
              <a:rPr lang="en-US" u="sng" dirty="0">
                <a:solidFill>
                  <a:srgbClr val="FFB400"/>
                </a:solidFill>
              </a:rPr>
              <a:t>British armies superior military technology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5068" y="1101365"/>
            <a:ext cx="2805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Cecil Rhodes</a:t>
            </a:r>
            <a:endParaRPr lang="en-US" sz="24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049" y="2973940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4"/>
                </a:solidFill>
                <a:latin typeface="Comic Sans MS"/>
                <a:cs typeface="Comic Sans MS"/>
              </a:rPr>
              <a:t>Shaka</a:t>
            </a:r>
            <a:r>
              <a:rPr lang="en-US" sz="24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 Zulu</a:t>
            </a:r>
            <a:endParaRPr lang="en-US" sz="2400" b="1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299" y="1404297"/>
            <a:ext cx="3554964" cy="460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5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Default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4147</TotalTime>
  <Words>775</Words>
  <Application>Microsoft Office PowerPoint</Application>
  <PresentationFormat>On-screen Show (4:3)</PresentationFormat>
  <Paragraphs>132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Comic Sans MS</vt:lpstr>
      <vt:lpstr>Default Theme</vt:lpstr>
      <vt:lpstr> Imperialism and Nationalism</vt:lpstr>
      <vt:lpstr>Imperialism</vt:lpstr>
      <vt:lpstr>Motives for Imperialism</vt:lpstr>
      <vt:lpstr>Motives for Imperialism</vt:lpstr>
      <vt:lpstr>Motives for Imperialism</vt:lpstr>
      <vt:lpstr>Imperialism in Africa</vt:lpstr>
      <vt:lpstr>Imperialism in Africa</vt:lpstr>
      <vt:lpstr>PowerPoint Presentation</vt:lpstr>
      <vt:lpstr>Imperialism in Africa</vt:lpstr>
      <vt:lpstr>Imperialism in Africa</vt:lpstr>
      <vt:lpstr>Imperialism in India </vt:lpstr>
      <vt:lpstr>Imperialism in India </vt:lpstr>
      <vt:lpstr>Imperialism in China </vt:lpstr>
      <vt:lpstr>Imperialism in China </vt:lpstr>
      <vt:lpstr>Imperialism in China </vt:lpstr>
      <vt:lpstr>Imperialism in China </vt:lpstr>
      <vt:lpstr>Imperialism in China </vt:lpstr>
      <vt:lpstr>Nationalism</vt:lpstr>
      <vt:lpstr>Nationalism</vt:lpstr>
      <vt:lpstr>Nationalism</vt:lpstr>
      <vt:lpstr>Nationalism</vt:lpstr>
      <vt:lpstr>Nationalism</vt:lpstr>
      <vt:lpstr>Nationalism</vt:lpstr>
      <vt:lpstr>Nationalism in Europe</vt:lpstr>
      <vt:lpstr>Nationalism in Europe</vt:lpstr>
      <vt:lpstr>Events Influenced by Nationalism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Voorhis</dc:creator>
  <cp:lastModifiedBy>McClintock, Shane</cp:lastModifiedBy>
  <cp:revision>293</cp:revision>
  <cp:lastPrinted>2015-05-05T11:50:21Z</cp:lastPrinted>
  <dcterms:created xsi:type="dcterms:W3CDTF">2015-01-15T22:39:10Z</dcterms:created>
  <dcterms:modified xsi:type="dcterms:W3CDTF">2017-02-21T14:30:34Z</dcterms:modified>
</cp:coreProperties>
</file>