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66858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8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After weeks of frustrating debate over voting, the representatives of the Third Estate </a:t>
            </a:r>
            <a:r>
              <a:rPr lang="en-US" sz="1200" b="0" i="0" u="none" strike="noStrike" cap="none">
                <a:solidFill>
                  <a:schemeClr val="dk1"/>
                </a:solidFill>
                <a:latin typeface="Times New Roman"/>
                <a:ea typeface="Times New Roman"/>
                <a:cs typeface="Times New Roman"/>
                <a:sym typeface="Times New Roman"/>
              </a:rPr>
              <a:t>declared themselves the “National Assembly” and claimed that they were France’s true representative body. They</a:t>
            </a:r>
            <a:r>
              <a:rPr lang="en-US" sz="1200" b="0" i="0" u="none" strike="noStrike" cap="none">
                <a:solidFill>
                  <a:schemeClr val="dk1"/>
                </a:solidFill>
                <a:latin typeface="Calibri"/>
                <a:ea typeface="Calibri"/>
                <a:cs typeface="Calibri"/>
                <a:sym typeface="Calibri"/>
              </a:rPr>
              <a:t> invited members of the other estates to join them, and some members of the clergy and aristocracy did so. The National Assembly was inspired by the influential Abbé Sieyes, who had earlier published a pamphlet that proclaimed the Third Estate and the nation were one.</a:t>
            </a:r>
          </a:p>
        </p:txBody>
      </p:sp>
    </p:spTree>
    <p:extLst>
      <p:ext uri="{BB962C8B-B14F-4D97-AF65-F5344CB8AC3E}">
        <p14:creationId xmlns:p14="http://schemas.microsoft.com/office/powerpoint/2010/main" val="51078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Louis ordered that the National Assembly be locked out of its meeting place. He continued to insist that the estates meet separately and that the National Assembly be disbanded. The National Assembly responded by moving to a nearby tennis court, where they vowed not to leave until France had a constitution. This “Tennis Court Oath” gained the Assembly popularity among the working class and poor, and they even drew some of the more open-minded clergy and nobles to their side as well.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 June 27th, the king reversed his position and ordered the first two estates to join the National Assembly. He also decided to call French troops into Paris to try to keep a lid on the volatile situation.</a:t>
            </a:r>
          </a:p>
        </p:txBody>
      </p:sp>
    </p:spTree>
    <p:extLst>
      <p:ext uri="{BB962C8B-B14F-4D97-AF65-F5344CB8AC3E}">
        <p14:creationId xmlns:p14="http://schemas.microsoft.com/office/powerpoint/2010/main" val="424726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45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54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51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81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7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21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74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255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period lasting roughly from 1600 to 1800 is often referred to as the Age of Absolutism. Monarchs during this time exercised complete authority and did not share power with a council or cabinet.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Absolutism was tied to the concept of “Divine Right of Kings”—the idea that monarchs had been appointed by God and were responsible only to God. Thus, no one could question their judgment. Historians often identify James I of England as one of the first absolutist rulers. Not only did James believe that monarchs should hold total power (a belief that led him to clash with Parliament on several occasions), but he also wrote extensively about the Divine Right of Kings. In his work </a:t>
            </a:r>
            <a:r>
              <a:rPr lang="en-US" sz="1200" b="0" i="1" u="none" strike="noStrike" cap="none">
                <a:solidFill>
                  <a:schemeClr val="dk1"/>
                </a:solidFill>
                <a:latin typeface="Calibri"/>
                <a:ea typeface="Calibri"/>
                <a:cs typeface="Calibri"/>
                <a:sym typeface="Calibri"/>
              </a:rPr>
              <a:t>The True Law of Free Monarchies</a:t>
            </a:r>
            <a:r>
              <a:rPr lang="en-US" sz="1200" b="0" i="0" u="none" strike="noStrike" cap="none">
                <a:solidFill>
                  <a:schemeClr val="dk1"/>
                </a:solidFill>
                <a:latin typeface="Calibri"/>
                <a:ea typeface="Calibri"/>
                <a:cs typeface="Calibri"/>
                <a:sym typeface="Calibri"/>
              </a:rPr>
              <a:t>,</a:t>
            </a:r>
            <a:r>
              <a:rPr lang="en-US" sz="1200" b="0" i="1"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he stated that “Kings are called gods…because they sit upon God his throne in the earth and have the count of their administration to give unto him.”</a:t>
            </a:r>
          </a:p>
        </p:txBody>
      </p:sp>
    </p:spTree>
    <p:extLst>
      <p:ext uri="{BB962C8B-B14F-4D97-AF65-F5344CB8AC3E}">
        <p14:creationId xmlns:p14="http://schemas.microsoft.com/office/powerpoint/2010/main" val="153831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
        <p:nvSpPr>
          <p:cNvPr id="247" name="Shape 2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8" name="Shape 2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Napoleon’s victories over the Austrians in Italy forced an end to the war and allowed France to gain extremely favorable terms in the subsequent peace treaty. Napoleon’s achievements made him a national hero.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 next received command of an army training to invade England. Napoleon, however, felt an invasion might not be the best strategic move and decided instead to strike at British colonial possessions and attempt to take Egypt. French troops moved in and assumed control of the country; however, the British navy under Admiral Horatio Nelson destroyed the French fleet at Abukir Bay in 1799, leaving Napoleon stranded in Egypt.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Meanwhile back in France, the Directory was becoming more and more unpopular because of widespread corruption and its inability to solve the country’s economic problems. With the Directory on shaky ground, Napoleon saw an opportunity to seize power. He abandoned his troops in Egypt and returned to France. On November 9, 1799, with the support of the army in France, he executed a successful </a:t>
            </a:r>
            <a:r>
              <a:rPr lang="en-US" sz="1200" b="0" i="1" u="none" strike="noStrike" cap="none">
                <a:solidFill>
                  <a:schemeClr val="dk1"/>
                </a:solidFill>
                <a:latin typeface="Calibri"/>
                <a:ea typeface="Calibri"/>
                <a:cs typeface="Calibri"/>
                <a:sym typeface="Calibri"/>
              </a:rPr>
              <a:t>coup d’état</a:t>
            </a:r>
            <a:r>
              <a:rPr lang="en-US" sz="1200" b="0" i="0" u="none" strike="noStrike" cap="none">
                <a:solidFill>
                  <a:schemeClr val="dk1"/>
                </a:solidFill>
                <a:latin typeface="Calibri"/>
                <a:ea typeface="Calibri"/>
                <a:cs typeface="Calibri"/>
                <a:sym typeface="Calibri"/>
              </a:rPr>
              <a:t> and overthrew the Directory. The French Revolution was over.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new government called the Consulate was put into place. The Consulate was in theory a republican form of government headed by three consuls, of which Napoleon was first consul. He quickly took complete control of the entire government. In 1802, Napoleon was made consul for life.</a:t>
            </a:r>
          </a:p>
        </p:txBody>
      </p:sp>
    </p:spTree>
    <p:extLst>
      <p:ext uri="{BB962C8B-B14F-4D97-AF65-F5344CB8AC3E}">
        <p14:creationId xmlns:p14="http://schemas.microsoft.com/office/powerpoint/2010/main" val="147189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is the case with all historical events, opinions may vary on their significance or impact. What is agreed upon is that the Revolution brought an end to absolutism in France. Even when the monarchy was restored, it was not absolutist in nature. With the abolition of feudal privileges, the nobles lost their power and eventually their lands. The peasants and middle class came to possess land for the first time, and France became a nation of small landowning farmers.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Revolution and the foreign wars associated with it also gave the French people a strong sense of national identity. Loyalties had shifted from a king or queen to the nation. This “nationalism” that began in France was spread by revolutionary and Napoleonic armies to the rest of Europe. The struggle for national liberation became one of the most important themes of 19th- and 20th-century European and world politics.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Declaration of the Rights of Man was an outstanding example of the expression of Enlightenment ideals concerning freedom, equality, and rights. These ideals, along with the notion of equality before the law, would provide the basis for reform movements and new political philosophies in the 19th century.</a:t>
            </a:r>
          </a:p>
        </p:txBody>
      </p:sp>
    </p:spTree>
    <p:extLst>
      <p:ext uri="{BB962C8B-B14F-4D97-AF65-F5344CB8AC3E}">
        <p14:creationId xmlns:p14="http://schemas.microsoft.com/office/powerpoint/2010/main" val="32777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13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4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62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40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Enlightenment was a period of intellectual ferment that gave rise to a range of new theories about society, government, philosophy, economics, and religion. The concepts of liberty, equality, and democracy were becoming popular through the writings of thinkers such as John Locke, Jean-Jacques Rousseau, and Thomas Paine. Enlightenment philosophers and writers attacked the aristocracy and the monarchy, drawing much of their inspiration from the concept of the social contract.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social contract was a feature of the writings of both Locke and Rousseau. It stated that a ruler rules at the behest of the people. If a ruler is unjust, according to the social contract, then the people have the right and the duty to replace that ruler.</a:t>
            </a:r>
          </a:p>
        </p:txBody>
      </p:sp>
    </p:spTree>
    <p:extLst>
      <p:ext uri="{BB962C8B-B14F-4D97-AF65-F5344CB8AC3E}">
        <p14:creationId xmlns:p14="http://schemas.microsoft.com/office/powerpoint/2010/main" val="244099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Third Estate had long labored under an obsolete tax code that placed the majority of France’s tax burden upon its shoulders. With this heavy debt already a drain on their purse, bad weather in the 1780s caused widespread crop failures that resulted in grain shortages which pushed the price of bread, the staple of the French diet, too high for most peasants to buy. This would prove to be another factor leading to a revolution.</a:t>
            </a:r>
          </a:p>
        </p:txBody>
      </p:sp>
    </p:spTree>
    <p:extLst>
      <p:ext uri="{BB962C8B-B14F-4D97-AF65-F5344CB8AC3E}">
        <p14:creationId xmlns:p14="http://schemas.microsoft.com/office/powerpoint/2010/main" val="3162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S</a:t>
            </a: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 name="Shape 17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estate had one vote in the Estates General, despite the fact that the First and Second Estates only represented three percent of the population of France. In addition, since the first two estates always voted together, if the Third Estate disagreed with them there was little it could do with its single vote.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the Estates General convened in Versailles in May 1789, the First and Second Estates had about 300 delegates each, while the Third Estate had about 600 delegates. A controversy over voting arose almost immediately, as the Third Estate demanded that rather than having one vote per estate, each delegate be given a vote. This would have allowed the Third Estate the opportunity to gain a majority. The king, however, rejected this proposal.</a:t>
            </a:r>
          </a:p>
        </p:txBody>
      </p:sp>
    </p:spTree>
    <p:extLst>
      <p:ext uri="{BB962C8B-B14F-4D97-AF65-F5344CB8AC3E}">
        <p14:creationId xmlns:p14="http://schemas.microsoft.com/office/powerpoint/2010/main" val="128044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a:spLocks noGrp="1"/>
          </p:cNvSpPr>
          <p:nvPr>
            <p:ph type="clipArt" idx="2"/>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685800" y="6248400"/>
            <a:ext cx="1904999" cy="457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248400"/>
            <a:ext cx="1904999" cy="457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a:spLocks noGrp="1"/>
          </p:cNvSpPr>
          <p:nvPr>
            <p:ph type="clipArt" idx="2"/>
          </p:nvPr>
        </p:nvSpPr>
        <p:spPr>
          <a:xfrm>
            <a:off x="6858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685800" y="6248400"/>
            <a:ext cx="1904999" cy="457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8400"/>
            <a:ext cx="1904999" cy="457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648200" y="1600200"/>
            <a:ext cx="4038599" cy="4495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248400"/>
            <a:ext cx="2133599" cy="457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248400"/>
            <a:ext cx="2133599" cy="457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ale.edu/lawweb/avalon/rightsof.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un.org/rights/50/decla.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a:stretch/>
        </p:blipFill>
        <p:spPr>
          <a:xfrm>
            <a:off x="-6926" y="-6926"/>
            <a:ext cx="9116786" cy="6858000"/>
          </a:xfrm>
          <a:prstGeom prst="rect">
            <a:avLst/>
          </a:prstGeom>
          <a:noFill/>
          <a:ln>
            <a:noFill/>
          </a:ln>
        </p:spPr>
      </p:pic>
      <p:sp>
        <p:nvSpPr>
          <p:cNvPr id="110" name="Shape 110"/>
          <p:cNvSpPr txBox="1">
            <a:spLocks noGrp="1"/>
          </p:cNvSpPr>
          <p:nvPr>
            <p:ph type="ctrTitle"/>
          </p:nvPr>
        </p:nvSpPr>
        <p:spPr>
          <a:xfrm>
            <a:off x="762000" y="21336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the French </a:t>
            </a:r>
            <a:r>
              <a:rPr lang="en-US" sz="4400" b="1" i="0" u="none" strike="noStrike" cap="none">
                <a:solidFill>
                  <a:srgbClr val="538CD5"/>
                </a:solidFill>
                <a:latin typeface="Calibri"/>
                <a:ea typeface="Calibri"/>
                <a:cs typeface="Calibri"/>
                <a:sym typeface="Calibri"/>
              </a:rPr>
              <a:t>Revolution</a:t>
            </a:r>
          </a:p>
        </p:txBody>
      </p:sp>
      <p:sp>
        <p:nvSpPr>
          <p:cNvPr id="111" name="Shape 11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248400" y="2057400"/>
            <a:ext cx="2819400" cy="3124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Third Estate took action and established its own government</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On June 17, 1789, the National Assembly was formed</a:t>
            </a:r>
          </a:p>
        </p:txBody>
      </p:sp>
      <p:sp>
        <p:nvSpPr>
          <p:cNvPr id="185" name="Shape 185"/>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The National Assembly</a:t>
            </a:r>
          </a:p>
        </p:txBody>
      </p:sp>
      <p:pic>
        <p:nvPicPr>
          <p:cNvPr id="186" name="Shape 186" descr="S:\Publishing\powerpoint\World history\ZP922\pix\third estate.jpg"/>
          <p:cNvPicPr preferRelativeResize="0"/>
          <p:nvPr/>
        </p:nvPicPr>
        <p:blipFill rotWithShape="1">
          <a:blip r:embed="rId3">
            <a:alphaModFix/>
          </a:blip>
          <a:srcRect/>
          <a:stretch/>
        </p:blipFill>
        <p:spPr>
          <a:xfrm>
            <a:off x="381000" y="1752600"/>
            <a:ext cx="5867400" cy="455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0" y="1828800"/>
            <a:ext cx="2438399"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Louis XVI ordered the Third Estate locked out of the National Assembly’s meeting hall</a:t>
            </a:r>
          </a:p>
          <a:p>
            <a:pPr marL="342900" marR="0" lvl="0" indent="-342900" algn="l" rtl="0">
              <a:lnSpc>
                <a:spcPct val="90000"/>
              </a:lnSpc>
              <a:spcBef>
                <a:spcPts val="444"/>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The Tennis Court Oath</a:t>
            </a:r>
          </a:p>
          <a:p>
            <a:pPr marL="342900" marR="0" lvl="0" indent="-342900" algn="l" rtl="0">
              <a:lnSpc>
                <a:spcPct val="90000"/>
              </a:lnSpc>
              <a:spcBef>
                <a:spcPts val="444"/>
              </a:spcBef>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The king ordered the third estate to disperse, they refused</a:t>
            </a:r>
          </a:p>
        </p:txBody>
      </p:sp>
      <p:sp>
        <p:nvSpPr>
          <p:cNvPr id="193" name="Shape 193"/>
          <p:cNvSpPr txBox="1"/>
          <p:nvPr/>
        </p:nvSpPr>
        <p:spPr>
          <a:xfrm>
            <a:off x="2362200" y="6248400"/>
            <a:ext cx="64769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Artist Jacques Louis David’s depiction of the Tennis Court Oath</a:t>
            </a:r>
          </a:p>
        </p:txBody>
      </p:sp>
      <p:pic>
        <p:nvPicPr>
          <p:cNvPr id="194" name="Shape 194" descr="S:\Publishing\powerpoint\World history\ZP922\pix\tenniscourtoath.jpg"/>
          <p:cNvPicPr preferRelativeResize="0"/>
          <p:nvPr/>
        </p:nvPicPr>
        <p:blipFill rotWithShape="1">
          <a:blip r:embed="rId3">
            <a:alphaModFix/>
          </a:blip>
          <a:srcRect/>
          <a:stretch/>
        </p:blipFill>
        <p:spPr>
          <a:xfrm>
            <a:off x="2209800" y="1981200"/>
            <a:ext cx="6629400" cy="4324349"/>
          </a:xfrm>
          <a:prstGeom prst="rect">
            <a:avLst/>
          </a:prstGeom>
          <a:noFill/>
          <a:ln>
            <a:noFill/>
          </a:ln>
        </p:spPr>
      </p:pic>
      <p:sp>
        <p:nvSpPr>
          <p:cNvPr id="195" name="Shape 195"/>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Confrontation With the 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Third Estate Triumphs</a:t>
            </a: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Verdana"/>
                <a:ea typeface="Verdana"/>
                <a:cs typeface="Verdana"/>
                <a:sym typeface="Verdana"/>
              </a:rPr>
              <a:t>The King was unwilling to use force and eventually ordered the first and second estates to join the new National Assembly. </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Verdana"/>
                <a:ea typeface="Verdana"/>
                <a:cs typeface="Verdana"/>
                <a:sym typeface="Verdana"/>
              </a:rPr>
              <a:t>The third estate had won.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National Assembly</a:t>
            </a:r>
          </a:p>
        </p:txBody>
      </p:sp>
      <p:sp>
        <p:nvSpPr>
          <p:cNvPr id="207" name="Shape 2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Verdana"/>
                <a:ea typeface="Verdana"/>
                <a:cs typeface="Verdana"/>
                <a:sym typeface="Verdana"/>
              </a:rPr>
              <a:t>The new National Assembly created the historic and influential document </a:t>
            </a:r>
            <a:r>
              <a:rPr lang="en-US" sz="2800" b="0" i="1" u="sng" strike="noStrike" cap="none">
                <a:solidFill>
                  <a:schemeClr val="hlink"/>
                </a:solidFill>
                <a:latin typeface="Verdana"/>
                <a:ea typeface="Verdana"/>
                <a:cs typeface="Verdana"/>
                <a:sym typeface="Verdana"/>
                <a:hlinkClick r:id="rId3"/>
              </a:rPr>
              <a:t>The Declaration of the Rights of Man</a:t>
            </a:r>
            <a:r>
              <a:rPr lang="en-US" sz="2800" b="0" i="0" u="none" strike="noStrike" cap="none">
                <a:solidFill>
                  <a:schemeClr val="dk1"/>
                </a:solidFill>
                <a:latin typeface="Verdana"/>
                <a:ea typeface="Verdana"/>
                <a:cs typeface="Verdana"/>
                <a:sym typeface="Verdana"/>
              </a:rPr>
              <a:t>, which stated the principle that all men had equal rights under the law.</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Verdana"/>
                <a:ea typeface="Verdana"/>
                <a:cs typeface="Verdana"/>
                <a:sym typeface="Verdana"/>
              </a:rPr>
              <a:t>This document has remained the basis for all subsequent declarations of human rights. (Compare </a:t>
            </a:r>
            <a:r>
              <a:rPr lang="en-US" sz="2800" b="0" i="1" u="sng" strike="noStrike" cap="none">
                <a:solidFill>
                  <a:schemeClr val="hlink"/>
                </a:solidFill>
                <a:latin typeface="Verdana"/>
                <a:ea typeface="Verdana"/>
                <a:cs typeface="Verdana"/>
                <a:sym typeface="Verdana"/>
                <a:hlinkClick r:id="rId4"/>
              </a:rPr>
              <a:t>The</a:t>
            </a:r>
            <a:r>
              <a:rPr lang="en-US" sz="2800" b="0" i="0" u="sng" strike="noStrike" cap="none">
                <a:solidFill>
                  <a:schemeClr val="hlink"/>
                </a:solidFill>
                <a:latin typeface="Verdana"/>
                <a:ea typeface="Verdana"/>
                <a:cs typeface="Verdana"/>
                <a:sym typeface="Verdana"/>
                <a:hlinkClick r:id="rId4"/>
              </a:rPr>
              <a:t> </a:t>
            </a:r>
            <a:r>
              <a:rPr lang="en-US" sz="2800" b="0" i="1" u="sng" strike="noStrike" cap="none">
                <a:solidFill>
                  <a:schemeClr val="hlink"/>
                </a:solidFill>
                <a:latin typeface="Verdana"/>
                <a:ea typeface="Verdana"/>
                <a:cs typeface="Verdana"/>
                <a:sym typeface="Verdana"/>
                <a:hlinkClick r:id="rId4"/>
              </a:rPr>
              <a:t>Universal Declaration of Human Rights</a:t>
            </a:r>
            <a:r>
              <a:rPr lang="en-US" sz="2800" b="0" i="0" u="none" strike="noStrike" cap="none">
                <a:solidFill>
                  <a:schemeClr val="dk1"/>
                </a:solidFill>
                <a:latin typeface="Verdana"/>
                <a:ea typeface="Verdana"/>
                <a:cs typeface="Verdana"/>
                <a:sym typeface="Verdana"/>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174625"/>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Conditions in Paris</a:t>
            </a:r>
          </a:p>
        </p:txBody>
      </p:sp>
      <p:sp>
        <p:nvSpPr>
          <p:cNvPr id="213" name="Shape 213"/>
          <p:cNvSpPr txBox="1">
            <a:spLocks noGrp="1"/>
          </p:cNvSpPr>
          <p:nvPr>
            <p:ph type="body" idx="1"/>
          </p:nvPr>
        </p:nvSpPr>
        <p:spPr>
          <a:xfrm>
            <a:off x="457200" y="1343025"/>
            <a:ext cx="8229600"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FFFFFF"/>
              </a:buClr>
              <a:buSzPct val="99615"/>
              <a:buFont typeface="Arial"/>
              <a:buChar char="•"/>
            </a:pPr>
            <a:r>
              <a:rPr lang="en-US" sz="2590" b="0" i="0" u="none" strike="noStrike" cap="none">
                <a:solidFill>
                  <a:srgbClr val="FFFFFF"/>
                </a:solidFill>
                <a:latin typeface="Verdana"/>
                <a:ea typeface="Verdana"/>
                <a:cs typeface="Verdana"/>
                <a:sym typeface="Verdana"/>
              </a:rPr>
              <a:t>Conditions were poor in Paris for the common </a:t>
            </a:r>
            <a:r>
              <a:rPr lang="en-US" sz="2590" b="0" i="0" u="none" strike="noStrike" cap="none">
                <a:solidFill>
                  <a:schemeClr val="dk1"/>
                </a:solidFill>
                <a:latin typeface="Verdana"/>
                <a:ea typeface="Verdana"/>
                <a:cs typeface="Verdana"/>
                <a:sym typeface="Verdana"/>
              </a:rPr>
              <a:t>people. </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Verdana"/>
                <a:ea typeface="Verdana"/>
                <a:cs typeface="Verdana"/>
                <a:sym typeface="Verdana"/>
              </a:rPr>
              <a:t>The price of bread was high and supplies were short due to harvest failures.</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Verdana"/>
                <a:ea typeface="Verdana"/>
                <a:cs typeface="Verdana"/>
                <a:sym typeface="Verdana"/>
              </a:rPr>
              <a:t>Rumors spread that the King and Queen were responsible for the shortages</a:t>
            </a:r>
            <a:r>
              <a:rPr lang="en-US" sz="2220" b="1" i="0" u="none" strike="noStrike" cap="none">
                <a:solidFill>
                  <a:schemeClr val="dk1"/>
                </a:solidFill>
                <a:latin typeface="Verdana"/>
                <a:ea typeface="Verdana"/>
                <a:cs typeface="Verdana"/>
                <a:sym typeface="Verdana"/>
              </a:rPr>
              <a:t> </a:t>
            </a:r>
          </a:p>
          <a:p>
            <a:pPr marL="342900" marR="0" lvl="0" indent="-34290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Verdana"/>
                <a:ea typeface="Verdana"/>
                <a:cs typeface="Verdana"/>
                <a:sym typeface="Verdana"/>
              </a:rPr>
              <a:t>Then French troops marched to the capital. </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Verdana"/>
                <a:ea typeface="Verdana"/>
                <a:cs typeface="Verdana"/>
                <a:sym typeface="Verdana"/>
              </a:rPr>
              <a:t>Rumors spread quickly among the already restless mobs that the King was intending to use them against the people. </a:t>
            </a:r>
          </a:p>
          <a:p>
            <a:pPr marL="742950" marR="0" lvl="1" indent="-285750" algn="l" rtl="0">
              <a:lnSpc>
                <a:spcPct val="80000"/>
              </a:lnSpc>
              <a:spcBef>
                <a:spcPts val="444"/>
              </a:spcBef>
              <a:spcAft>
                <a:spcPts val="0"/>
              </a:spcAft>
              <a:buClr>
                <a:schemeClr val="dk1"/>
              </a:buClr>
              <a:buSzPct val="100909"/>
              <a:buFont typeface="Arial"/>
              <a:buChar char="–"/>
            </a:pPr>
            <a:r>
              <a:rPr lang="en-US" sz="2220" b="0" i="0" u="none" strike="noStrike" cap="none">
                <a:solidFill>
                  <a:schemeClr val="dk1"/>
                </a:solidFill>
                <a:latin typeface="Verdana"/>
                <a:ea typeface="Verdana"/>
                <a:cs typeface="Verdana"/>
                <a:sym typeface="Verdana"/>
              </a:rPr>
              <a:t>The dismissal of the Finance Minister Necker, who was popular with the third estate, ignited the spark. </a:t>
            </a:r>
          </a:p>
          <a:p>
            <a:pPr marL="342900" marR="0" lvl="0" indent="-342900" algn="l" rtl="0">
              <a:lnSpc>
                <a:spcPct val="80000"/>
              </a:lnSpc>
              <a:spcBef>
                <a:spcPts val="518"/>
              </a:spcBef>
              <a:spcAft>
                <a:spcPts val="0"/>
              </a:spcAft>
              <a:buClr>
                <a:schemeClr val="dk1"/>
              </a:buClr>
              <a:buSzPct val="25000"/>
              <a:buFont typeface="Noto Sans Symbols"/>
              <a:buNone/>
            </a:pPr>
            <a:r>
              <a:rPr lang="en-US" sz="2590" b="1" i="0" u="none" strike="noStrike" cap="none">
                <a:solidFill>
                  <a:schemeClr val="dk1"/>
                </a:solidFill>
                <a:latin typeface="Verdana"/>
                <a:ea typeface="Verdana"/>
                <a:cs typeface="Verdana"/>
                <a:sym typeface="Verdana"/>
              </a:rPr>
              <a:t> </a:t>
            </a:r>
            <a:r>
              <a:rPr lang="en-US" sz="2590" b="1" i="0" u="none" strike="noStrike" cap="none">
                <a:solidFill>
                  <a:schemeClr val="dk1"/>
                </a:solidFill>
                <a:latin typeface="Calibri"/>
                <a:ea typeface="Calibri"/>
                <a:cs typeface="Calibri"/>
                <a:sym typeface="Calibri"/>
              </a:rPr>
              <a:t> </a:t>
            </a:r>
          </a:p>
          <a:p>
            <a:pPr marL="342900" marR="0" lvl="0" indent="-342900" algn="l" rtl="0">
              <a:lnSpc>
                <a:spcPct val="8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Storming of the Bastille</a:t>
            </a: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Verdana"/>
                <a:ea typeface="Verdana"/>
                <a:cs typeface="Verdana"/>
                <a:sym typeface="Verdana"/>
              </a:rPr>
              <a:t>On July 14, 1789, the mob, joined by some of the King's soldiers, stormed the Bastille.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Verdana"/>
                <a:ea typeface="Verdana"/>
                <a:cs typeface="Verdana"/>
                <a:sym typeface="Verdana"/>
              </a:rPr>
              <a:t>The commander of the Bastille, de Launay, attempted to surrender, but the mob would not accept it.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Verdana"/>
                <a:ea typeface="Verdana"/>
                <a:cs typeface="Verdana"/>
                <a:sym typeface="Verdana"/>
              </a:rPr>
              <a:t>He was killed as they poured through the gates.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Verdana"/>
                <a:ea typeface="Verdana"/>
                <a:cs typeface="Verdana"/>
                <a:sym typeface="Verdana"/>
              </a:rPr>
              <a:t>No guard was left alive. </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King’s Return to Paris</a:t>
            </a:r>
          </a:p>
        </p:txBody>
      </p:sp>
      <p:sp>
        <p:nvSpPr>
          <p:cNvPr id="225" name="Shape 225"/>
          <p:cNvSpPr txBox="1">
            <a:spLocks noGrp="1"/>
          </p:cNvSpPr>
          <p:nvPr>
            <p:ph type="body" idx="1"/>
          </p:nvPr>
        </p:nvSpPr>
        <p:spPr>
          <a:xfrm>
            <a:off x="457200" y="1600200"/>
            <a:ext cx="4038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Under pressure from the National Guard, the King also agreed to return to Paris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with his wife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and children. </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It was the last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time the King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saw Versailles. </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226" name="Shape 226" descr="returntoparis"/>
          <p:cNvPicPr preferRelativeResize="0">
            <a:picLocks noGrp="1"/>
          </p:cNvPicPr>
          <p:nvPr>
            <p:ph type="body" idx="2"/>
          </p:nvPr>
        </p:nvPicPr>
        <p:blipFill rotWithShape="1">
          <a:blip r:embed="rId3">
            <a:alphaModFix/>
          </a:blip>
          <a:srcRect/>
          <a:stretch/>
        </p:blipFill>
        <p:spPr>
          <a:xfrm>
            <a:off x="3608387" y="1136650"/>
            <a:ext cx="5307011" cy="5276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Execution of Louis XVI</a:t>
            </a:r>
          </a:p>
        </p:txBody>
      </p:sp>
      <p:sp>
        <p:nvSpPr>
          <p:cNvPr id="232" name="Shape 232"/>
          <p:cNvSpPr txBox="1">
            <a:spLocks noGrp="1"/>
          </p:cNvSpPr>
          <p:nvPr>
            <p:ph type="body" idx="1"/>
          </p:nvPr>
        </p:nvSpPr>
        <p:spPr>
          <a:xfrm>
            <a:off x="457200" y="1600200"/>
            <a:ext cx="8229600" cy="49704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constitutional monarchy put in place by moderate revolutionaries gave way to a radical republic. </a:t>
            </a:r>
          </a:p>
          <a:p>
            <a:pPr marL="342900" marR="0" lvl="0" indent="-342900" algn="l" rtl="0">
              <a:lnSpc>
                <a:spcPct val="8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National Convention decided to put Louis on trial for his crimes. </a:t>
            </a:r>
          </a:p>
          <a:p>
            <a:pPr marL="742950" marR="0" lvl="1" indent="-285750" algn="l" rtl="0">
              <a:lnSpc>
                <a:spcPct val="8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Although his guilt was never an issue, there was a real debate in the Convention on whether the king should be killed. </a:t>
            </a:r>
          </a:p>
          <a:p>
            <a:pPr marL="742950" marR="0" lvl="1" indent="-285750" algn="l" rtl="0">
              <a:lnSpc>
                <a:spcPct val="8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They voted for his execution. </a:t>
            </a:r>
          </a:p>
          <a:p>
            <a:pPr marL="342900" marR="0" lvl="0" indent="-342900" algn="l" rtl="0">
              <a:lnSpc>
                <a:spcPct val="8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 January 23, 1793 Louis Capet went to the guillotine in the Place de la Concorde, where a statue of his predecessor, Louis XV, once stood.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At the scaffold he said </a:t>
            </a:r>
            <a:r>
              <a:rPr lang="en-US" sz="2400" b="0" i="0" u="none" strike="noStrike" cap="none">
                <a:solidFill>
                  <a:schemeClr val="hlink"/>
                </a:solidFill>
                <a:latin typeface="Calibri"/>
                <a:ea typeface="Calibri"/>
                <a:cs typeface="Calibri"/>
                <a:sym typeface="Calibri"/>
              </a:rPr>
              <a:t>"I forgive those who are guilty of my death."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Reign of Terror</a:t>
            </a:r>
          </a:p>
        </p:txBody>
      </p:sp>
      <p:sp>
        <p:nvSpPr>
          <p:cNvPr id="238" name="Shape 238"/>
          <p:cNvSpPr txBox="1">
            <a:spLocks noGrp="1"/>
          </p:cNvSpPr>
          <p:nvPr>
            <p:ph type="body" idx="1"/>
          </p:nvPr>
        </p:nvSpPr>
        <p:spPr>
          <a:xfrm>
            <a:off x="457200" y="1600200"/>
            <a:ext cx="8229600" cy="48482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After the death of Louis in 1793, the Reign of Terror began. </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Marie Antoinette led a parade of prominent and not-so-prominent citizens to their deaths.  </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guillotine, the new instrument of egalitarian justice, was put to work. </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Public executions were considered educational. Women were encouraged to sit and knit during trials and executions. </a:t>
            </a:r>
          </a:p>
          <a:p>
            <a:pPr marL="342900" marR="0" lvl="0" indent="-34290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Revolutionary Tribunal ordered the execution of 2,400 people in Paris by July 1794. Across France 30,000 people lost their lives.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Watch Committees</a:t>
            </a:r>
          </a:p>
        </p:txBody>
      </p:sp>
      <p:sp>
        <p:nvSpPr>
          <p:cNvPr id="244" name="Shape 244"/>
          <p:cNvSpPr txBox="1">
            <a:spLocks noGrp="1"/>
          </p:cNvSpPr>
          <p:nvPr>
            <p:ph type="body" idx="1"/>
          </p:nvPr>
        </p:nvSpPr>
        <p:spPr>
          <a:xfrm>
            <a:off x="457200" y="1600200"/>
            <a:ext cx="8229600" cy="490061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Terror was designed to fight the enemies of the revolution, to prevent counter-revolution from gaining ground. </a:t>
            </a:r>
          </a:p>
          <a:p>
            <a:pPr marL="342900" marR="0" lvl="0" indent="-342900" algn="l" rtl="0">
              <a:lnSpc>
                <a:spcPct val="8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Most of the people rounded up were not aristocrats, but ordinary people. </a:t>
            </a:r>
          </a:p>
          <a:p>
            <a:pPr marL="742950" marR="0" lvl="1" indent="-285750" algn="l" rtl="0">
              <a:lnSpc>
                <a:spcPct val="8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man (and his family) might go to the guillotine for saying something critical of the revolutionary government.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Watch Committees around the nation were encouraged to arrest </a:t>
            </a:r>
            <a:r>
              <a:rPr lang="en-US" sz="2400" b="0" i="0" u="none" strike="noStrike" cap="none">
                <a:solidFill>
                  <a:schemeClr val="hlink"/>
                </a:solidFill>
                <a:latin typeface="Calibri"/>
                <a:ea typeface="Calibri"/>
                <a:cs typeface="Calibri"/>
                <a:sym typeface="Calibri"/>
              </a:rPr>
              <a:t>"suspected persons, ... those who, either by their conduct or their relationships, by their remarks or by their writing, are shown to be partisans of tyranny and federalism and enemies of liberty"</a:t>
            </a:r>
            <a:r>
              <a:rPr lang="en-US" sz="24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Law of Suspects</a:t>
            </a:r>
            <a:r>
              <a:rPr lang="en-US" sz="2400" b="0" i="0" u="none" strike="noStrike" cap="none">
                <a:solidFill>
                  <a:schemeClr val="dk1"/>
                </a:solidFill>
                <a:latin typeface="Calibri"/>
                <a:ea typeface="Calibri"/>
                <a:cs typeface="Calibri"/>
                <a:sym typeface="Calibri"/>
              </a:rPr>
              <a:t>, 1793).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304800" y="1676400"/>
            <a:ext cx="3809999"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Absolute monarchs didn’t share power with a counsel or parliament</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“Divine Right of Kings”</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Similar to the modern idea of Dictatorship</a:t>
            </a:r>
          </a:p>
        </p:txBody>
      </p:sp>
      <p:sp>
        <p:nvSpPr>
          <p:cNvPr id="118" name="Shape 118"/>
          <p:cNvSpPr txBox="1">
            <a:spLocks noGrp="1"/>
          </p:cNvSpPr>
          <p:nvPr>
            <p:ph type="title"/>
          </p:nvPr>
        </p:nvSpPr>
        <p:spPr>
          <a:xfrm>
            <a:off x="533400" y="6858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Absolutism</a:t>
            </a:r>
          </a:p>
        </p:txBody>
      </p:sp>
      <p:sp>
        <p:nvSpPr>
          <p:cNvPr id="119" name="Shape 119"/>
          <p:cNvSpPr txBox="1"/>
          <p:nvPr/>
        </p:nvSpPr>
        <p:spPr>
          <a:xfrm>
            <a:off x="4648200" y="6096000"/>
            <a:ext cx="40385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King James I of England</a:t>
            </a:r>
          </a:p>
        </p:txBody>
      </p:sp>
      <p:pic>
        <p:nvPicPr>
          <p:cNvPr id="120" name="Shape 120" descr="S:\Publishing\powerpoint\World history\ZP922\pix\james i.jpg"/>
          <p:cNvPicPr preferRelativeResize="0"/>
          <p:nvPr/>
        </p:nvPicPr>
        <p:blipFill rotWithShape="1">
          <a:blip r:embed="rId3">
            <a:alphaModFix/>
          </a:blip>
          <a:srcRect/>
          <a:stretch/>
        </p:blipFill>
        <p:spPr>
          <a:xfrm>
            <a:off x="4648200" y="1600200"/>
            <a:ext cx="4076699" cy="444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304800" y="2133600"/>
            <a:ext cx="5562600" cy="4267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French people supported Napoleon</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They thought he would provide stability </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Popularity rises after victories over the Austrians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Conflict with Britain</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1799 </a:t>
            </a:r>
            <a:r>
              <a:rPr lang="en-US" sz="2400" b="0" i="1" u="none" strike="noStrike" cap="none">
                <a:solidFill>
                  <a:schemeClr val="dk1"/>
                </a:solidFill>
                <a:latin typeface="Calibri"/>
                <a:ea typeface="Calibri"/>
                <a:cs typeface="Calibri"/>
                <a:sym typeface="Calibri"/>
              </a:rPr>
              <a:t>Coup d’etat</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Consulate</a:t>
            </a:r>
          </a:p>
        </p:txBody>
      </p:sp>
      <p:sp>
        <p:nvSpPr>
          <p:cNvPr id="251" name="Shape 251"/>
          <p:cNvSpPr txBox="1">
            <a:spLocks noGrp="1"/>
          </p:cNvSpPr>
          <p:nvPr>
            <p:ph type="title"/>
          </p:nvPr>
        </p:nvSpPr>
        <p:spPr>
          <a:xfrm>
            <a:off x="685800" y="685800"/>
            <a:ext cx="77724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Napoleon Bonaparte</a:t>
            </a:r>
          </a:p>
        </p:txBody>
      </p:sp>
      <p:pic>
        <p:nvPicPr>
          <p:cNvPr id="252" name="Shape 252" descr="S:\Publishing\powerpoint\World history\ZP922\pix\napoleon.jpg"/>
          <p:cNvPicPr preferRelativeResize="0"/>
          <p:nvPr/>
        </p:nvPicPr>
        <p:blipFill rotWithShape="1">
          <a:blip r:embed="rId3">
            <a:alphaModFix/>
          </a:blip>
          <a:srcRect/>
          <a:stretch/>
        </p:blipFill>
        <p:spPr>
          <a:xfrm>
            <a:off x="6019800" y="1752600"/>
            <a:ext cx="2695574" cy="49529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Legacies of the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French Revolution</a:t>
            </a:r>
          </a:p>
        </p:txBody>
      </p:sp>
      <p:sp>
        <p:nvSpPr>
          <p:cNvPr id="259" name="Shape 259"/>
          <p:cNvSpPr txBox="1">
            <a:spLocks noGrp="1"/>
          </p:cNvSpPr>
          <p:nvPr>
            <p:ph type="body" idx="1"/>
          </p:nvPr>
        </p:nvSpPr>
        <p:spPr>
          <a:xfrm>
            <a:off x="685800" y="1981200"/>
            <a:ext cx="41148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End of absolutism</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Power of nobles ended</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Peasants became landowners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Nationalism</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Enlightenment ideals</a:t>
            </a:r>
          </a:p>
        </p:txBody>
      </p:sp>
      <p:pic>
        <p:nvPicPr>
          <p:cNvPr id="260" name="Shape 260" descr="S:\Publishing\powerpoint\World history\ZP922\pix\FRpostr.jpg"/>
          <p:cNvPicPr preferRelativeResize="0"/>
          <p:nvPr/>
        </p:nvPicPr>
        <p:blipFill rotWithShape="1">
          <a:blip r:embed="rId3">
            <a:alphaModFix/>
          </a:blip>
          <a:srcRect/>
          <a:stretch/>
        </p:blipFill>
        <p:spPr>
          <a:xfrm>
            <a:off x="4953000" y="2057400"/>
            <a:ext cx="3355974" cy="4419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4953000" y="1142999"/>
            <a:ext cx="4038599" cy="5755722"/>
          </a:xfrm>
          <a:prstGeom prst="rect">
            <a:avLst/>
          </a:prstGeom>
          <a:noFill/>
          <a:ln>
            <a:noFill/>
          </a:ln>
        </p:spPr>
      </p:pic>
      <p:sp>
        <p:nvSpPr>
          <p:cNvPr id="126" name="Shape 1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Absolute Monarchy with Weak Monarch</a:t>
            </a:r>
          </a:p>
        </p:txBody>
      </p:sp>
      <p:sp>
        <p:nvSpPr>
          <p:cNvPr id="127" name="Shape 127"/>
          <p:cNvSpPr txBox="1">
            <a:spLocks noGrp="1"/>
          </p:cNvSpPr>
          <p:nvPr>
            <p:ph type="body" idx="1"/>
          </p:nvPr>
        </p:nvSpPr>
        <p:spPr>
          <a:xfrm>
            <a:off x="457200" y="1600200"/>
            <a:ext cx="46481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King Louis XVI</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Incapable of making decisions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Preferred own interests instead of court interests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Heavily influenced by wife, Maria Antoinette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Financial Difficulties</a:t>
            </a:r>
          </a:p>
        </p:txBody>
      </p:sp>
      <p:sp>
        <p:nvSpPr>
          <p:cNvPr id="133" name="Shape 1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Need for tax reform</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Nobles didn’t want to pay taxes.  They never had to before.</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Peasants and bourgeoisie were upset because they paid all the taxes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Government had large debts with heavy interest</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Extravagant spending on courts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Over ambitious wars</a:t>
            </a:r>
          </a:p>
        </p:txBody>
      </p:sp>
      <p:pic>
        <p:nvPicPr>
          <p:cNvPr id="134" name="Shape 134"/>
          <p:cNvPicPr preferRelativeResize="0"/>
          <p:nvPr/>
        </p:nvPicPr>
        <p:blipFill rotWithShape="1">
          <a:blip r:embed="rId3">
            <a:alphaModFix/>
          </a:blip>
          <a:srcRect b="11294"/>
          <a:stretch/>
        </p:blipFill>
        <p:spPr>
          <a:xfrm>
            <a:off x="6705600" y="4627417"/>
            <a:ext cx="2133599" cy="22305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Population Divided Into 3 Estates</a:t>
            </a:r>
          </a:p>
        </p:txBody>
      </p:sp>
      <p:sp>
        <p:nvSpPr>
          <p:cNvPr id="140" name="Shape 140"/>
          <p:cNvSpPr txBox="1">
            <a:spLocks noGrp="1"/>
          </p:cNvSpPr>
          <p:nvPr>
            <p:ph type="body" idx="1"/>
          </p:nvPr>
        </p:nvSpPr>
        <p:spPr>
          <a:xfrm>
            <a:off x="457200" y="1600200"/>
            <a:ext cx="8229600" cy="2590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1</a:t>
            </a:r>
            <a:r>
              <a:rPr lang="en-US" sz="2720" b="0" i="0" u="none" strike="noStrike" cap="none" baseline="30000">
                <a:solidFill>
                  <a:schemeClr val="dk1"/>
                </a:solidFill>
                <a:latin typeface="Calibri"/>
                <a:ea typeface="Calibri"/>
                <a:cs typeface="Calibri"/>
                <a:sym typeface="Calibri"/>
              </a:rPr>
              <a:t>st</a:t>
            </a:r>
            <a:r>
              <a:rPr lang="en-US" sz="2720" b="0" i="0" u="none" strike="noStrike" cap="none">
                <a:solidFill>
                  <a:schemeClr val="dk1"/>
                </a:solidFill>
                <a:latin typeface="Calibri"/>
                <a:ea typeface="Calibri"/>
                <a:cs typeface="Calibri"/>
                <a:sym typeface="Calibri"/>
              </a:rPr>
              <a:t> Estate: Clergy (church officials)</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.5% of population</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2</a:t>
            </a:r>
            <a:r>
              <a:rPr lang="en-US" sz="2720" b="0" i="0" u="none" strike="noStrike" cap="none" baseline="30000">
                <a:solidFill>
                  <a:schemeClr val="dk1"/>
                </a:solidFill>
                <a:latin typeface="Calibri"/>
                <a:ea typeface="Calibri"/>
                <a:cs typeface="Calibri"/>
                <a:sym typeface="Calibri"/>
              </a:rPr>
              <a:t>nd</a:t>
            </a:r>
            <a:r>
              <a:rPr lang="en-US" sz="2720" b="0" i="0" u="none" strike="noStrike" cap="none">
                <a:solidFill>
                  <a:schemeClr val="dk1"/>
                </a:solidFill>
                <a:latin typeface="Calibri"/>
                <a:ea typeface="Calibri"/>
                <a:cs typeface="Calibri"/>
                <a:sym typeface="Calibri"/>
              </a:rPr>
              <a:t> Estate: Nobility (aristocracy, rich people)</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1.5% of population</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3</a:t>
            </a:r>
            <a:r>
              <a:rPr lang="en-US" sz="2720" b="0" i="0" u="none" strike="noStrike" cap="none" baseline="30000">
                <a:solidFill>
                  <a:schemeClr val="dk1"/>
                </a:solidFill>
                <a:latin typeface="Calibri"/>
                <a:ea typeface="Calibri"/>
                <a:cs typeface="Calibri"/>
                <a:sym typeface="Calibri"/>
              </a:rPr>
              <a:t>rd</a:t>
            </a:r>
            <a:r>
              <a:rPr lang="en-US" sz="2720" b="0" i="0" u="none" strike="noStrike" cap="none">
                <a:solidFill>
                  <a:schemeClr val="dk1"/>
                </a:solidFill>
                <a:latin typeface="Calibri"/>
                <a:ea typeface="Calibri"/>
                <a:cs typeface="Calibri"/>
                <a:sym typeface="Calibri"/>
              </a:rPr>
              <a:t> Estate: Everyone Else (peasants, upper middle class)</a:t>
            </a:r>
          </a:p>
          <a:p>
            <a:pPr marL="742950" marR="0" lvl="1" indent="-285750" algn="l" rtl="0">
              <a:lnSpc>
                <a:spcPct val="90000"/>
              </a:lnSpc>
              <a:spcBef>
                <a:spcPts val="476"/>
              </a:spcBef>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98% of population</a:t>
            </a:r>
          </a:p>
        </p:txBody>
      </p:sp>
      <p:pic>
        <p:nvPicPr>
          <p:cNvPr id="141" name="Shape 141"/>
          <p:cNvPicPr preferRelativeResize="0"/>
          <p:nvPr/>
        </p:nvPicPr>
        <p:blipFill rotWithShape="1">
          <a:blip r:embed="rId3">
            <a:alphaModFix/>
          </a:blip>
          <a:srcRect/>
          <a:stretch/>
        </p:blipFill>
        <p:spPr>
          <a:xfrm>
            <a:off x="5105400" y="4391025"/>
            <a:ext cx="3371850" cy="2466974"/>
          </a:xfrm>
          <a:prstGeom prst="rect">
            <a:avLst/>
          </a:prstGeom>
          <a:noFill/>
          <a:ln>
            <a:noFill/>
          </a:ln>
        </p:spPr>
      </p:pic>
      <p:pic>
        <p:nvPicPr>
          <p:cNvPr id="142" name="Shape 142" descr="S:\Publishing\powerpoint\World history\ZP922\pix\threeestates.jpg"/>
          <p:cNvPicPr preferRelativeResize="0"/>
          <p:nvPr/>
        </p:nvPicPr>
        <p:blipFill rotWithShape="1">
          <a:blip r:embed="rId4">
            <a:alphaModFix/>
          </a:blip>
          <a:srcRect/>
          <a:stretch/>
        </p:blipFill>
        <p:spPr>
          <a:xfrm>
            <a:off x="472750" y="4191000"/>
            <a:ext cx="3718249" cy="2514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Sent Aid and Supplies to American Revolution</a:t>
            </a: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France is introduced to revolutionary ideas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 republic is superior to a monarchy</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Take up arms against tyranny</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Liberal freedoms for all men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 taxation without representation</a:t>
            </a:r>
          </a:p>
        </p:txBody>
      </p:sp>
      <p:pic>
        <p:nvPicPr>
          <p:cNvPr id="149" name="Shape 149"/>
          <p:cNvPicPr preferRelativeResize="0"/>
          <p:nvPr/>
        </p:nvPicPr>
        <p:blipFill rotWithShape="1">
          <a:blip r:embed="rId3">
            <a:alphaModFix/>
          </a:blip>
          <a:srcRect/>
          <a:stretch/>
        </p:blipFill>
        <p:spPr>
          <a:xfrm>
            <a:off x="190500" y="4267200"/>
            <a:ext cx="4381500" cy="2495549"/>
          </a:xfrm>
          <a:prstGeom prst="rect">
            <a:avLst/>
          </a:prstGeom>
          <a:noFill/>
          <a:ln>
            <a:noFill/>
          </a:ln>
        </p:spPr>
      </p:pic>
      <p:pic>
        <p:nvPicPr>
          <p:cNvPr id="150" name="Shape 150"/>
          <p:cNvPicPr preferRelativeResize="0"/>
          <p:nvPr/>
        </p:nvPicPr>
        <p:blipFill rotWithShape="1">
          <a:blip r:embed="rId4">
            <a:alphaModFix/>
          </a:blip>
          <a:srcRect t="36727" b="37091"/>
          <a:stretch/>
        </p:blipFill>
        <p:spPr>
          <a:xfrm>
            <a:off x="4953000" y="4724400"/>
            <a:ext cx="3809999" cy="9975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3428998" y="2133600"/>
            <a:ext cx="2163763"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New ideas about society and government</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social contract</a:t>
            </a:r>
          </a:p>
        </p:txBody>
      </p:sp>
      <p:sp>
        <p:nvSpPr>
          <p:cNvPr id="157" name="Shape 157"/>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The Enlightenment</a:t>
            </a:r>
          </a:p>
        </p:txBody>
      </p:sp>
      <p:pic>
        <p:nvPicPr>
          <p:cNvPr id="158" name="Shape 158" descr="locke portrait"/>
          <p:cNvPicPr preferRelativeResize="0"/>
          <p:nvPr/>
        </p:nvPicPr>
        <p:blipFill rotWithShape="1">
          <a:blip r:embed="rId3">
            <a:alphaModFix/>
          </a:blip>
          <a:srcRect/>
          <a:stretch/>
        </p:blipFill>
        <p:spPr>
          <a:xfrm>
            <a:off x="381000" y="1828800"/>
            <a:ext cx="2914649" cy="3657600"/>
          </a:xfrm>
          <a:prstGeom prst="rect">
            <a:avLst/>
          </a:prstGeom>
          <a:noFill/>
          <a:ln>
            <a:noFill/>
          </a:ln>
        </p:spPr>
      </p:pic>
      <p:pic>
        <p:nvPicPr>
          <p:cNvPr id="159" name="Shape 159" descr="rousseau3"/>
          <p:cNvPicPr preferRelativeResize="0"/>
          <p:nvPr/>
        </p:nvPicPr>
        <p:blipFill rotWithShape="1">
          <a:blip r:embed="rId4">
            <a:alphaModFix/>
          </a:blip>
          <a:srcRect/>
          <a:stretch/>
        </p:blipFill>
        <p:spPr>
          <a:xfrm>
            <a:off x="5791200" y="1905000"/>
            <a:ext cx="2697163" cy="3429000"/>
          </a:xfrm>
          <a:prstGeom prst="rect">
            <a:avLst/>
          </a:prstGeom>
          <a:noFill/>
          <a:ln>
            <a:noFill/>
          </a:ln>
        </p:spPr>
      </p:pic>
      <p:sp>
        <p:nvSpPr>
          <p:cNvPr id="160" name="Shape 160"/>
          <p:cNvSpPr txBox="1"/>
          <p:nvPr/>
        </p:nvSpPr>
        <p:spPr>
          <a:xfrm>
            <a:off x="381000" y="5448300"/>
            <a:ext cx="2895600"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John Locke</a:t>
            </a:r>
          </a:p>
        </p:txBody>
      </p:sp>
      <p:sp>
        <p:nvSpPr>
          <p:cNvPr id="161" name="Shape 161"/>
          <p:cNvSpPr txBox="1"/>
          <p:nvPr/>
        </p:nvSpPr>
        <p:spPr>
          <a:xfrm>
            <a:off x="5638800" y="5334000"/>
            <a:ext cx="2895600"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Jean-Jacques Rousseau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381000" y="1905000"/>
            <a:ext cx="4038599" cy="4343400"/>
          </a:xfrm>
          <a:prstGeom prst="rect">
            <a:avLst/>
          </a:prstGeom>
          <a:noFill/>
          <a:ln>
            <a:noFill/>
          </a:ln>
        </p:spPr>
      </p:pic>
      <p:sp>
        <p:nvSpPr>
          <p:cNvPr id="168" name="Shape 168"/>
          <p:cNvSpPr txBox="1">
            <a:spLocks noGrp="1"/>
          </p:cNvSpPr>
          <p:nvPr>
            <p:ph type="body" idx="1"/>
          </p:nvPr>
        </p:nvSpPr>
        <p:spPr>
          <a:xfrm>
            <a:off x="4724400" y="1981200"/>
            <a:ext cx="3962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Taxation</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Crop failures</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Price of goods went too high for the peasants to afford</a:t>
            </a:r>
          </a:p>
        </p:txBody>
      </p:sp>
      <p:sp>
        <p:nvSpPr>
          <p:cNvPr id="169" name="Shape 169"/>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The Third Estate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52400" y="1752600"/>
            <a:ext cx="2666999"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One vote per estate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Clergy and nobility usually joined together to outvote the Third Estate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Met in Versailles in May 1789</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Voting controversy</a:t>
            </a:r>
          </a:p>
        </p:txBody>
      </p:sp>
      <p:sp>
        <p:nvSpPr>
          <p:cNvPr id="176" name="Shape 176"/>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The Estates General</a:t>
            </a:r>
          </a:p>
        </p:txBody>
      </p:sp>
      <p:pic>
        <p:nvPicPr>
          <p:cNvPr id="177" name="Shape 177" descr="S:\Publishing\powerpoint\World history\ZP922\pix\estates general.jpg"/>
          <p:cNvPicPr preferRelativeResize="0"/>
          <p:nvPr/>
        </p:nvPicPr>
        <p:blipFill rotWithShape="1">
          <a:blip r:embed="rId3">
            <a:alphaModFix/>
          </a:blip>
          <a:srcRect/>
          <a:stretch/>
        </p:blipFill>
        <p:spPr>
          <a:xfrm>
            <a:off x="2895600" y="1981200"/>
            <a:ext cx="5867400" cy="3281363"/>
          </a:xfrm>
          <a:prstGeom prst="rect">
            <a:avLst/>
          </a:prstGeom>
          <a:noFill/>
          <a:ln>
            <a:noFill/>
          </a:ln>
        </p:spPr>
      </p:pic>
      <p:sp>
        <p:nvSpPr>
          <p:cNvPr id="178" name="Shape 178"/>
          <p:cNvSpPr txBox="1"/>
          <p:nvPr/>
        </p:nvSpPr>
        <p:spPr>
          <a:xfrm>
            <a:off x="3581400" y="5334000"/>
            <a:ext cx="4572000"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A meeting of the Estates General</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2002</Words>
  <Application>Microsoft Office PowerPoint</Application>
  <PresentationFormat>On-screen Show (4:3)</PresentationFormat>
  <Paragraphs>141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Noto Sans Symbols</vt:lpstr>
      <vt:lpstr>Times New Roman</vt:lpstr>
      <vt:lpstr>Verdana</vt:lpstr>
      <vt:lpstr>Office Theme</vt:lpstr>
      <vt:lpstr>the French Revolution</vt:lpstr>
      <vt:lpstr>Absolutism</vt:lpstr>
      <vt:lpstr>Absolute Monarchy with Weak Monarch</vt:lpstr>
      <vt:lpstr>Financial Difficulties</vt:lpstr>
      <vt:lpstr>Population Divided Into 3 Estates</vt:lpstr>
      <vt:lpstr>Sent Aid and Supplies to American Revolution</vt:lpstr>
      <vt:lpstr>The Enlightenment</vt:lpstr>
      <vt:lpstr>The Third Estate</vt:lpstr>
      <vt:lpstr>The Estates General</vt:lpstr>
      <vt:lpstr>The National Assembly</vt:lpstr>
      <vt:lpstr>Confrontation With the King</vt:lpstr>
      <vt:lpstr>Third Estate Triumphs</vt:lpstr>
      <vt:lpstr>The National Assembly</vt:lpstr>
      <vt:lpstr>Conditions in Paris</vt:lpstr>
      <vt:lpstr>The Storming of the Bastille</vt:lpstr>
      <vt:lpstr>The King’s Return to Paris</vt:lpstr>
      <vt:lpstr>The Execution of Louis XVI</vt:lpstr>
      <vt:lpstr>The Reign of Terror</vt:lpstr>
      <vt:lpstr>Watch Committees</vt:lpstr>
      <vt:lpstr>Napoleon Bonaparte</vt:lpstr>
      <vt:lpstr>Legacies of the  French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McClintock, Shane</dc:creator>
  <cp:lastModifiedBy>McClintock, Shane</cp:lastModifiedBy>
  <cp:revision>1</cp:revision>
  <dcterms:modified xsi:type="dcterms:W3CDTF">2016-12-15T14:05:00Z</dcterms:modified>
</cp:coreProperties>
</file>