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3"/>
  </p:notesMasterIdLst>
  <p:sldIdLst>
    <p:sldId id="256" r:id="rId2"/>
    <p:sldId id="262" r:id="rId3"/>
    <p:sldId id="263" r:id="rId4"/>
    <p:sldId id="264" r:id="rId5"/>
    <p:sldId id="265" r:id="rId6"/>
    <p:sldId id="261" r:id="rId7"/>
    <p:sldId id="266" r:id="rId8"/>
    <p:sldId id="268" r:id="rId9"/>
    <p:sldId id="269" r:id="rId10"/>
    <p:sldId id="303" r:id="rId11"/>
    <p:sldId id="267" r:id="rId12"/>
    <p:sldId id="304" r:id="rId13"/>
    <p:sldId id="306" r:id="rId14"/>
    <p:sldId id="270" r:id="rId15"/>
    <p:sldId id="271" r:id="rId16"/>
    <p:sldId id="308" r:id="rId17"/>
    <p:sldId id="309" r:id="rId18"/>
    <p:sldId id="310" r:id="rId19"/>
    <p:sldId id="311" r:id="rId20"/>
    <p:sldId id="312" r:id="rId21"/>
    <p:sldId id="314" r:id="rId22"/>
    <p:sldId id="315" r:id="rId23"/>
    <p:sldId id="307" r:id="rId24"/>
    <p:sldId id="316" r:id="rId25"/>
    <p:sldId id="317" r:id="rId26"/>
    <p:sldId id="313" r:id="rId27"/>
    <p:sldId id="318" r:id="rId28"/>
    <p:sldId id="320" r:id="rId29"/>
    <p:sldId id="319" r:id="rId30"/>
    <p:sldId id="321" r:id="rId31"/>
    <p:sldId id="322" r:id="rId32"/>
    <p:sldId id="305" r:id="rId33"/>
    <p:sldId id="272" r:id="rId34"/>
    <p:sldId id="273" r:id="rId35"/>
    <p:sldId id="274" r:id="rId36"/>
    <p:sldId id="275" r:id="rId37"/>
    <p:sldId id="276" r:id="rId38"/>
    <p:sldId id="277" r:id="rId39"/>
    <p:sldId id="278" r:id="rId40"/>
    <p:sldId id="279" r:id="rId41"/>
    <p:sldId id="281" r:id="rId42"/>
    <p:sldId id="280" r:id="rId43"/>
    <p:sldId id="282" r:id="rId44"/>
    <p:sldId id="284" r:id="rId45"/>
    <p:sldId id="285" r:id="rId46"/>
    <p:sldId id="286" r:id="rId47"/>
    <p:sldId id="287" r:id="rId48"/>
    <p:sldId id="288" r:id="rId49"/>
    <p:sldId id="290" r:id="rId50"/>
    <p:sldId id="291" r:id="rId51"/>
    <p:sldId id="292" r:id="rId52"/>
    <p:sldId id="293" r:id="rId53"/>
    <p:sldId id="294" r:id="rId54"/>
    <p:sldId id="295" r:id="rId55"/>
    <p:sldId id="296" r:id="rId56"/>
    <p:sldId id="297" r:id="rId57"/>
    <p:sldId id="298" r:id="rId58"/>
    <p:sldId id="300" r:id="rId59"/>
    <p:sldId id="299" r:id="rId60"/>
    <p:sldId id="301" r:id="rId61"/>
    <p:sldId id="302" r:id="rId6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91" d="100"/>
          <a:sy n="91" d="100"/>
        </p:scale>
        <p:origin x="39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B809C5-540E-4B8D-8C5D-3ADDC34B0A8F}" type="datetimeFigureOut">
              <a:rPr lang="en-US" smtClean="0"/>
              <a:t>4/9/2018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5F60BF-0EBA-40C9-BDA6-8267FF2195F8}" type="slidenum">
              <a:rPr lang="en-US" smtClean="0"/>
              <a:t>‹#›</a:t>
            </a:fld>
            <a:endParaRPr lang="en-US"/>
          </a:p>
        </p:txBody>
      </p:sp>
    </p:spTree>
    <p:extLst>
      <p:ext uri="{BB962C8B-B14F-4D97-AF65-F5344CB8AC3E}">
        <p14:creationId xmlns:p14="http://schemas.microsoft.com/office/powerpoint/2010/main" val="3135609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Shape 55"/>
          <p:cNvSpPr>
            <a:spLocks noGrp="1" noRot="1" noChangeAspect="1" noTextEdit="1"/>
          </p:cNvSpPr>
          <p:nvPr>
            <p:ph type="sldImg" idx="2"/>
          </p:nvPr>
        </p:nvSpPr>
        <p:spPr bwMode="auto">
          <a:xfrm>
            <a:off x="406400" y="696913"/>
            <a:ext cx="6197600" cy="348615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5603" name="Shape 56"/>
          <p:cNvSpPr>
            <a:spLocks noGrp="1"/>
          </p:cNvSpPr>
          <p:nvPr>
            <p:ph type="body" idx="1"/>
          </p:nvPr>
        </p:nvSpPr>
        <p:spPr bwMode="auto">
          <a:xfrm>
            <a:off x="701040" y="4415790"/>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2" tIns="93162" rIns="93162" bIns="93162"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480846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Shape 58"/>
          <p:cNvSpPr>
            <a:spLocks noGrp="1" noRot="1" noChangeAspect="1" noTextEdit="1"/>
          </p:cNvSpPr>
          <p:nvPr>
            <p:ph type="sldImg" idx="2"/>
          </p:nvPr>
        </p:nvSpPr>
        <p:spPr bwMode="auto">
          <a:xfrm>
            <a:off x="406400" y="696913"/>
            <a:ext cx="6197600" cy="34861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3315" name="Shape 59"/>
          <p:cNvSpPr>
            <a:spLocks noGrp="1"/>
          </p:cNvSpPr>
          <p:nvPr>
            <p:ph type="body" idx="1"/>
          </p:nvPr>
        </p:nvSpPr>
        <p:spPr bwMode="auto">
          <a:xfrm>
            <a:off x="701040" y="4415790"/>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2" tIns="93162" rIns="93162" bIns="93162"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310795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3533857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
              <a:t>NOTE-  MYRIAM SAID IT’S NICEEE</a:t>
            </a:r>
          </a:p>
        </p:txBody>
      </p:sp>
    </p:spTree>
    <p:extLst>
      <p:ext uri="{BB962C8B-B14F-4D97-AF65-F5344CB8AC3E}">
        <p14:creationId xmlns:p14="http://schemas.microsoft.com/office/powerpoint/2010/main" val="899758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Shape 77"/>
          <p:cNvSpPr>
            <a:spLocks noGrp="1" noRot="1" noChangeAspect="1" noTextEdit="1"/>
          </p:cNvSpPr>
          <p:nvPr>
            <p:ph type="sldImg" idx="2"/>
          </p:nvPr>
        </p:nvSpPr>
        <p:spPr bwMode="auto">
          <a:xfrm>
            <a:off x="406400" y="696913"/>
            <a:ext cx="6197600" cy="34861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9155" name="Shape 78"/>
          <p:cNvSpPr>
            <a:spLocks noGrp="1"/>
          </p:cNvSpPr>
          <p:nvPr>
            <p:ph type="body" idx="1"/>
          </p:nvPr>
        </p:nvSpPr>
        <p:spPr bwMode="auto">
          <a:xfrm>
            <a:off x="701040" y="4415790"/>
            <a:ext cx="560832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2" tIns="93162" rIns="93162" bIns="93162"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2732687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1684706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
              <a:t>NOTE-  MYRIAM SAID IT’S NICEEE</a:t>
            </a:r>
          </a:p>
        </p:txBody>
      </p:sp>
    </p:spTree>
    <p:extLst>
      <p:ext uri="{BB962C8B-B14F-4D97-AF65-F5344CB8AC3E}">
        <p14:creationId xmlns:p14="http://schemas.microsoft.com/office/powerpoint/2010/main" val="3480191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15601" y="593367"/>
            <a:ext cx="11360799" cy="763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415601" y="1536633"/>
            <a:ext cx="5333199" cy="4555200"/>
          </a:xfrm>
          <a:prstGeom prst="rect">
            <a:avLst/>
          </a:prstGeom>
        </p:spPr>
        <p:txBody>
          <a:bodyPr lIns="91425" tIns="91425" rIns="91425" bIns="91425" anchor="t"/>
          <a:lstStyle>
            <a:lvl1pPr>
              <a:spcBef>
                <a:spcPts val="0"/>
              </a:spcBef>
              <a:buSzPct val="100000"/>
              <a:defRPr sz="1867"/>
            </a:lvl1pPr>
            <a:lvl2pPr>
              <a:spcBef>
                <a:spcPts val="0"/>
              </a:spcBef>
              <a:buSzPct val="100000"/>
              <a:defRPr sz="1600"/>
            </a:lvl2pPr>
            <a:lvl3pPr>
              <a:spcBef>
                <a:spcPts val="0"/>
              </a:spcBef>
              <a:buSzPct val="100000"/>
              <a:defRPr sz="1600"/>
            </a:lvl3pPr>
            <a:lvl4pPr>
              <a:spcBef>
                <a:spcPts val="0"/>
              </a:spcBef>
              <a:buSzPct val="100000"/>
              <a:defRPr sz="1600"/>
            </a:lvl4pPr>
            <a:lvl5pPr>
              <a:spcBef>
                <a:spcPts val="0"/>
              </a:spcBef>
              <a:buSzPct val="100000"/>
              <a:defRPr sz="1600"/>
            </a:lvl5pPr>
            <a:lvl6pPr>
              <a:spcBef>
                <a:spcPts val="0"/>
              </a:spcBef>
              <a:buSzPct val="100000"/>
              <a:defRPr sz="1600"/>
            </a:lvl6pPr>
            <a:lvl7pPr>
              <a:spcBef>
                <a:spcPts val="0"/>
              </a:spcBef>
              <a:buSzPct val="100000"/>
              <a:defRPr sz="1600"/>
            </a:lvl7pPr>
            <a:lvl8pPr>
              <a:spcBef>
                <a:spcPts val="0"/>
              </a:spcBef>
              <a:buSzPct val="100000"/>
              <a:defRPr sz="1600"/>
            </a:lvl8pPr>
            <a:lvl9pPr>
              <a:spcBef>
                <a:spcPts val="0"/>
              </a:spcBef>
              <a:buSzPct val="100000"/>
              <a:defRPr sz="1600"/>
            </a:lvl9pPr>
          </a:lstStyle>
          <a:p>
            <a:endParaRPr/>
          </a:p>
        </p:txBody>
      </p:sp>
      <p:sp>
        <p:nvSpPr>
          <p:cNvPr id="22" name="Shape 22"/>
          <p:cNvSpPr txBox="1">
            <a:spLocks noGrp="1"/>
          </p:cNvSpPr>
          <p:nvPr>
            <p:ph type="body" idx="2"/>
          </p:nvPr>
        </p:nvSpPr>
        <p:spPr>
          <a:xfrm>
            <a:off x="6443201" y="1536633"/>
            <a:ext cx="5333199" cy="4555200"/>
          </a:xfrm>
          <a:prstGeom prst="rect">
            <a:avLst/>
          </a:prstGeom>
        </p:spPr>
        <p:txBody>
          <a:bodyPr lIns="91425" tIns="91425" rIns="91425" bIns="91425" anchor="t"/>
          <a:lstStyle>
            <a:lvl1pPr>
              <a:spcBef>
                <a:spcPts val="0"/>
              </a:spcBef>
              <a:buSzPct val="100000"/>
              <a:defRPr sz="1867"/>
            </a:lvl1pPr>
            <a:lvl2pPr>
              <a:spcBef>
                <a:spcPts val="0"/>
              </a:spcBef>
              <a:buSzPct val="100000"/>
              <a:defRPr sz="1600"/>
            </a:lvl2pPr>
            <a:lvl3pPr>
              <a:spcBef>
                <a:spcPts val="0"/>
              </a:spcBef>
              <a:buSzPct val="100000"/>
              <a:defRPr sz="1600"/>
            </a:lvl3pPr>
            <a:lvl4pPr>
              <a:spcBef>
                <a:spcPts val="0"/>
              </a:spcBef>
              <a:buSzPct val="100000"/>
              <a:defRPr sz="1600"/>
            </a:lvl4pPr>
            <a:lvl5pPr>
              <a:spcBef>
                <a:spcPts val="0"/>
              </a:spcBef>
              <a:buSzPct val="100000"/>
              <a:defRPr sz="1600"/>
            </a:lvl5pPr>
            <a:lvl6pPr>
              <a:spcBef>
                <a:spcPts val="0"/>
              </a:spcBef>
              <a:buSzPct val="100000"/>
              <a:defRPr sz="1600"/>
            </a:lvl6pPr>
            <a:lvl7pPr>
              <a:spcBef>
                <a:spcPts val="0"/>
              </a:spcBef>
              <a:buSzPct val="100000"/>
              <a:defRPr sz="1600"/>
            </a:lvl7pPr>
            <a:lvl8pPr>
              <a:spcBef>
                <a:spcPts val="0"/>
              </a:spcBef>
              <a:buSzPct val="100000"/>
              <a:defRPr sz="1600"/>
            </a:lvl8pPr>
            <a:lvl9pPr>
              <a:spcBef>
                <a:spcPts val="0"/>
              </a:spcBef>
              <a:buSzPct val="100000"/>
              <a:defRPr sz="1600"/>
            </a:lvl9pPr>
          </a:lstStyle>
          <a:p>
            <a:endParaRPr/>
          </a:p>
        </p:txBody>
      </p:sp>
      <p:sp>
        <p:nvSpPr>
          <p:cNvPr id="5" name="Shape 23"/>
          <p:cNvSpPr txBox="1">
            <a:spLocks noGrp="1"/>
          </p:cNvSpPr>
          <p:nvPr>
            <p:ph type="sldNum" idx="10"/>
          </p:nvPr>
        </p:nvSpPr>
        <p:spPr>
          <a:xfrm>
            <a:off x="11296650" y="6218238"/>
            <a:ext cx="731838" cy="523875"/>
          </a:xfrm>
        </p:spPr>
        <p:txBody>
          <a:bodyPr lIns="91425" tIns="91425" rIns="91425" bIns="91425" anchor="ctr">
            <a:noAutofit/>
          </a:bodyPr>
          <a:lstStyle>
            <a:lvl1pPr>
              <a:spcBef>
                <a:spcPts val="0"/>
              </a:spcBef>
              <a:defRPr/>
            </a:lvl1pPr>
          </a:lstStyle>
          <a:p>
            <a:pPr>
              <a:defRPr/>
            </a:pPr>
            <a:fld id="{8085B69F-5068-4315-8174-0F6A5C56AFFC}" type="slidenum">
              <a:rPr lang="en"/>
              <a:pPr>
                <a:defRPr/>
              </a:pPr>
              <a:t>‹#›</a:t>
            </a:fld>
            <a:endParaRPr lang="en"/>
          </a:p>
        </p:txBody>
      </p:sp>
    </p:spTree>
    <p:extLst>
      <p:ext uri="{BB962C8B-B14F-4D97-AF65-F5344CB8AC3E}">
        <p14:creationId xmlns:p14="http://schemas.microsoft.com/office/powerpoint/2010/main" val="358394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15601" y="593367"/>
            <a:ext cx="11360799" cy="763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415601" y="1536633"/>
            <a:ext cx="11360799" cy="4555200"/>
          </a:xfrm>
          <a:prstGeom prst="rect">
            <a:avLst/>
          </a:prstGeom>
        </p:spPr>
        <p:txBody>
          <a:bodyPr lIns="91425" tIns="91425" rIns="91425" bIns="91425" anchor="t"/>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18"/>
          <p:cNvSpPr txBox="1">
            <a:spLocks noGrp="1"/>
          </p:cNvSpPr>
          <p:nvPr>
            <p:ph type="sldNum" idx="10"/>
          </p:nvPr>
        </p:nvSpPr>
        <p:spPr>
          <a:xfrm>
            <a:off x="11296650" y="6218238"/>
            <a:ext cx="731838" cy="523875"/>
          </a:xfrm>
        </p:spPr>
        <p:txBody>
          <a:bodyPr lIns="91425" tIns="91425" rIns="91425" bIns="91425" anchor="ctr">
            <a:noAutofit/>
          </a:bodyPr>
          <a:lstStyle>
            <a:lvl1pPr>
              <a:spcBef>
                <a:spcPts val="0"/>
              </a:spcBef>
              <a:defRPr/>
            </a:lvl1pPr>
          </a:lstStyle>
          <a:p>
            <a:pPr>
              <a:defRPr/>
            </a:pPr>
            <a:fld id="{C39434F7-D7E9-4D89-89B3-409B8FABE389}" type="slidenum">
              <a:rPr lang="en"/>
              <a:pPr>
                <a:defRPr/>
              </a:pPr>
              <a:t>‹#›</a:t>
            </a:fld>
            <a:endParaRPr lang="en"/>
          </a:p>
        </p:txBody>
      </p:sp>
    </p:spTree>
    <p:extLst>
      <p:ext uri="{BB962C8B-B14F-4D97-AF65-F5344CB8AC3E}">
        <p14:creationId xmlns:p14="http://schemas.microsoft.com/office/powerpoint/2010/main" val="3692474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4/9/2018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 id="2147483669" r:id="rId18"/>
    <p:sldLayoutId id="2147483670" r:id="rId19"/>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6112" y="241299"/>
            <a:ext cx="11075988" cy="1130301"/>
          </a:xfrm>
        </p:spPr>
        <p:txBody>
          <a:bodyPr/>
          <a:lstStyle/>
          <a:p>
            <a:r>
              <a:rPr lang="en-US" b="1" i="1" dirty="0" smtClean="0">
                <a:solidFill>
                  <a:schemeClr val="bg1"/>
                </a:solidFill>
              </a:rPr>
              <a:t>Wed, sept 6th</a:t>
            </a:r>
            <a:endParaRPr lang="en-US" b="1" i="1" dirty="0">
              <a:solidFill>
                <a:schemeClr val="bg1"/>
              </a:solidFill>
            </a:endParaRPr>
          </a:p>
        </p:txBody>
      </p:sp>
      <p:sp>
        <p:nvSpPr>
          <p:cNvPr id="3" name="Subtitle 2"/>
          <p:cNvSpPr>
            <a:spLocks noGrp="1"/>
          </p:cNvSpPr>
          <p:nvPr>
            <p:ph type="subTitle" idx="1"/>
          </p:nvPr>
        </p:nvSpPr>
        <p:spPr>
          <a:xfrm>
            <a:off x="228783" y="1371600"/>
            <a:ext cx="11910646" cy="5232400"/>
          </a:xfrm>
        </p:spPr>
        <p:txBody>
          <a:bodyPr>
            <a:normAutofit/>
          </a:bodyPr>
          <a:lstStyle/>
          <a:p>
            <a:r>
              <a:rPr lang="en-US" sz="4100" b="1" dirty="0" smtClean="0">
                <a:solidFill>
                  <a:schemeClr val="tx1"/>
                </a:solidFill>
              </a:rPr>
              <a:t>WARMUP #1</a:t>
            </a:r>
            <a:endParaRPr lang="en-US" b="1" dirty="0">
              <a:solidFill>
                <a:schemeClr val="tx1"/>
              </a:solidFill>
            </a:endParaRPr>
          </a:p>
          <a:p>
            <a:pPr algn="ctr">
              <a:defRPr/>
            </a:pPr>
            <a:r>
              <a:rPr lang="en-US" sz="2800" b="1" i="1" dirty="0">
                <a:solidFill>
                  <a:srgbClr val="FF0000"/>
                </a:solidFill>
              </a:rPr>
              <a:t>Lets see how much you </a:t>
            </a:r>
            <a:r>
              <a:rPr lang="en-US" sz="2800" b="1" i="1" dirty="0" smtClean="0">
                <a:solidFill>
                  <a:srgbClr val="FF0000"/>
                </a:solidFill>
              </a:rPr>
              <a:t>know!</a:t>
            </a:r>
            <a:endParaRPr lang="en-US" sz="2800" b="1" i="1" dirty="0">
              <a:solidFill>
                <a:srgbClr val="FF0000"/>
              </a:solidFill>
            </a:endParaRPr>
          </a:p>
          <a:p>
            <a:pPr marL="742950" indent="-742950" algn="ctr">
              <a:buFont typeface="+mj-lt"/>
              <a:buAutoNum type="arabicPeriod"/>
              <a:defRPr/>
            </a:pPr>
            <a:endParaRPr lang="en-US" sz="1200" b="1" i="1" dirty="0">
              <a:solidFill>
                <a:srgbClr val="FF0000"/>
              </a:solidFill>
            </a:endParaRPr>
          </a:p>
          <a:p>
            <a:pPr marL="742950" indent="-742950">
              <a:buFont typeface="+mj-lt"/>
              <a:buAutoNum type="arabicPeriod"/>
              <a:defRPr/>
            </a:pPr>
            <a:r>
              <a:rPr lang="en-US" sz="3200" b="1" i="1" dirty="0">
                <a:solidFill>
                  <a:srgbClr val="FF0000"/>
                </a:solidFill>
              </a:rPr>
              <a:t>How many of the 7 continents can you name?</a:t>
            </a:r>
          </a:p>
          <a:p>
            <a:pPr marL="742950" indent="-742950">
              <a:buFont typeface="+mj-lt"/>
              <a:buAutoNum type="arabicPeriod"/>
              <a:defRPr/>
            </a:pPr>
            <a:r>
              <a:rPr lang="en-US" sz="3200" b="1" i="1" dirty="0">
                <a:solidFill>
                  <a:srgbClr val="FF0000"/>
                </a:solidFill>
              </a:rPr>
              <a:t>How many of the 5 oceans can you name?</a:t>
            </a:r>
          </a:p>
          <a:p>
            <a:pPr marL="742950" indent="-742950">
              <a:buFont typeface="+mj-lt"/>
              <a:buAutoNum type="arabicPeriod"/>
              <a:defRPr/>
            </a:pPr>
            <a:r>
              <a:rPr lang="en-US" sz="3200" b="1" i="1" dirty="0">
                <a:solidFill>
                  <a:srgbClr val="FF0000"/>
                </a:solidFill>
              </a:rPr>
              <a:t>What direction is Latitude?</a:t>
            </a:r>
          </a:p>
          <a:p>
            <a:pPr marL="742950" indent="-742950">
              <a:buFont typeface="+mj-lt"/>
              <a:buAutoNum type="arabicPeriod"/>
              <a:defRPr/>
            </a:pPr>
            <a:r>
              <a:rPr lang="en-US" sz="3200" b="1" i="1" dirty="0">
                <a:solidFill>
                  <a:srgbClr val="FF0000"/>
                </a:solidFill>
              </a:rPr>
              <a:t>What direction is Longitude</a:t>
            </a:r>
          </a:p>
          <a:p>
            <a:pPr marL="742950" indent="-742950">
              <a:buFont typeface="+mj-lt"/>
              <a:buAutoNum type="arabicPeriod"/>
              <a:defRPr/>
            </a:pPr>
            <a:r>
              <a:rPr lang="en-US" sz="3200" b="1" i="1" dirty="0">
                <a:solidFill>
                  <a:srgbClr val="FF0000"/>
                </a:solidFill>
              </a:rPr>
              <a:t>What continent is the largest based on land size?</a:t>
            </a:r>
            <a:endParaRPr lang="en-US" sz="3200" b="1" i="1" dirty="0">
              <a:solidFill>
                <a:schemeClr val="tx1"/>
              </a:solidFill>
            </a:endParaRPr>
          </a:p>
          <a:p>
            <a:endParaRPr lang="en-US" b="1" dirty="0" smtClean="0">
              <a:solidFill>
                <a:schemeClr val="tx1"/>
              </a:solidFill>
            </a:endParaRPr>
          </a:p>
          <a:p>
            <a:endParaRPr lang="en-US" b="1" dirty="0">
              <a:solidFill>
                <a:schemeClr val="tx1"/>
              </a:solidFill>
            </a:endParaRPr>
          </a:p>
          <a:p>
            <a:endParaRPr lang="en-US" dirty="0"/>
          </a:p>
          <a:p>
            <a:endParaRPr lang="en-US" dirty="0" smtClean="0"/>
          </a:p>
          <a:p>
            <a:endParaRPr lang="en-US" dirty="0"/>
          </a:p>
        </p:txBody>
      </p:sp>
    </p:spTree>
    <p:extLst>
      <p:ext uri="{BB962C8B-B14F-4D97-AF65-F5344CB8AC3E}">
        <p14:creationId xmlns:p14="http://schemas.microsoft.com/office/powerpoint/2010/main" val="3202210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Tuesday, October 10</a:t>
            </a:r>
            <a:r>
              <a:rPr lang="en-US" b="1" baseline="30000" dirty="0" smtClean="0">
                <a:solidFill>
                  <a:schemeClr val="bg1"/>
                </a:solidFill>
              </a:rPr>
              <a:t>th</a:t>
            </a:r>
            <a:r>
              <a:rPr lang="en-US" b="1" dirty="0" smtClean="0">
                <a:solidFill>
                  <a:schemeClr val="bg1"/>
                </a:solidFill>
              </a:rPr>
              <a:t>.  Warmup #10</a:t>
            </a:r>
            <a:endParaRPr lang="en-US" b="1" dirty="0">
              <a:solidFill>
                <a:schemeClr val="bg1"/>
              </a:solidFill>
            </a:endParaRPr>
          </a:p>
        </p:txBody>
      </p:sp>
      <p:sp>
        <p:nvSpPr>
          <p:cNvPr id="3" name="Text Placeholder 2"/>
          <p:cNvSpPr>
            <a:spLocks noGrp="1"/>
          </p:cNvSpPr>
          <p:nvPr>
            <p:ph type="body" idx="1"/>
          </p:nvPr>
        </p:nvSpPr>
        <p:spPr>
          <a:xfrm>
            <a:off x="415601" y="1536633"/>
            <a:ext cx="11360799" cy="4555200"/>
          </a:xfrm>
        </p:spPr>
        <p:txBody>
          <a:bodyPr/>
          <a:lstStyle/>
          <a:p>
            <a:endParaRPr lang="en-US" dirty="0"/>
          </a:p>
        </p:txBody>
      </p:sp>
      <p:pic>
        <p:nvPicPr>
          <p:cNvPr id="1026" name="Picture 2" descr="https://static-cdn.schoolnet.com/19.0.6/static/19.0.0/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272" y="1559936"/>
            <a:ext cx="45719" cy="4571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static-cdn.schoolnet.com/19.0.6/static/19.0.0/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960" y="1559936"/>
            <a:ext cx="45719" cy="457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1042745731"/>
              </p:ext>
            </p:extLst>
          </p:nvPr>
        </p:nvGraphicFramePr>
        <p:xfrm>
          <a:off x="310497" y="1356966"/>
          <a:ext cx="3452206" cy="5454184"/>
        </p:xfrm>
        <a:graphic>
          <a:graphicData uri="http://schemas.openxmlformats.org/drawingml/2006/table">
            <a:tbl>
              <a:tblPr>
                <a:tableStyleId>{5C22544A-7EE6-4342-B048-85BDC9FD1C3A}</a:tableStyleId>
              </a:tblPr>
              <a:tblGrid>
                <a:gridCol w="194798">
                  <a:extLst>
                    <a:ext uri="{9D8B030D-6E8A-4147-A177-3AD203B41FA5}">
                      <a16:colId xmlns:a16="http://schemas.microsoft.com/office/drawing/2014/main" val="3188022936"/>
                    </a:ext>
                  </a:extLst>
                </a:gridCol>
                <a:gridCol w="3257408">
                  <a:extLst>
                    <a:ext uri="{9D8B030D-6E8A-4147-A177-3AD203B41FA5}">
                      <a16:colId xmlns:a16="http://schemas.microsoft.com/office/drawing/2014/main" val="2336820787"/>
                    </a:ext>
                  </a:extLst>
                </a:gridCol>
              </a:tblGrid>
              <a:tr h="827887">
                <a:tc>
                  <a:txBody>
                    <a:bodyPr/>
                    <a:lstStyle/>
                    <a:p>
                      <a:pPr marL="0" marR="0"/>
                      <a:r>
                        <a:rPr lang="en-US" sz="1200">
                          <a:effectLst/>
                        </a:rPr>
                        <a:t>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c>
                  <a:txBody>
                    <a:bodyPr/>
                    <a:lstStyle/>
                    <a:p>
                      <a:pPr marL="0" marR="0"/>
                      <a:r>
                        <a:rPr lang="en-US" sz="1600" b="1" dirty="0">
                          <a:solidFill>
                            <a:srgbClr val="FF0000"/>
                          </a:solidFill>
                          <a:effectLst/>
                        </a:rPr>
                        <a:t>Which of the following best summarizes the theory of mercantilism?</a:t>
                      </a:r>
                      <a:br>
                        <a:rPr lang="en-US" sz="1600" b="1" dirty="0">
                          <a:solidFill>
                            <a:srgbClr val="FF0000"/>
                          </a:solidFill>
                          <a:effectLst/>
                        </a:rPr>
                      </a:br>
                      <a:endParaRPr lang="en-US"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1796764770"/>
                  </a:ext>
                </a:extLst>
              </a:tr>
              <a:tr h="403437">
                <a:tc>
                  <a:txBody>
                    <a:bodyPr/>
                    <a:lstStyle/>
                    <a:p>
                      <a:pPr marL="0" marR="0"/>
                      <a:r>
                        <a:rPr lang="en-US" sz="12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endParaRPr lang="en-US" dirty="0"/>
                    </a:p>
                  </a:txBody>
                  <a:tcPr/>
                </a:tc>
                <a:extLst>
                  <a:ext uri="{0D108BD9-81ED-4DB2-BD59-A6C34878D82A}">
                    <a16:rowId xmlns:a16="http://schemas.microsoft.com/office/drawing/2014/main" val="2164483109"/>
                  </a:ext>
                </a:extLst>
              </a:tr>
              <a:tr h="323590">
                <a:tc>
                  <a:txBody>
                    <a:bodyPr/>
                    <a:lstStyle/>
                    <a:p>
                      <a:pPr marL="0" marR="0"/>
                      <a:r>
                        <a:rPr lang="en-US" sz="12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endParaRPr lang="en-US" dirty="0"/>
                    </a:p>
                  </a:txBody>
                  <a:tcPr marL="9525" marR="9525" marT="9525" marB="9525" anchor="ctr"/>
                </a:tc>
                <a:extLst>
                  <a:ext uri="{0D108BD9-81ED-4DB2-BD59-A6C34878D82A}">
                    <a16:rowId xmlns:a16="http://schemas.microsoft.com/office/drawing/2014/main" val="1939746198"/>
                  </a:ext>
                </a:extLst>
              </a:tr>
              <a:tr h="558928">
                <a:tc>
                  <a:txBody>
                    <a:bodyPr/>
                    <a:lstStyle/>
                    <a:p>
                      <a:pPr marL="0" marR="0"/>
                      <a:r>
                        <a:rPr lang="en-US" sz="1200">
                          <a:effectLst/>
                        </a:rPr>
                        <a:t>A.</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c>
                  <a:txBody>
                    <a:bodyPr/>
                    <a:lstStyle/>
                    <a:p>
                      <a:pPr marL="0" marR="0"/>
                      <a:r>
                        <a:rPr lang="en-US" sz="1600" dirty="0">
                          <a:effectLst/>
                        </a:rPr>
                        <a:t>Mercantilism granted independence as soon as possible.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2280076699"/>
                  </a:ext>
                </a:extLst>
              </a:tr>
              <a:tr h="289970">
                <a:tc>
                  <a:txBody>
                    <a:bodyPr/>
                    <a:lstStyle/>
                    <a:p>
                      <a:pPr marL="0" marR="0"/>
                      <a:r>
                        <a:rPr lang="en-US" sz="12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015844974"/>
                  </a:ext>
                </a:extLst>
              </a:tr>
              <a:tr h="289970">
                <a:tc>
                  <a:txBody>
                    <a:bodyPr/>
                    <a:lstStyle/>
                    <a:p>
                      <a:pPr marL="0" marR="0"/>
                      <a:r>
                        <a:rPr lang="en-US" sz="12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endParaRPr lang="en-US" sz="1600" dirty="0"/>
                    </a:p>
                  </a:txBody>
                  <a:tcPr marL="9525" marR="9525" marT="9525" marB="9525" anchor="ctr"/>
                </a:tc>
                <a:extLst>
                  <a:ext uri="{0D108BD9-81ED-4DB2-BD59-A6C34878D82A}">
                    <a16:rowId xmlns:a16="http://schemas.microsoft.com/office/drawing/2014/main" val="2473127765"/>
                  </a:ext>
                </a:extLst>
              </a:tr>
              <a:tr h="827887">
                <a:tc>
                  <a:txBody>
                    <a:bodyPr/>
                    <a:lstStyle/>
                    <a:p>
                      <a:pPr marL="0" marR="0"/>
                      <a:r>
                        <a:rPr lang="en-US" sz="1200">
                          <a:effectLst/>
                        </a:rPr>
                        <a:t>B.</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c>
                  <a:txBody>
                    <a:bodyPr/>
                    <a:lstStyle/>
                    <a:p>
                      <a:pPr marL="0" marR="0"/>
                      <a:r>
                        <a:rPr lang="en-US" sz="1600" dirty="0">
                          <a:effectLst/>
                        </a:rPr>
                        <a:t>Mercantilism was considered an economic burden for the colonial power.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1339340513"/>
                  </a:ext>
                </a:extLst>
              </a:tr>
              <a:tr h="289970">
                <a:tc>
                  <a:txBody>
                    <a:bodyPr/>
                    <a:lstStyle/>
                    <a:p>
                      <a:pPr marL="0" marR="0"/>
                      <a:r>
                        <a:rPr lang="en-US" sz="12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015591124"/>
                  </a:ext>
                </a:extLst>
              </a:tr>
              <a:tr h="289970">
                <a:tc>
                  <a:txBody>
                    <a:bodyPr/>
                    <a:lstStyle/>
                    <a:p>
                      <a:pPr marL="0" marR="0"/>
                      <a:r>
                        <a:rPr lang="en-US" sz="12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tc>
                <a:tc>
                  <a:txBody>
                    <a:bodyPr/>
                    <a:lstStyle/>
                    <a:p>
                      <a:endParaRPr lang="en-US" sz="1600" dirty="0"/>
                    </a:p>
                  </a:txBody>
                  <a:tcPr marL="9525" marR="9525" marT="9525" marB="9525" anchor="ctr"/>
                </a:tc>
                <a:extLst>
                  <a:ext uri="{0D108BD9-81ED-4DB2-BD59-A6C34878D82A}">
                    <a16:rowId xmlns:a16="http://schemas.microsoft.com/office/drawing/2014/main" val="2476168634"/>
                  </a:ext>
                </a:extLst>
              </a:tr>
              <a:tr h="827887">
                <a:tc>
                  <a:txBody>
                    <a:bodyPr/>
                    <a:lstStyle/>
                    <a:p>
                      <a:pPr marL="0" marR="0"/>
                      <a:r>
                        <a:rPr lang="en-US" sz="1200">
                          <a:effectLst/>
                        </a:rPr>
                        <a:t>C.</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tc>
                  <a:txBody>
                    <a:bodyPr/>
                    <a:lstStyle/>
                    <a:p>
                      <a:pPr marL="0" marR="0"/>
                      <a:r>
                        <a:rPr lang="en-US" sz="1600" dirty="0">
                          <a:effectLst/>
                        </a:rPr>
                        <a:t>Mercantilism focuses on acquiring markets and trading materials to help the mother country make money.</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318699174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459064347"/>
              </p:ext>
            </p:extLst>
          </p:nvPr>
        </p:nvGraphicFramePr>
        <p:xfrm>
          <a:off x="4238126" y="1379590"/>
          <a:ext cx="3593026" cy="5478410"/>
        </p:xfrm>
        <a:graphic>
          <a:graphicData uri="http://schemas.openxmlformats.org/drawingml/2006/table">
            <a:tbl>
              <a:tblPr>
                <a:tableStyleId>{5C22544A-7EE6-4342-B048-85BDC9FD1C3A}</a:tableStyleId>
              </a:tblPr>
              <a:tblGrid>
                <a:gridCol w="202744">
                  <a:extLst>
                    <a:ext uri="{9D8B030D-6E8A-4147-A177-3AD203B41FA5}">
                      <a16:colId xmlns:a16="http://schemas.microsoft.com/office/drawing/2014/main" val="1306702754"/>
                    </a:ext>
                  </a:extLst>
                </a:gridCol>
                <a:gridCol w="3390282">
                  <a:extLst>
                    <a:ext uri="{9D8B030D-6E8A-4147-A177-3AD203B41FA5}">
                      <a16:colId xmlns:a16="http://schemas.microsoft.com/office/drawing/2014/main" val="4161939109"/>
                    </a:ext>
                  </a:extLst>
                </a:gridCol>
              </a:tblGrid>
              <a:tr h="277855">
                <a:tc>
                  <a:txBody>
                    <a:bodyPr/>
                    <a:lstStyle/>
                    <a:p>
                      <a:pPr marL="0" marR="0"/>
                      <a:r>
                        <a:rPr lang="en-US" sz="1100" dirty="0" smtClean="0">
                          <a:effectLst/>
                          <a:latin typeface="+mn-lt"/>
                          <a:ea typeface="+mn-ea"/>
                          <a:cs typeface="+mn-cs"/>
                        </a:rPr>
                        <a:t>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5" marR="8825" marT="8825" marB="8825"/>
                </a:tc>
                <a:tc>
                  <a:txBody>
                    <a:bodyPr/>
                    <a:lstStyle/>
                    <a:p>
                      <a:pPr marL="0" marR="0"/>
                      <a:r>
                        <a:rPr lang="en-US" sz="1600" b="1" dirty="0">
                          <a:solidFill>
                            <a:srgbClr val="FF0000"/>
                          </a:solidFill>
                          <a:effectLst/>
                        </a:rPr>
                        <a:t>What is an example of cultural diffusion?</a:t>
                      </a:r>
                      <a:endParaRPr lang="en-US"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5" marR="8825" marT="8825" marB="8825"/>
                </a:tc>
                <a:extLst>
                  <a:ext uri="{0D108BD9-81ED-4DB2-BD59-A6C34878D82A}">
                    <a16:rowId xmlns:a16="http://schemas.microsoft.com/office/drawing/2014/main" val="4209915020"/>
                  </a:ext>
                </a:extLst>
              </a:tr>
              <a:tr h="442724">
                <a:tc>
                  <a:txBody>
                    <a:bodyPr/>
                    <a:lstStyle/>
                    <a:p>
                      <a:pPr marL="0" marR="0"/>
                      <a:r>
                        <a:rPr lang="en-US" sz="11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5" marR="8825" marT="8825" marB="8825" anchor="ctr"/>
                </a:tc>
                <a:tc>
                  <a:txBody>
                    <a:bodyPr/>
                    <a:lstStyle/>
                    <a:p>
                      <a:endParaRPr lang="en-US" sz="1600" dirty="0"/>
                    </a:p>
                  </a:txBody>
                  <a:tcPr marL="84720" marR="84720" marT="42360" marB="42360"/>
                </a:tc>
                <a:extLst>
                  <a:ext uri="{0D108BD9-81ED-4DB2-BD59-A6C34878D82A}">
                    <a16:rowId xmlns:a16="http://schemas.microsoft.com/office/drawing/2014/main" val="4094974471"/>
                  </a:ext>
                </a:extLst>
              </a:tr>
              <a:tr h="356356">
                <a:tc>
                  <a:txBody>
                    <a:bodyPr/>
                    <a:lstStyle/>
                    <a:p>
                      <a:pPr marL="0" marR="0"/>
                      <a:r>
                        <a:rPr lang="en-US" sz="11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5" marR="8825" marT="8825" marB="8825" anchor="ctr"/>
                </a:tc>
                <a:tc>
                  <a:txBody>
                    <a:bodyPr/>
                    <a:lstStyle/>
                    <a:p>
                      <a:endParaRPr lang="en-US" sz="1600" dirty="0"/>
                    </a:p>
                  </a:txBody>
                  <a:tcPr marL="8825" marR="8825" marT="8825" marB="8825" anchor="ctr"/>
                </a:tc>
                <a:extLst>
                  <a:ext uri="{0D108BD9-81ED-4DB2-BD59-A6C34878D82A}">
                    <a16:rowId xmlns:a16="http://schemas.microsoft.com/office/drawing/2014/main" val="329831662"/>
                  </a:ext>
                </a:extLst>
              </a:tr>
              <a:tr h="731864">
                <a:tc>
                  <a:txBody>
                    <a:bodyPr/>
                    <a:lstStyle/>
                    <a:p>
                      <a:pPr marL="0" marR="0"/>
                      <a:r>
                        <a:rPr lang="en-US" sz="1100">
                          <a:effectLst/>
                        </a:rPr>
                        <a:t>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5" marR="8825" marT="8825" marB="8825"/>
                </a:tc>
                <a:tc>
                  <a:txBody>
                    <a:bodyPr/>
                    <a:lstStyle/>
                    <a:p>
                      <a:pPr marL="0" marR="0"/>
                      <a:r>
                        <a:rPr lang="en-US" sz="1600" dirty="0">
                          <a:effectLst/>
                        </a:rPr>
                        <a:t>Europeans and natives sharing and exchanging cultural views</a:t>
                      </a:r>
                      <a:br>
                        <a:rPr lang="en-US" sz="1600" dirty="0">
                          <a:effectLst/>
                        </a:rPr>
                      </a:b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5" marR="8825" marT="8825" marB="8825"/>
                </a:tc>
                <a:extLst>
                  <a:ext uri="{0D108BD9-81ED-4DB2-BD59-A6C34878D82A}">
                    <a16:rowId xmlns:a16="http://schemas.microsoft.com/office/drawing/2014/main" val="1116224072"/>
                  </a:ext>
                </a:extLst>
              </a:tr>
              <a:tr h="240924">
                <a:tc>
                  <a:txBody>
                    <a:bodyPr/>
                    <a:lstStyle/>
                    <a:p>
                      <a:pPr marL="0" marR="0"/>
                      <a:r>
                        <a:rPr lang="en-US" sz="11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5" marR="8825" marT="8825" marB="8825" anchor="ctr"/>
                </a:tc>
                <a:tc>
                  <a:txBody>
                    <a:bodyPr/>
                    <a:lstStyle/>
                    <a:p>
                      <a:pPr marL="0" marR="0"/>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5" marR="8825" marT="8825" marB="8825" anchor="ctr"/>
                </a:tc>
                <a:extLst>
                  <a:ext uri="{0D108BD9-81ED-4DB2-BD59-A6C34878D82A}">
                    <a16:rowId xmlns:a16="http://schemas.microsoft.com/office/drawing/2014/main" val="1469982192"/>
                  </a:ext>
                </a:extLst>
              </a:tr>
              <a:tr h="356356">
                <a:tc>
                  <a:txBody>
                    <a:bodyPr/>
                    <a:lstStyle/>
                    <a:p>
                      <a:pPr marL="0" marR="0"/>
                      <a:r>
                        <a:rPr lang="en-US" sz="11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5" marR="8825" marT="8825" marB="8825" anchor="ctr"/>
                </a:tc>
                <a:tc>
                  <a:txBody>
                    <a:bodyPr/>
                    <a:lstStyle/>
                    <a:p>
                      <a:endParaRPr lang="en-US" sz="1600" dirty="0"/>
                    </a:p>
                  </a:txBody>
                  <a:tcPr marL="8825" marR="8825" marT="8825" marB="8825" anchor="ctr"/>
                </a:tc>
                <a:extLst>
                  <a:ext uri="{0D108BD9-81ED-4DB2-BD59-A6C34878D82A}">
                    <a16:rowId xmlns:a16="http://schemas.microsoft.com/office/drawing/2014/main" val="693925646"/>
                  </a:ext>
                </a:extLst>
              </a:tr>
              <a:tr h="277855">
                <a:tc>
                  <a:txBody>
                    <a:bodyPr/>
                    <a:lstStyle/>
                    <a:p>
                      <a:pPr marL="0" marR="0"/>
                      <a:r>
                        <a:rPr lang="en-US" sz="1100">
                          <a:effectLst/>
                        </a:rPr>
                        <a:t>B.</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5" marR="8825" marT="8825" marB="8825"/>
                </a:tc>
                <a:tc>
                  <a:txBody>
                    <a:bodyPr/>
                    <a:lstStyle/>
                    <a:p>
                      <a:pPr marL="0" marR="0"/>
                      <a:r>
                        <a:rPr lang="en-US" sz="1600" dirty="0">
                          <a:effectLst/>
                        </a:rPr>
                        <a:t>the spreading of disease like smallpox</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5" marR="8825" marT="8825" marB="8825"/>
                </a:tc>
                <a:extLst>
                  <a:ext uri="{0D108BD9-81ED-4DB2-BD59-A6C34878D82A}">
                    <a16:rowId xmlns:a16="http://schemas.microsoft.com/office/drawing/2014/main" val="1052491667"/>
                  </a:ext>
                </a:extLst>
              </a:tr>
              <a:tr h="240924">
                <a:tc>
                  <a:txBody>
                    <a:bodyPr/>
                    <a:lstStyle/>
                    <a:p>
                      <a:pPr marL="0" marR="0"/>
                      <a:r>
                        <a:rPr lang="en-US" sz="11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5" marR="8825" marT="8825" marB="8825" anchor="ctr"/>
                </a:tc>
                <a:tc>
                  <a:txBody>
                    <a:bodyPr/>
                    <a:lstStyle/>
                    <a:p>
                      <a:pPr marL="0" marR="0"/>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5" marR="8825" marT="8825" marB="8825" anchor="ctr"/>
                </a:tc>
                <a:extLst>
                  <a:ext uri="{0D108BD9-81ED-4DB2-BD59-A6C34878D82A}">
                    <a16:rowId xmlns:a16="http://schemas.microsoft.com/office/drawing/2014/main" val="629938931"/>
                  </a:ext>
                </a:extLst>
              </a:tr>
              <a:tr h="356356">
                <a:tc>
                  <a:txBody>
                    <a:bodyPr/>
                    <a:lstStyle/>
                    <a:p>
                      <a:pPr marL="0" marR="0"/>
                      <a:r>
                        <a:rPr lang="en-US" sz="11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5" marR="8825" marT="8825" marB="8825" anchor="ctr"/>
                </a:tc>
                <a:tc>
                  <a:txBody>
                    <a:bodyPr/>
                    <a:lstStyle/>
                    <a:p>
                      <a:endParaRPr lang="en-US" sz="1600" dirty="0"/>
                    </a:p>
                  </a:txBody>
                  <a:tcPr marL="8825" marR="8825" marT="8825" marB="8825" anchor="ctr"/>
                </a:tc>
                <a:extLst>
                  <a:ext uri="{0D108BD9-81ED-4DB2-BD59-A6C34878D82A}">
                    <a16:rowId xmlns:a16="http://schemas.microsoft.com/office/drawing/2014/main" val="2734523720"/>
                  </a:ext>
                </a:extLst>
              </a:tr>
              <a:tr h="532981">
                <a:tc>
                  <a:txBody>
                    <a:bodyPr/>
                    <a:lstStyle/>
                    <a:p>
                      <a:pPr marL="0" marR="0"/>
                      <a:r>
                        <a:rPr lang="en-US" sz="1100">
                          <a:effectLst/>
                        </a:rPr>
                        <a:t>C.</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5" marR="8825" marT="8825" marB="8825"/>
                </a:tc>
                <a:tc>
                  <a:txBody>
                    <a:bodyPr/>
                    <a:lstStyle/>
                    <a:p>
                      <a:pPr marL="0" marR="0"/>
                      <a:r>
                        <a:rPr lang="en-US" sz="1600" dirty="0">
                          <a:effectLst/>
                        </a:rPr>
                        <a:t>an economic system designed to tax peasants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5" marR="8825" marT="8825" marB="8825"/>
                </a:tc>
                <a:extLst>
                  <a:ext uri="{0D108BD9-81ED-4DB2-BD59-A6C34878D82A}">
                    <a16:rowId xmlns:a16="http://schemas.microsoft.com/office/drawing/2014/main" val="3226520646"/>
                  </a:ext>
                </a:extLst>
              </a:tr>
              <a:tr h="240924">
                <a:tc>
                  <a:txBody>
                    <a:bodyPr/>
                    <a:lstStyle/>
                    <a:p>
                      <a:pPr marL="0" marR="0"/>
                      <a:r>
                        <a:rPr lang="en-US" sz="11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5" marR="8825" marT="8825" marB="8825" anchor="ctr"/>
                </a:tc>
                <a:tc>
                  <a:txBody>
                    <a:bodyPr/>
                    <a:lstStyle/>
                    <a:p>
                      <a:pPr marL="0" marR="0"/>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5" marR="8825" marT="8825" marB="8825" anchor="ctr"/>
                </a:tc>
                <a:extLst>
                  <a:ext uri="{0D108BD9-81ED-4DB2-BD59-A6C34878D82A}">
                    <a16:rowId xmlns:a16="http://schemas.microsoft.com/office/drawing/2014/main" val="4256163532"/>
                  </a:ext>
                </a:extLst>
              </a:tr>
              <a:tr h="356356">
                <a:tc>
                  <a:txBody>
                    <a:bodyPr/>
                    <a:lstStyle/>
                    <a:p>
                      <a:pPr marL="0" marR="0"/>
                      <a:r>
                        <a:rPr lang="en-US" sz="11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5" marR="8825" marT="8825" marB="8825" anchor="ctr"/>
                </a:tc>
                <a:tc>
                  <a:txBody>
                    <a:bodyPr/>
                    <a:lstStyle/>
                    <a:p>
                      <a:endParaRPr lang="en-US" sz="1600" dirty="0"/>
                    </a:p>
                  </a:txBody>
                  <a:tcPr marL="8825" marR="8825" marT="8825" marB="8825" anchor="ctr"/>
                </a:tc>
                <a:extLst>
                  <a:ext uri="{0D108BD9-81ED-4DB2-BD59-A6C34878D82A}">
                    <a16:rowId xmlns:a16="http://schemas.microsoft.com/office/drawing/2014/main" val="4026417102"/>
                  </a:ext>
                </a:extLst>
              </a:tr>
              <a:tr h="532981">
                <a:tc>
                  <a:txBody>
                    <a:bodyPr/>
                    <a:lstStyle/>
                    <a:p>
                      <a:pPr marL="0" marR="0"/>
                      <a:r>
                        <a:rPr lang="en-US" sz="1100">
                          <a:effectLst/>
                        </a:rPr>
                        <a:t>D.</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5" marR="8825" marT="8825" marB="8825"/>
                </a:tc>
                <a:tc>
                  <a:txBody>
                    <a:bodyPr/>
                    <a:lstStyle/>
                    <a:p>
                      <a:pPr marL="0" marR="0"/>
                      <a:r>
                        <a:rPr lang="en-US" sz="1600" dirty="0">
                          <a:effectLst/>
                        </a:rPr>
                        <a:t>a spreading of religion resulting in the loss of native belief systems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25" marR="8825" marT="8825" marB="8825"/>
                </a:tc>
                <a:extLst>
                  <a:ext uri="{0D108BD9-81ED-4DB2-BD59-A6C34878D82A}">
                    <a16:rowId xmlns:a16="http://schemas.microsoft.com/office/drawing/2014/main" val="222787983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405411757"/>
              </p:ext>
            </p:extLst>
          </p:nvPr>
        </p:nvGraphicFramePr>
        <p:xfrm>
          <a:off x="8228663" y="1356971"/>
          <a:ext cx="3864633" cy="5348535"/>
        </p:xfrm>
        <a:graphic>
          <a:graphicData uri="http://schemas.openxmlformats.org/drawingml/2006/table">
            <a:tbl>
              <a:tblPr>
                <a:tableStyleId>{5C22544A-7EE6-4342-B048-85BDC9FD1C3A}</a:tableStyleId>
              </a:tblPr>
              <a:tblGrid>
                <a:gridCol w="218071">
                  <a:extLst>
                    <a:ext uri="{9D8B030D-6E8A-4147-A177-3AD203B41FA5}">
                      <a16:colId xmlns:a16="http://schemas.microsoft.com/office/drawing/2014/main" val="2599625508"/>
                    </a:ext>
                  </a:extLst>
                </a:gridCol>
                <a:gridCol w="3646562">
                  <a:extLst>
                    <a:ext uri="{9D8B030D-6E8A-4147-A177-3AD203B41FA5}">
                      <a16:colId xmlns:a16="http://schemas.microsoft.com/office/drawing/2014/main" val="2486971598"/>
                    </a:ext>
                  </a:extLst>
                </a:gridCol>
              </a:tblGrid>
              <a:tr h="525958">
                <a:tc>
                  <a:txBody>
                    <a:bodyPr/>
                    <a:lstStyle/>
                    <a:p>
                      <a:pPr marL="0" marR="0"/>
                      <a:r>
                        <a:rPr lang="en-US" sz="1100" dirty="0" smtClean="0">
                          <a:effectLst/>
                          <a:latin typeface="+mn-lt"/>
                          <a:ea typeface="+mn-ea"/>
                          <a:cs typeface="+mn-cs"/>
                        </a:rPr>
                        <a:t>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23" marR="8723" marT="8723" marB="8723"/>
                </a:tc>
                <a:tc>
                  <a:txBody>
                    <a:bodyPr/>
                    <a:lstStyle/>
                    <a:p>
                      <a:pPr marL="0" marR="0"/>
                      <a:r>
                        <a:rPr lang="en-US" sz="1600" b="1" dirty="0">
                          <a:solidFill>
                            <a:srgbClr val="FF0000"/>
                          </a:solidFill>
                          <a:effectLst/>
                        </a:rPr>
                        <a:t>How did the Columbian Exchange change the lives of Europeans?</a:t>
                      </a:r>
                      <a:endParaRPr lang="en-US"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23" marR="8723" marT="8723" marB="8723"/>
                </a:tc>
                <a:extLst>
                  <a:ext uri="{0D108BD9-81ED-4DB2-BD59-A6C34878D82A}">
                    <a16:rowId xmlns:a16="http://schemas.microsoft.com/office/drawing/2014/main" val="1584361029"/>
                  </a:ext>
                </a:extLst>
              </a:tr>
              <a:tr h="425862">
                <a:tc>
                  <a:txBody>
                    <a:bodyPr/>
                    <a:lstStyle/>
                    <a:p>
                      <a:pPr marL="0" marR="0"/>
                      <a:r>
                        <a:rPr lang="en-US" sz="11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23" marR="8723" marT="8723" marB="8723" anchor="ctr"/>
                </a:tc>
                <a:tc>
                  <a:txBody>
                    <a:bodyPr/>
                    <a:lstStyle/>
                    <a:p>
                      <a:endParaRPr lang="en-US" sz="1600" dirty="0"/>
                    </a:p>
                  </a:txBody>
                  <a:tcPr marL="83739" marR="83739" marT="41870" marB="41870"/>
                </a:tc>
                <a:extLst>
                  <a:ext uri="{0D108BD9-81ED-4DB2-BD59-A6C34878D82A}">
                    <a16:rowId xmlns:a16="http://schemas.microsoft.com/office/drawing/2014/main" val="3748251093"/>
                  </a:ext>
                </a:extLst>
              </a:tr>
              <a:tr h="255733">
                <a:tc>
                  <a:txBody>
                    <a:bodyPr/>
                    <a:lstStyle/>
                    <a:p>
                      <a:pPr marL="0" marR="0"/>
                      <a:r>
                        <a:rPr lang="en-US" sz="11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23" marR="8723" marT="8723" marB="8723" anchor="ctr"/>
                </a:tc>
                <a:tc>
                  <a:txBody>
                    <a:bodyPr/>
                    <a:lstStyle/>
                    <a:p>
                      <a:endParaRPr lang="en-US" sz="1600" dirty="0"/>
                    </a:p>
                  </a:txBody>
                  <a:tcPr marL="8723" marR="8723" marT="8723" marB="8723" anchor="ctr"/>
                </a:tc>
                <a:extLst>
                  <a:ext uri="{0D108BD9-81ED-4DB2-BD59-A6C34878D82A}">
                    <a16:rowId xmlns:a16="http://schemas.microsoft.com/office/drawing/2014/main" val="2289806416"/>
                  </a:ext>
                </a:extLst>
              </a:tr>
              <a:tr h="525958">
                <a:tc>
                  <a:txBody>
                    <a:bodyPr/>
                    <a:lstStyle/>
                    <a:p>
                      <a:pPr marL="0" marR="0"/>
                      <a:r>
                        <a:rPr lang="en-US" sz="1100">
                          <a:effectLst/>
                        </a:rPr>
                        <a:t>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23" marR="8723" marT="8723" marB="8723"/>
                </a:tc>
                <a:tc>
                  <a:txBody>
                    <a:bodyPr/>
                    <a:lstStyle/>
                    <a:p>
                      <a:pPr marL="0" marR="0"/>
                      <a:r>
                        <a:rPr lang="en-US" sz="1600" dirty="0">
                          <a:effectLst/>
                        </a:rPr>
                        <a:t>Many were shipped to South America as Slaves.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23" marR="8723" marT="8723" marB="8723"/>
                </a:tc>
                <a:extLst>
                  <a:ext uri="{0D108BD9-81ED-4DB2-BD59-A6C34878D82A}">
                    <a16:rowId xmlns:a16="http://schemas.microsoft.com/office/drawing/2014/main" val="1633112110"/>
                  </a:ext>
                </a:extLst>
              </a:tr>
              <a:tr h="235317">
                <a:tc>
                  <a:txBody>
                    <a:bodyPr/>
                    <a:lstStyle/>
                    <a:p>
                      <a:pPr marL="0" marR="0"/>
                      <a:r>
                        <a:rPr lang="en-US" sz="11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23" marR="8723" marT="8723" marB="8723" anchor="ctr"/>
                </a:tc>
                <a:tc>
                  <a:txBody>
                    <a:bodyPr/>
                    <a:lstStyle/>
                    <a:p>
                      <a:pPr marL="0" marR="0"/>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23" marR="8723" marT="8723" marB="8723" anchor="ctr"/>
                </a:tc>
                <a:extLst>
                  <a:ext uri="{0D108BD9-81ED-4DB2-BD59-A6C34878D82A}">
                    <a16:rowId xmlns:a16="http://schemas.microsoft.com/office/drawing/2014/main" val="3463085244"/>
                  </a:ext>
                </a:extLst>
              </a:tr>
              <a:tr h="341577">
                <a:tc>
                  <a:txBody>
                    <a:bodyPr/>
                    <a:lstStyle/>
                    <a:p>
                      <a:pPr marL="0" marR="0"/>
                      <a:r>
                        <a:rPr lang="en-US" sz="11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23" marR="8723" marT="8723" marB="8723" anchor="ctr"/>
                </a:tc>
                <a:tc>
                  <a:txBody>
                    <a:bodyPr/>
                    <a:lstStyle/>
                    <a:p>
                      <a:endParaRPr lang="en-US" sz="1600" dirty="0"/>
                    </a:p>
                  </a:txBody>
                  <a:tcPr marL="8723" marR="8723" marT="8723" marB="8723" anchor="ctr"/>
                </a:tc>
                <a:extLst>
                  <a:ext uri="{0D108BD9-81ED-4DB2-BD59-A6C34878D82A}">
                    <a16:rowId xmlns:a16="http://schemas.microsoft.com/office/drawing/2014/main" val="1609480558"/>
                  </a:ext>
                </a:extLst>
              </a:tr>
              <a:tr h="525958">
                <a:tc>
                  <a:txBody>
                    <a:bodyPr/>
                    <a:lstStyle/>
                    <a:p>
                      <a:pPr marL="0" marR="0"/>
                      <a:r>
                        <a:rPr lang="en-US" sz="1100">
                          <a:effectLst/>
                        </a:rPr>
                        <a:t>B.</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23" marR="8723" marT="8723" marB="8723"/>
                </a:tc>
                <a:tc>
                  <a:txBody>
                    <a:bodyPr/>
                    <a:lstStyle/>
                    <a:p>
                      <a:pPr marL="0" marR="0"/>
                      <a:r>
                        <a:rPr lang="en-US" sz="1600" dirty="0">
                          <a:effectLst/>
                        </a:rPr>
                        <a:t>African products were widespread and bought by most of the population.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23" marR="8723" marT="8723" marB="8723"/>
                </a:tc>
                <a:extLst>
                  <a:ext uri="{0D108BD9-81ED-4DB2-BD59-A6C34878D82A}">
                    <a16:rowId xmlns:a16="http://schemas.microsoft.com/office/drawing/2014/main" val="3608149224"/>
                  </a:ext>
                </a:extLst>
              </a:tr>
              <a:tr h="235317">
                <a:tc>
                  <a:txBody>
                    <a:bodyPr/>
                    <a:lstStyle/>
                    <a:p>
                      <a:pPr marL="0" marR="0"/>
                      <a:r>
                        <a:rPr lang="en-US" sz="11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23" marR="8723" marT="8723" marB="8723" anchor="ctr"/>
                </a:tc>
                <a:tc>
                  <a:txBody>
                    <a:bodyPr/>
                    <a:lstStyle/>
                    <a:p>
                      <a:pPr marL="0" marR="0"/>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23" marR="8723" marT="8723" marB="8723" anchor="ctr"/>
                </a:tc>
                <a:extLst>
                  <a:ext uri="{0D108BD9-81ED-4DB2-BD59-A6C34878D82A}">
                    <a16:rowId xmlns:a16="http://schemas.microsoft.com/office/drawing/2014/main" val="2171885960"/>
                  </a:ext>
                </a:extLst>
              </a:tr>
              <a:tr h="341577">
                <a:tc>
                  <a:txBody>
                    <a:bodyPr/>
                    <a:lstStyle/>
                    <a:p>
                      <a:pPr marL="0" marR="0"/>
                      <a:r>
                        <a:rPr lang="en-US" sz="11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23" marR="8723" marT="8723" marB="8723" anchor="ctr"/>
                </a:tc>
                <a:tc>
                  <a:txBody>
                    <a:bodyPr/>
                    <a:lstStyle/>
                    <a:p>
                      <a:endParaRPr lang="en-US" sz="1600" dirty="0"/>
                    </a:p>
                  </a:txBody>
                  <a:tcPr marL="8723" marR="8723" marT="8723" marB="8723" anchor="ctr"/>
                </a:tc>
                <a:extLst>
                  <a:ext uri="{0D108BD9-81ED-4DB2-BD59-A6C34878D82A}">
                    <a16:rowId xmlns:a16="http://schemas.microsoft.com/office/drawing/2014/main" val="3380371971"/>
                  </a:ext>
                </a:extLst>
              </a:tr>
              <a:tr h="525958">
                <a:tc>
                  <a:txBody>
                    <a:bodyPr/>
                    <a:lstStyle/>
                    <a:p>
                      <a:pPr marL="0" marR="0"/>
                      <a:r>
                        <a:rPr lang="en-US" sz="1100">
                          <a:effectLst/>
                        </a:rPr>
                        <a:t>C.</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23" marR="8723" marT="8723" marB="8723"/>
                </a:tc>
                <a:tc>
                  <a:txBody>
                    <a:bodyPr/>
                    <a:lstStyle/>
                    <a:p>
                      <a:pPr marL="0" marR="0"/>
                      <a:r>
                        <a:rPr lang="en-US" sz="1600" dirty="0">
                          <a:effectLst/>
                        </a:rPr>
                        <a:t>Diseases from Asia came and devastated Europe’s population.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23" marR="8723" marT="8723" marB="8723"/>
                </a:tc>
                <a:extLst>
                  <a:ext uri="{0D108BD9-81ED-4DB2-BD59-A6C34878D82A}">
                    <a16:rowId xmlns:a16="http://schemas.microsoft.com/office/drawing/2014/main" val="703155200"/>
                  </a:ext>
                </a:extLst>
              </a:tr>
              <a:tr h="235317">
                <a:tc>
                  <a:txBody>
                    <a:bodyPr/>
                    <a:lstStyle/>
                    <a:p>
                      <a:pPr marL="0" marR="0"/>
                      <a:r>
                        <a:rPr lang="en-US" sz="11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23" marR="8723" marT="8723" marB="8723" anchor="ctr"/>
                </a:tc>
                <a:tc>
                  <a:txBody>
                    <a:bodyPr/>
                    <a:lstStyle/>
                    <a:p>
                      <a:pPr marL="0" marR="0"/>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23" marR="8723" marT="8723" marB="8723" anchor="ctr"/>
                </a:tc>
                <a:extLst>
                  <a:ext uri="{0D108BD9-81ED-4DB2-BD59-A6C34878D82A}">
                    <a16:rowId xmlns:a16="http://schemas.microsoft.com/office/drawing/2014/main" val="1129004937"/>
                  </a:ext>
                </a:extLst>
              </a:tr>
              <a:tr h="341577">
                <a:tc>
                  <a:txBody>
                    <a:bodyPr/>
                    <a:lstStyle/>
                    <a:p>
                      <a:pPr marL="0" marR="0"/>
                      <a:r>
                        <a:rPr lang="en-US" sz="1100">
                          <a:effectLst/>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23" marR="8723" marT="8723" marB="8723" anchor="ctr"/>
                </a:tc>
                <a:tc>
                  <a:txBody>
                    <a:bodyPr/>
                    <a:lstStyle/>
                    <a:p>
                      <a:endParaRPr lang="en-US" sz="1600" dirty="0"/>
                    </a:p>
                  </a:txBody>
                  <a:tcPr marL="8723" marR="8723" marT="8723" marB="8723" anchor="ctr"/>
                </a:tc>
                <a:extLst>
                  <a:ext uri="{0D108BD9-81ED-4DB2-BD59-A6C34878D82A}">
                    <a16:rowId xmlns:a16="http://schemas.microsoft.com/office/drawing/2014/main" val="3318905191"/>
                  </a:ext>
                </a:extLst>
              </a:tr>
              <a:tr h="525958">
                <a:tc>
                  <a:txBody>
                    <a:bodyPr/>
                    <a:lstStyle/>
                    <a:p>
                      <a:pPr marL="0" marR="0"/>
                      <a:r>
                        <a:rPr lang="en-US" sz="1100">
                          <a:effectLst/>
                        </a:rPr>
                        <a:t>D.</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23" marR="8723" marT="8723" marB="8723"/>
                </a:tc>
                <a:tc>
                  <a:txBody>
                    <a:bodyPr/>
                    <a:lstStyle/>
                    <a:p>
                      <a:pPr marL="0" marR="0"/>
                      <a:r>
                        <a:rPr lang="en-US" sz="1600" dirty="0">
                          <a:effectLst/>
                        </a:rPr>
                        <a:t>New crops from the Americas changed their diet.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723" marR="8723" marT="8723" marB="8723"/>
                </a:tc>
                <a:extLst>
                  <a:ext uri="{0D108BD9-81ED-4DB2-BD59-A6C34878D82A}">
                    <a16:rowId xmlns:a16="http://schemas.microsoft.com/office/drawing/2014/main" val="3258758219"/>
                  </a:ext>
                </a:extLst>
              </a:tr>
            </a:tbl>
          </a:graphicData>
        </a:graphic>
      </p:graphicFrame>
    </p:spTree>
    <p:extLst>
      <p:ext uri="{BB962C8B-B14F-4D97-AF65-F5344CB8AC3E}">
        <p14:creationId xmlns:p14="http://schemas.microsoft.com/office/powerpoint/2010/main" val="3923617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11075988" cy="1130301"/>
          </a:xfrm>
        </p:spPr>
        <p:txBody>
          <a:bodyPr>
            <a:normAutofit fontScale="90000"/>
          </a:bodyPr>
          <a:lstStyle/>
          <a:p>
            <a:r>
              <a:rPr lang="en-US" b="1" i="1" dirty="0" smtClean="0">
                <a:solidFill>
                  <a:schemeClr val="bg1"/>
                </a:solidFill>
              </a:rPr>
              <a:t>Thursday, October 16</a:t>
            </a:r>
            <a:r>
              <a:rPr lang="en-US" b="1" i="1" baseline="30000" dirty="0" smtClean="0">
                <a:solidFill>
                  <a:schemeClr val="bg1"/>
                </a:solidFill>
              </a:rPr>
              <a:t>th</a:t>
            </a:r>
            <a:r>
              <a:rPr lang="en-US" b="1" i="1" dirty="0" smtClean="0">
                <a:solidFill>
                  <a:schemeClr val="bg1"/>
                </a:solidFill>
              </a:rPr>
              <a:t/>
            </a:r>
            <a:br>
              <a:rPr lang="en-US" b="1" i="1" dirty="0" smtClean="0">
                <a:solidFill>
                  <a:schemeClr val="bg1"/>
                </a:solidFill>
              </a:rPr>
            </a:br>
            <a:endParaRPr lang="en-US" b="1" i="1" dirty="0">
              <a:solidFill>
                <a:schemeClr val="bg1"/>
              </a:solidFill>
            </a:endParaRPr>
          </a:p>
        </p:txBody>
      </p:sp>
      <p:sp>
        <p:nvSpPr>
          <p:cNvPr id="3" name="Subtitle 2"/>
          <p:cNvSpPr>
            <a:spLocks noGrp="1"/>
          </p:cNvSpPr>
          <p:nvPr>
            <p:ph type="subTitle" idx="1"/>
          </p:nvPr>
        </p:nvSpPr>
        <p:spPr>
          <a:xfrm>
            <a:off x="281354" y="1816100"/>
            <a:ext cx="11910646" cy="4665133"/>
          </a:xfrm>
        </p:spPr>
        <p:txBody>
          <a:bodyPr>
            <a:normAutofit lnSpcReduction="10000"/>
          </a:bodyPr>
          <a:lstStyle/>
          <a:p>
            <a:r>
              <a:rPr lang="en-US" sz="4100" b="1" dirty="0" smtClean="0">
                <a:solidFill>
                  <a:schemeClr val="tx1"/>
                </a:solidFill>
              </a:rPr>
              <a:t>WARMUP #11  </a:t>
            </a:r>
            <a:endParaRPr lang="en-US" b="1" dirty="0">
              <a:solidFill>
                <a:schemeClr val="tx1"/>
              </a:solidFill>
            </a:endParaRPr>
          </a:p>
          <a:p>
            <a:endParaRPr lang="en-US" sz="3600" b="1" dirty="0" smtClean="0">
              <a:solidFill>
                <a:schemeClr val="tx1"/>
              </a:solidFill>
            </a:endParaRPr>
          </a:p>
          <a:p>
            <a:pPr marL="742950" indent="-742950">
              <a:buAutoNum type="arabicPeriod"/>
            </a:pPr>
            <a:r>
              <a:rPr lang="en-US" sz="3600" b="1" dirty="0" smtClean="0">
                <a:solidFill>
                  <a:schemeClr val="tx1"/>
                </a:solidFill>
              </a:rPr>
              <a:t>There were FOUR major motivations for exploration, what were they (explain all four)</a:t>
            </a:r>
          </a:p>
          <a:p>
            <a:pPr marL="742950" indent="-742950">
              <a:buAutoNum type="arabicPeriod"/>
            </a:pPr>
            <a:endParaRPr lang="en-US" sz="3600" b="1" dirty="0">
              <a:solidFill>
                <a:schemeClr val="tx1"/>
              </a:solidFill>
            </a:endParaRPr>
          </a:p>
          <a:p>
            <a:pPr marL="742950" indent="-742950">
              <a:buAutoNum type="arabicPeriod"/>
            </a:pPr>
            <a:r>
              <a:rPr lang="en-US" sz="3600" b="1" dirty="0" smtClean="0">
                <a:solidFill>
                  <a:schemeClr val="tx1"/>
                </a:solidFill>
              </a:rPr>
              <a:t>Who Were the three main countries competing in the exploration race?</a:t>
            </a:r>
            <a:endParaRPr lang="en-US" sz="3600" b="1" dirty="0">
              <a:solidFill>
                <a:schemeClr val="tx1"/>
              </a:solidFill>
            </a:endParaRPr>
          </a:p>
        </p:txBody>
      </p:sp>
    </p:spTree>
    <p:extLst>
      <p:ext uri="{BB962C8B-B14F-4D97-AF65-F5344CB8AC3E}">
        <p14:creationId xmlns:p14="http://schemas.microsoft.com/office/powerpoint/2010/main" val="151513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74" y="293704"/>
            <a:ext cx="10719512" cy="1507067"/>
          </a:xfrm>
        </p:spPr>
        <p:txBody>
          <a:bodyPr/>
          <a:lstStyle/>
          <a:p>
            <a:r>
              <a:rPr lang="en-US" b="1" i="1" dirty="0">
                <a:solidFill>
                  <a:schemeClr val="bg1"/>
                </a:solidFill>
              </a:rPr>
              <a:t>Thursday, October </a:t>
            </a:r>
            <a:r>
              <a:rPr lang="en-US" b="1" i="1" dirty="0" smtClean="0">
                <a:solidFill>
                  <a:schemeClr val="bg1"/>
                </a:solidFill>
              </a:rPr>
              <a:t>16</a:t>
            </a:r>
            <a:r>
              <a:rPr lang="en-US" b="1" i="1" baseline="30000" dirty="0" smtClean="0">
                <a:solidFill>
                  <a:schemeClr val="bg1"/>
                </a:solidFill>
              </a:rPr>
              <a:t>th                       Warmup #12</a:t>
            </a:r>
            <a:endParaRPr lang="en-US" dirty="0"/>
          </a:p>
        </p:txBody>
      </p:sp>
      <p:sp>
        <p:nvSpPr>
          <p:cNvPr id="3" name="Content Placeholder 2"/>
          <p:cNvSpPr>
            <a:spLocks noGrp="1"/>
          </p:cNvSpPr>
          <p:nvPr>
            <p:ph idx="1"/>
          </p:nvPr>
        </p:nvSpPr>
        <p:spPr>
          <a:xfrm>
            <a:off x="873399" y="2020614"/>
            <a:ext cx="8534400" cy="3615267"/>
          </a:xfrm>
        </p:spPr>
        <p:txBody>
          <a:bodyPr>
            <a:noAutofit/>
          </a:bodyPr>
          <a:lstStyle/>
          <a:p>
            <a:r>
              <a:rPr lang="en-US" sz="4000" b="1" dirty="0" smtClean="0">
                <a:solidFill>
                  <a:schemeClr val="bg1"/>
                </a:solidFill>
              </a:rPr>
              <a:t>What were the areas of the new world that each of the mother countries conquered?</a:t>
            </a:r>
          </a:p>
          <a:p>
            <a:r>
              <a:rPr lang="en-US" sz="4000" b="1" dirty="0" smtClean="0">
                <a:solidFill>
                  <a:schemeClr val="bg1"/>
                </a:solidFill>
              </a:rPr>
              <a:t>Spain? _________________</a:t>
            </a:r>
          </a:p>
          <a:p>
            <a:r>
              <a:rPr lang="en-US" sz="4000" b="1" dirty="0" smtClean="0">
                <a:solidFill>
                  <a:schemeClr val="bg1"/>
                </a:solidFill>
              </a:rPr>
              <a:t>England? ____________________</a:t>
            </a:r>
          </a:p>
          <a:p>
            <a:r>
              <a:rPr lang="en-US" sz="4000" b="1" dirty="0" smtClean="0">
                <a:solidFill>
                  <a:schemeClr val="bg1"/>
                </a:solidFill>
              </a:rPr>
              <a:t>France?____________________</a:t>
            </a:r>
            <a:endParaRPr lang="en-US" sz="4000" b="1" dirty="0">
              <a:solidFill>
                <a:schemeClr val="bg1"/>
              </a:solidFill>
            </a:endParaRPr>
          </a:p>
        </p:txBody>
      </p:sp>
    </p:spTree>
    <p:extLst>
      <p:ext uri="{BB962C8B-B14F-4D97-AF65-F5344CB8AC3E}">
        <p14:creationId xmlns:p14="http://schemas.microsoft.com/office/powerpoint/2010/main" val="1241831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10/20/17</a:t>
            </a:r>
            <a:endParaRPr lang="en-US" dirty="0"/>
          </a:p>
        </p:txBody>
      </p:sp>
      <p:sp>
        <p:nvSpPr>
          <p:cNvPr id="3" name="Text Placeholder 2"/>
          <p:cNvSpPr>
            <a:spLocks noGrp="1"/>
          </p:cNvSpPr>
          <p:nvPr>
            <p:ph type="body" idx="1"/>
          </p:nvPr>
        </p:nvSpPr>
        <p:spPr>
          <a:xfrm>
            <a:off x="415600" y="1356966"/>
            <a:ext cx="11360800" cy="5078558"/>
          </a:xfrm>
        </p:spPr>
        <p:txBody>
          <a:bodyPr>
            <a:normAutofit lnSpcReduction="10000"/>
          </a:bodyPr>
          <a:lstStyle/>
          <a:p>
            <a:endParaRPr lang="en-US" sz="2133" dirty="0" smtClean="0"/>
          </a:p>
          <a:p>
            <a:endParaRPr lang="en-US" sz="2133" b="1" dirty="0">
              <a:solidFill>
                <a:srgbClr val="FF0000"/>
              </a:solidFill>
            </a:endParaRPr>
          </a:p>
          <a:p>
            <a:r>
              <a:rPr lang="en-US" sz="2667" b="1" dirty="0" smtClean="0">
                <a:solidFill>
                  <a:srgbClr val="FF0000"/>
                </a:solidFill>
              </a:rPr>
              <a:t>NO </a:t>
            </a:r>
            <a:r>
              <a:rPr lang="en-US" sz="2667" b="1" dirty="0">
                <a:solidFill>
                  <a:srgbClr val="FF0000"/>
                </a:solidFill>
              </a:rPr>
              <a:t>WARMUP TODAY</a:t>
            </a:r>
          </a:p>
          <a:p>
            <a:endParaRPr lang="en-US" sz="2667" b="1" dirty="0">
              <a:solidFill>
                <a:srgbClr val="FF0000"/>
              </a:solidFill>
            </a:endParaRPr>
          </a:p>
          <a:p>
            <a:pPr marL="380990" indent="-380990">
              <a:buFont typeface="Arial" panose="020B0604020202020204" pitchFamily="34" charset="0"/>
              <a:buChar char="•"/>
            </a:pPr>
            <a:r>
              <a:rPr lang="en-US" sz="2667" b="1" dirty="0" smtClean="0">
                <a:solidFill>
                  <a:srgbClr val="FF0000"/>
                </a:solidFill>
              </a:rPr>
              <a:t>Sit with a group of 2 or 3 </a:t>
            </a:r>
            <a:r>
              <a:rPr lang="en-US" sz="2667" b="1" dirty="0" err="1" smtClean="0">
                <a:solidFill>
                  <a:srgbClr val="FF0000"/>
                </a:solidFill>
              </a:rPr>
              <a:t>ppl</a:t>
            </a:r>
            <a:r>
              <a:rPr lang="en-US" sz="2667" b="1" dirty="0" smtClean="0">
                <a:solidFill>
                  <a:srgbClr val="FF0000"/>
                </a:solidFill>
              </a:rPr>
              <a:t> (NOT 4) that you want to work with on a group poster project</a:t>
            </a:r>
          </a:p>
          <a:p>
            <a:pPr marL="380990" indent="-380990">
              <a:buFont typeface="Arial" panose="020B0604020202020204" pitchFamily="34" charset="0"/>
              <a:buChar char="•"/>
            </a:pPr>
            <a:endParaRPr lang="en-US" sz="2667" b="1" dirty="0" smtClean="0">
              <a:solidFill>
                <a:srgbClr val="FF0000"/>
              </a:solidFill>
            </a:endParaRPr>
          </a:p>
          <a:p>
            <a:pPr marL="380990" indent="-380990">
              <a:buFont typeface="Arial" panose="020B0604020202020204" pitchFamily="34" charset="0"/>
              <a:buChar char="•"/>
            </a:pPr>
            <a:r>
              <a:rPr lang="en-US" sz="2667" b="1" dirty="0" smtClean="0">
                <a:solidFill>
                  <a:srgbClr val="FF0000"/>
                </a:solidFill>
              </a:rPr>
              <a:t>DO NOT come to me with your GRASP assignment yet</a:t>
            </a:r>
          </a:p>
          <a:p>
            <a:pPr marL="380990" indent="-380990">
              <a:buFont typeface="Arial" panose="020B0604020202020204" pitchFamily="34" charset="0"/>
              <a:buChar char="•"/>
            </a:pPr>
            <a:endParaRPr lang="en-US" sz="2667" b="1" dirty="0" smtClean="0">
              <a:solidFill>
                <a:srgbClr val="FF0000"/>
              </a:solidFill>
            </a:endParaRPr>
          </a:p>
          <a:p>
            <a:pPr marL="380990" indent="-380990">
              <a:buFont typeface="Arial" panose="020B0604020202020204" pitchFamily="34" charset="0"/>
              <a:buChar char="•"/>
            </a:pPr>
            <a:r>
              <a:rPr lang="en-US" sz="2667" b="1" dirty="0" smtClean="0">
                <a:solidFill>
                  <a:srgbClr val="FF0000"/>
                </a:solidFill>
              </a:rPr>
              <a:t>I </a:t>
            </a:r>
            <a:r>
              <a:rPr lang="en-US" sz="2667" b="1" dirty="0">
                <a:solidFill>
                  <a:srgbClr val="FF0000"/>
                </a:solidFill>
              </a:rPr>
              <a:t>WILL COME AROUND WHILE YOU ARE WORKING TO COLLECT YOUR GRASP</a:t>
            </a:r>
            <a:r>
              <a:rPr lang="en-US" dirty="0">
                <a:solidFill>
                  <a:srgbClr val="FF0000"/>
                </a:solidFill>
              </a:rPr>
              <a:t> </a:t>
            </a:r>
          </a:p>
        </p:txBody>
      </p:sp>
    </p:spTree>
    <p:extLst>
      <p:ext uri="{BB962C8B-B14F-4D97-AF65-F5344CB8AC3E}">
        <p14:creationId xmlns:p14="http://schemas.microsoft.com/office/powerpoint/2010/main" val="563567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11075988" cy="1130301"/>
          </a:xfrm>
        </p:spPr>
        <p:txBody>
          <a:bodyPr>
            <a:normAutofit fontScale="90000"/>
          </a:bodyPr>
          <a:lstStyle/>
          <a:p>
            <a:r>
              <a:rPr lang="en-US" b="1" i="1" dirty="0" smtClean="0">
                <a:solidFill>
                  <a:schemeClr val="bg1"/>
                </a:solidFill>
              </a:rPr>
              <a:t>Tuesday, October 24th</a:t>
            </a:r>
            <a:br>
              <a:rPr lang="en-US" b="1" i="1" dirty="0" smtClean="0">
                <a:solidFill>
                  <a:schemeClr val="bg1"/>
                </a:solidFill>
              </a:rPr>
            </a:br>
            <a:endParaRPr lang="en-US" b="1" i="1" dirty="0">
              <a:solidFill>
                <a:schemeClr val="bg1"/>
              </a:solidFill>
            </a:endParaRPr>
          </a:p>
        </p:txBody>
      </p:sp>
      <p:sp>
        <p:nvSpPr>
          <p:cNvPr id="3" name="Subtitle 2"/>
          <p:cNvSpPr>
            <a:spLocks noGrp="1"/>
          </p:cNvSpPr>
          <p:nvPr>
            <p:ph type="subTitle" idx="1"/>
          </p:nvPr>
        </p:nvSpPr>
        <p:spPr>
          <a:xfrm>
            <a:off x="281354" y="1816100"/>
            <a:ext cx="11910646" cy="4665133"/>
          </a:xfrm>
        </p:spPr>
        <p:txBody>
          <a:bodyPr>
            <a:normAutofit/>
          </a:bodyPr>
          <a:lstStyle/>
          <a:p>
            <a:r>
              <a:rPr lang="en-US" sz="4100" b="1" dirty="0" smtClean="0">
                <a:solidFill>
                  <a:schemeClr val="tx1"/>
                </a:solidFill>
              </a:rPr>
              <a:t>WARMUP #13 </a:t>
            </a:r>
            <a:endParaRPr lang="en-US" b="1" dirty="0">
              <a:solidFill>
                <a:schemeClr val="tx1"/>
              </a:solidFill>
            </a:endParaRPr>
          </a:p>
          <a:p>
            <a:endParaRPr lang="en-US" sz="3600" b="1" dirty="0" smtClean="0">
              <a:solidFill>
                <a:schemeClr val="tx1"/>
              </a:solidFill>
            </a:endParaRPr>
          </a:p>
          <a:p>
            <a:pPr marL="571500" indent="-571500">
              <a:buFont typeface="Arial" panose="020B0604020202020204" pitchFamily="34" charset="0"/>
              <a:buChar char="•"/>
            </a:pPr>
            <a:r>
              <a:rPr lang="en-US" sz="3600" b="1" dirty="0" smtClean="0">
                <a:solidFill>
                  <a:schemeClr val="tx1"/>
                </a:solidFill>
              </a:rPr>
              <a:t>In your own words write down your definition of the word</a:t>
            </a:r>
          </a:p>
          <a:p>
            <a:pPr marL="1028700" lvl="1" indent="-571500">
              <a:buFont typeface="Arial" panose="020B0604020202020204" pitchFamily="34" charset="0"/>
              <a:buChar char="•"/>
            </a:pPr>
            <a:r>
              <a:rPr lang="en-US" sz="5400" b="1" dirty="0" smtClean="0">
                <a:solidFill>
                  <a:srgbClr val="FFFF00"/>
                </a:solidFill>
              </a:rPr>
              <a:t>REVOLUTION</a:t>
            </a:r>
          </a:p>
        </p:txBody>
      </p:sp>
    </p:spTree>
    <p:extLst>
      <p:ext uri="{BB962C8B-B14F-4D97-AF65-F5344CB8AC3E}">
        <p14:creationId xmlns:p14="http://schemas.microsoft.com/office/powerpoint/2010/main" val="3594415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11075988" cy="1130301"/>
          </a:xfrm>
        </p:spPr>
        <p:txBody>
          <a:bodyPr>
            <a:normAutofit/>
          </a:bodyPr>
          <a:lstStyle/>
          <a:p>
            <a:r>
              <a:rPr lang="en-US" b="1" i="1" dirty="0" smtClean="0">
                <a:solidFill>
                  <a:schemeClr val="bg1"/>
                </a:solidFill>
              </a:rPr>
              <a:t>Tuesday, October 31</a:t>
            </a:r>
            <a:r>
              <a:rPr lang="en-US" b="1" i="1" baseline="30000" dirty="0" smtClean="0">
                <a:solidFill>
                  <a:schemeClr val="bg1"/>
                </a:solidFill>
              </a:rPr>
              <a:t>st</a:t>
            </a:r>
            <a:r>
              <a:rPr lang="en-US" b="1" i="1" dirty="0" smtClean="0">
                <a:solidFill>
                  <a:schemeClr val="bg1"/>
                </a:solidFill>
              </a:rPr>
              <a:t> </a:t>
            </a:r>
            <a:endParaRPr lang="en-US" b="1" i="1" dirty="0">
              <a:solidFill>
                <a:schemeClr val="bg1"/>
              </a:solidFill>
            </a:endParaRPr>
          </a:p>
        </p:txBody>
      </p:sp>
      <p:sp>
        <p:nvSpPr>
          <p:cNvPr id="3" name="Subtitle 2"/>
          <p:cNvSpPr>
            <a:spLocks noGrp="1"/>
          </p:cNvSpPr>
          <p:nvPr>
            <p:ph type="subTitle" idx="1"/>
          </p:nvPr>
        </p:nvSpPr>
        <p:spPr>
          <a:xfrm>
            <a:off x="281354" y="1816100"/>
            <a:ext cx="11910646" cy="4665133"/>
          </a:xfrm>
        </p:spPr>
        <p:txBody>
          <a:bodyPr>
            <a:normAutofit fontScale="92500" lnSpcReduction="20000"/>
          </a:bodyPr>
          <a:lstStyle/>
          <a:p>
            <a:r>
              <a:rPr lang="en-US" sz="4100" b="1" dirty="0" smtClean="0">
                <a:solidFill>
                  <a:schemeClr val="tx1"/>
                </a:solidFill>
              </a:rPr>
              <a:t>WARMUP #14 </a:t>
            </a:r>
            <a:endParaRPr lang="en-US" b="1" dirty="0">
              <a:solidFill>
                <a:schemeClr val="tx1"/>
              </a:solidFill>
            </a:endParaRPr>
          </a:p>
          <a:p>
            <a:endParaRPr lang="en-US" sz="3600" b="1" dirty="0" smtClean="0">
              <a:solidFill>
                <a:schemeClr val="tx1"/>
              </a:solidFill>
            </a:endParaRPr>
          </a:p>
          <a:p>
            <a:pPr marL="571500" indent="-571500">
              <a:buFont typeface="Arial" panose="020B0604020202020204" pitchFamily="34" charset="0"/>
              <a:buChar char="•"/>
            </a:pPr>
            <a:r>
              <a:rPr lang="en-US" sz="3600" b="1" dirty="0" smtClean="0">
                <a:solidFill>
                  <a:schemeClr val="tx1"/>
                </a:solidFill>
              </a:rPr>
              <a:t>Are we currently experiencing any kind of Revolution in our society today?</a:t>
            </a:r>
          </a:p>
          <a:p>
            <a:pPr marL="1028700" lvl="1" indent="-571500">
              <a:buFont typeface="Arial" panose="020B0604020202020204" pitchFamily="34" charset="0"/>
              <a:buChar char="•"/>
            </a:pPr>
            <a:r>
              <a:rPr lang="en-US" sz="5100" b="1" dirty="0" smtClean="0">
                <a:solidFill>
                  <a:schemeClr val="tx1"/>
                </a:solidFill>
              </a:rPr>
              <a:t>If yes, explain</a:t>
            </a:r>
          </a:p>
          <a:p>
            <a:pPr marL="1028700" lvl="1" indent="-571500">
              <a:buFont typeface="Arial" panose="020B0604020202020204" pitchFamily="34" charset="0"/>
              <a:buChar char="•"/>
            </a:pPr>
            <a:r>
              <a:rPr lang="en-US" sz="5100" b="1" dirty="0" smtClean="0">
                <a:solidFill>
                  <a:schemeClr val="tx1"/>
                </a:solidFill>
              </a:rPr>
              <a:t>If not, what do you predict will be the next global revolution?</a:t>
            </a:r>
            <a:endParaRPr lang="en-US" sz="5100" b="1" dirty="0" smtClean="0">
              <a:solidFill>
                <a:srgbClr val="FFFF00"/>
              </a:solidFill>
            </a:endParaRPr>
          </a:p>
        </p:txBody>
      </p:sp>
    </p:spTree>
    <p:extLst>
      <p:ext uri="{BB962C8B-B14F-4D97-AF65-F5344CB8AC3E}">
        <p14:creationId xmlns:p14="http://schemas.microsoft.com/office/powerpoint/2010/main" val="285208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11075988" cy="1130301"/>
          </a:xfrm>
        </p:spPr>
        <p:txBody>
          <a:bodyPr>
            <a:normAutofit/>
          </a:bodyPr>
          <a:lstStyle/>
          <a:p>
            <a:r>
              <a:rPr lang="en-US" b="1" i="1" dirty="0" smtClean="0">
                <a:solidFill>
                  <a:schemeClr val="bg1"/>
                </a:solidFill>
              </a:rPr>
              <a:t>Friday, Dec 8th </a:t>
            </a:r>
            <a:endParaRPr lang="en-US" b="1" i="1" dirty="0">
              <a:solidFill>
                <a:schemeClr val="bg1"/>
              </a:solidFill>
            </a:endParaRPr>
          </a:p>
        </p:txBody>
      </p:sp>
      <p:sp>
        <p:nvSpPr>
          <p:cNvPr id="3" name="Subtitle 2"/>
          <p:cNvSpPr>
            <a:spLocks noGrp="1"/>
          </p:cNvSpPr>
          <p:nvPr>
            <p:ph type="subTitle" idx="1"/>
          </p:nvPr>
        </p:nvSpPr>
        <p:spPr>
          <a:xfrm>
            <a:off x="281354" y="1816100"/>
            <a:ext cx="11910646" cy="4665133"/>
          </a:xfrm>
        </p:spPr>
        <p:txBody>
          <a:bodyPr>
            <a:normAutofit lnSpcReduction="10000"/>
          </a:bodyPr>
          <a:lstStyle/>
          <a:p>
            <a:r>
              <a:rPr lang="en-US" sz="4100" b="1" dirty="0" smtClean="0">
                <a:solidFill>
                  <a:schemeClr val="tx1"/>
                </a:solidFill>
              </a:rPr>
              <a:t>WARMUP #15 </a:t>
            </a:r>
            <a:endParaRPr lang="en-US" b="1" dirty="0">
              <a:solidFill>
                <a:schemeClr val="tx1"/>
              </a:solidFill>
            </a:endParaRPr>
          </a:p>
          <a:p>
            <a:r>
              <a:rPr lang="en-US" sz="2800" b="1" i="1" dirty="0" smtClean="0">
                <a:solidFill>
                  <a:srgbClr val="FF0000"/>
                </a:solidFill>
              </a:rPr>
              <a:t>Go back through your notes and answer the following the questions</a:t>
            </a:r>
          </a:p>
          <a:p>
            <a:pPr marL="514350" indent="-514350">
              <a:buAutoNum type="arabicPeriod"/>
            </a:pPr>
            <a:r>
              <a:rPr lang="en-US" sz="2800" b="1" dirty="0" smtClean="0">
                <a:solidFill>
                  <a:schemeClr val="tx1"/>
                </a:solidFill>
              </a:rPr>
              <a:t>What is the scientific method?</a:t>
            </a:r>
          </a:p>
          <a:p>
            <a:pPr marL="514350" indent="-514350">
              <a:buAutoNum type="arabicPeriod"/>
            </a:pPr>
            <a:r>
              <a:rPr lang="en-US" sz="2800" b="1" dirty="0" smtClean="0">
                <a:solidFill>
                  <a:schemeClr val="tx1"/>
                </a:solidFill>
              </a:rPr>
              <a:t>What is the difference between geocentric and heliocentric theory?</a:t>
            </a:r>
          </a:p>
          <a:p>
            <a:pPr marL="514350" indent="-514350">
              <a:buAutoNum type="arabicPeriod"/>
            </a:pPr>
            <a:r>
              <a:rPr lang="en-US" sz="2800" b="1" dirty="0" smtClean="0">
                <a:solidFill>
                  <a:schemeClr val="tx1"/>
                </a:solidFill>
              </a:rPr>
              <a:t>The age of enlightenment is also know as what? </a:t>
            </a:r>
          </a:p>
          <a:p>
            <a:pPr marL="514350" indent="-514350">
              <a:buAutoNum type="arabicPeriod"/>
            </a:pPr>
            <a:r>
              <a:rPr lang="en-US" sz="2800" b="1" dirty="0" smtClean="0">
                <a:solidFill>
                  <a:schemeClr val="tx1"/>
                </a:solidFill>
              </a:rPr>
              <a:t>What were the ideas of Thomas Hobbes?</a:t>
            </a:r>
          </a:p>
          <a:p>
            <a:pPr marL="514350" indent="-514350">
              <a:buAutoNum type="arabicPeriod"/>
            </a:pPr>
            <a:r>
              <a:rPr lang="en-US" sz="2800" b="1" dirty="0" smtClean="0">
                <a:solidFill>
                  <a:schemeClr val="tx1"/>
                </a:solidFill>
              </a:rPr>
              <a:t>What is a social contract?</a:t>
            </a:r>
          </a:p>
        </p:txBody>
      </p:sp>
    </p:spTree>
    <p:extLst>
      <p:ext uri="{BB962C8B-B14F-4D97-AF65-F5344CB8AC3E}">
        <p14:creationId xmlns:p14="http://schemas.microsoft.com/office/powerpoint/2010/main" val="3228547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11075988" cy="1130301"/>
          </a:xfrm>
        </p:spPr>
        <p:txBody>
          <a:bodyPr>
            <a:normAutofit/>
          </a:bodyPr>
          <a:lstStyle/>
          <a:p>
            <a:r>
              <a:rPr lang="en-US" b="1" i="1" dirty="0" smtClean="0">
                <a:solidFill>
                  <a:schemeClr val="bg1"/>
                </a:solidFill>
              </a:rPr>
              <a:t>Tuesday, Dec 12th </a:t>
            </a:r>
            <a:endParaRPr lang="en-US" b="1" i="1" dirty="0">
              <a:solidFill>
                <a:schemeClr val="bg1"/>
              </a:solidFill>
            </a:endParaRPr>
          </a:p>
        </p:txBody>
      </p:sp>
      <p:sp>
        <p:nvSpPr>
          <p:cNvPr id="3" name="Subtitle 2"/>
          <p:cNvSpPr>
            <a:spLocks noGrp="1"/>
          </p:cNvSpPr>
          <p:nvPr>
            <p:ph type="subTitle" idx="1"/>
          </p:nvPr>
        </p:nvSpPr>
        <p:spPr>
          <a:xfrm>
            <a:off x="281354" y="1816100"/>
            <a:ext cx="11910646" cy="4665133"/>
          </a:xfrm>
        </p:spPr>
        <p:txBody>
          <a:bodyPr>
            <a:normAutofit lnSpcReduction="10000"/>
          </a:bodyPr>
          <a:lstStyle/>
          <a:p>
            <a:r>
              <a:rPr lang="en-US" sz="4100" b="1" dirty="0" smtClean="0">
                <a:solidFill>
                  <a:srgbClr val="FF0000"/>
                </a:solidFill>
              </a:rPr>
              <a:t>WARMUP #16 </a:t>
            </a:r>
            <a:endParaRPr lang="en-US" b="1" dirty="0">
              <a:solidFill>
                <a:srgbClr val="FF0000"/>
              </a:solidFill>
            </a:endParaRPr>
          </a:p>
          <a:p>
            <a:r>
              <a:rPr lang="en-US" sz="2800" b="1" dirty="0" smtClean="0">
                <a:solidFill>
                  <a:schemeClr val="bg1">
                    <a:lumMod val="95000"/>
                    <a:lumOff val="5000"/>
                  </a:schemeClr>
                </a:solidFill>
              </a:rPr>
              <a:t>What do you know about the American Revolution?</a:t>
            </a:r>
          </a:p>
          <a:p>
            <a:endParaRPr lang="en-US" sz="2800" b="1" dirty="0">
              <a:solidFill>
                <a:schemeClr val="bg1">
                  <a:lumMod val="95000"/>
                  <a:lumOff val="5000"/>
                </a:schemeClr>
              </a:solidFill>
            </a:endParaRPr>
          </a:p>
          <a:p>
            <a:r>
              <a:rPr lang="en-US" sz="2800" b="1" dirty="0" smtClean="0">
                <a:solidFill>
                  <a:schemeClr val="bg1">
                    <a:lumMod val="95000"/>
                    <a:lumOff val="5000"/>
                  </a:schemeClr>
                </a:solidFill>
              </a:rPr>
              <a:t>Do you know who fought in the war?</a:t>
            </a:r>
          </a:p>
          <a:p>
            <a:endParaRPr lang="en-US" sz="2800" b="1" dirty="0">
              <a:solidFill>
                <a:schemeClr val="bg1">
                  <a:lumMod val="95000"/>
                  <a:lumOff val="5000"/>
                </a:schemeClr>
              </a:solidFill>
            </a:endParaRPr>
          </a:p>
          <a:p>
            <a:r>
              <a:rPr lang="en-US" sz="2800" b="1" dirty="0" smtClean="0">
                <a:solidFill>
                  <a:schemeClr val="bg1">
                    <a:lumMod val="95000"/>
                    <a:lumOff val="5000"/>
                  </a:schemeClr>
                </a:solidFill>
              </a:rPr>
              <a:t>Do you know what the Declaration of Independence is?</a:t>
            </a:r>
          </a:p>
          <a:p>
            <a:endParaRPr lang="en-US" sz="2800" b="1" dirty="0">
              <a:solidFill>
                <a:schemeClr val="bg1">
                  <a:lumMod val="95000"/>
                  <a:lumOff val="5000"/>
                </a:schemeClr>
              </a:solidFill>
            </a:endParaRPr>
          </a:p>
          <a:p>
            <a:r>
              <a:rPr lang="en-US" sz="2800" b="1" dirty="0" smtClean="0">
                <a:solidFill>
                  <a:schemeClr val="bg1">
                    <a:lumMod val="95000"/>
                    <a:lumOff val="5000"/>
                  </a:schemeClr>
                </a:solidFill>
              </a:rPr>
              <a:t>Do you know what the Constitution is? </a:t>
            </a:r>
          </a:p>
        </p:txBody>
      </p:sp>
    </p:spTree>
    <p:extLst>
      <p:ext uri="{BB962C8B-B14F-4D97-AF65-F5344CB8AC3E}">
        <p14:creationId xmlns:p14="http://schemas.microsoft.com/office/powerpoint/2010/main" val="2556336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0349"/>
            <a:ext cx="12281694" cy="1130301"/>
          </a:xfrm>
        </p:spPr>
        <p:txBody>
          <a:bodyPr>
            <a:normAutofit fontScale="90000"/>
          </a:bodyPr>
          <a:lstStyle/>
          <a:p>
            <a:r>
              <a:rPr lang="en-US" b="1" i="1" dirty="0" smtClean="0">
                <a:solidFill>
                  <a:schemeClr val="bg1"/>
                </a:solidFill>
              </a:rPr>
              <a:t>Wed, January 3</a:t>
            </a:r>
            <a:r>
              <a:rPr lang="en-US" b="1" i="1" baseline="30000" dirty="0" smtClean="0">
                <a:solidFill>
                  <a:schemeClr val="bg1"/>
                </a:solidFill>
              </a:rPr>
              <a:t>rd</a:t>
            </a:r>
            <a:r>
              <a:rPr lang="en-US" b="1" i="1" dirty="0" smtClean="0">
                <a:solidFill>
                  <a:schemeClr val="bg1"/>
                </a:solidFill>
              </a:rPr>
              <a:t> </a:t>
            </a:r>
            <a:r>
              <a:rPr lang="en-US" b="1" dirty="0" smtClean="0"/>
              <a:t>WARMUP #17</a:t>
            </a:r>
            <a:r>
              <a:rPr lang="en-US" b="1" dirty="0"/>
              <a:t/>
            </a:r>
            <a:br>
              <a:rPr lang="en-US" b="1" dirty="0"/>
            </a:br>
            <a:endParaRPr lang="en-US" b="1" i="1" dirty="0">
              <a:solidFill>
                <a:schemeClr val="bg1"/>
              </a:solidFill>
            </a:endParaRPr>
          </a:p>
        </p:txBody>
      </p:sp>
      <p:sp>
        <p:nvSpPr>
          <p:cNvPr id="3" name="Subtitle 2"/>
          <p:cNvSpPr>
            <a:spLocks noGrp="1"/>
          </p:cNvSpPr>
          <p:nvPr>
            <p:ph type="subTitle" idx="1"/>
          </p:nvPr>
        </p:nvSpPr>
        <p:spPr>
          <a:xfrm>
            <a:off x="281354" y="1193800"/>
            <a:ext cx="11910646" cy="5219700"/>
          </a:xfrm>
        </p:spPr>
        <p:txBody>
          <a:bodyPr>
            <a:normAutofit/>
          </a:bodyPr>
          <a:lstStyle/>
          <a:p>
            <a:endParaRPr lang="en-US" sz="3600" b="1" dirty="0" smtClean="0">
              <a:solidFill>
                <a:schemeClr val="tx1"/>
              </a:solidFill>
            </a:endParaRPr>
          </a:p>
        </p:txBody>
      </p:sp>
      <p:sp>
        <p:nvSpPr>
          <p:cNvPr id="4" name="TextBox 3"/>
          <p:cNvSpPr txBox="1"/>
          <p:nvPr/>
        </p:nvSpPr>
        <p:spPr>
          <a:xfrm>
            <a:off x="8013700" y="1587500"/>
            <a:ext cx="3619500" cy="4154984"/>
          </a:xfrm>
          <a:prstGeom prst="rect">
            <a:avLst/>
          </a:prstGeom>
          <a:noFill/>
        </p:spPr>
        <p:txBody>
          <a:bodyPr wrap="square" rtlCol="0">
            <a:spAutoFit/>
          </a:bodyPr>
          <a:lstStyle/>
          <a:p>
            <a:r>
              <a:rPr lang="en-US" sz="4400" b="1" dirty="0" smtClean="0">
                <a:solidFill>
                  <a:srgbClr val="FF0000"/>
                </a:solidFill>
              </a:rPr>
              <a:t>Write down at least FIVE things that you see in this political cartoon</a:t>
            </a:r>
            <a:endParaRPr lang="en-US" sz="4400" b="1" dirty="0">
              <a:solidFill>
                <a:srgbClr val="FF0000"/>
              </a:solidFill>
            </a:endParaRPr>
          </a:p>
        </p:txBody>
      </p:sp>
      <p:pic>
        <p:nvPicPr>
          <p:cNvPr id="7" name="Picture 2056" descr="S:\Publishing\powerpoint\World history\ZP922\pix\threeest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54" y="812801"/>
            <a:ext cx="7541846" cy="560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944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11075988" cy="1130301"/>
          </a:xfrm>
        </p:spPr>
        <p:txBody>
          <a:bodyPr>
            <a:normAutofit/>
          </a:bodyPr>
          <a:lstStyle/>
          <a:p>
            <a:r>
              <a:rPr lang="en-US" b="1" i="1" dirty="0" smtClean="0">
                <a:solidFill>
                  <a:schemeClr val="bg1"/>
                </a:solidFill>
              </a:rPr>
              <a:t>Friday, Jan 5</a:t>
            </a:r>
            <a:r>
              <a:rPr lang="en-US" b="1" i="1" baseline="30000" dirty="0" smtClean="0">
                <a:solidFill>
                  <a:schemeClr val="bg1"/>
                </a:solidFill>
              </a:rPr>
              <a:t>th</a:t>
            </a:r>
            <a:r>
              <a:rPr lang="en-US" b="1" i="1" dirty="0" smtClean="0">
                <a:solidFill>
                  <a:schemeClr val="bg1"/>
                </a:solidFill>
              </a:rPr>
              <a:t> </a:t>
            </a:r>
            <a:endParaRPr lang="en-US" b="1" i="1" dirty="0">
              <a:solidFill>
                <a:schemeClr val="bg1"/>
              </a:solidFill>
            </a:endParaRPr>
          </a:p>
        </p:txBody>
      </p:sp>
      <p:sp>
        <p:nvSpPr>
          <p:cNvPr id="3" name="Subtitle 2"/>
          <p:cNvSpPr>
            <a:spLocks noGrp="1"/>
          </p:cNvSpPr>
          <p:nvPr>
            <p:ph type="subTitle" idx="1"/>
          </p:nvPr>
        </p:nvSpPr>
        <p:spPr>
          <a:xfrm>
            <a:off x="281354" y="1816100"/>
            <a:ext cx="11910646" cy="4665133"/>
          </a:xfrm>
        </p:spPr>
        <p:txBody>
          <a:bodyPr>
            <a:normAutofit fontScale="92500"/>
          </a:bodyPr>
          <a:lstStyle/>
          <a:p>
            <a:r>
              <a:rPr lang="en-US" sz="4100" b="1" dirty="0" smtClean="0">
                <a:solidFill>
                  <a:srgbClr val="FF0000"/>
                </a:solidFill>
              </a:rPr>
              <a:t>WARMUP #18 </a:t>
            </a:r>
            <a:endParaRPr lang="en-US" b="1" dirty="0">
              <a:solidFill>
                <a:srgbClr val="FF0000"/>
              </a:solidFill>
            </a:endParaRPr>
          </a:p>
          <a:p>
            <a:pPr marL="514350" indent="-514350">
              <a:buAutoNum type="arabicPeriod"/>
            </a:pPr>
            <a:r>
              <a:rPr lang="en-US" sz="3600" b="1" dirty="0" smtClean="0">
                <a:solidFill>
                  <a:schemeClr val="bg1">
                    <a:lumMod val="95000"/>
                    <a:lumOff val="5000"/>
                  </a:schemeClr>
                </a:solidFill>
              </a:rPr>
              <a:t>Tell me three key details of the American Revolution</a:t>
            </a:r>
          </a:p>
          <a:p>
            <a:pPr marL="514350" indent="-514350">
              <a:buAutoNum type="arabicPeriod"/>
            </a:pPr>
            <a:endParaRPr lang="en-US" sz="3600" b="1" dirty="0" smtClean="0">
              <a:solidFill>
                <a:schemeClr val="bg1">
                  <a:lumMod val="95000"/>
                  <a:lumOff val="5000"/>
                </a:schemeClr>
              </a:solidFill>
            </a:endParaRPr>
          </a:p>
          <a:p>
            <a:pPr marL="514350" indent="-514350">
              <a:buAutoNum type="arabicPeriod"/>
            </a:pPr>
            <a:r>
              <a:rPr lang="en-US" sz="3600" b="1" dirty="0" smtClean="0">
                <a:solidFill>
                  <a:schemeClr val="bg1">
                    <a:lumMod val="95000"/>
                    <a:lumOff val="5000"/>
                  </a:schemeClr>
                </a:solidFill>
              </a:rPr>
              <a:t>Tell me three key details of the French Revolution</a:t>
            </a:r>
          </a:p>
          <a:p>
            <a:pPr marL="514350" indent="-514350">
              <a:buAutoNum type="arabicPeriod"/>
            </a:pPr>
            <a:endParaRPr lang="en-US" sz="3600" b="1" dirty="0" smtClean="0">
              <a:solidFill>
                <a:schemeClr val="bg1">
                  <a:lumMod val="95000"/>
                  <a:lumOff val="5000"/>
                </a:schemeClr>
              </a:solidFill>
            </a:endParaRPr>
          </a:p>
          <a:p>
            <a:pPr marL="514350" indent="-514350">
              <a:buAutoNum type="arabicPeriod"/>
            </a:pPr>
            <a:r>
              <a:rPr lang="en-US" sz="3600" b="1" dirty="0" smtClean="0">
                <a:solidFill>
                  <a:schemeClr val="bg1">
                    <a:lumMod val="95000"/>
                    <a:lumOff val="5000"/>
                  </a:schemeClr>
                </a:solidFill>
              </a:rPr>
              <a:t>Tell me three things both revolutions have in common</a:t>
            </a:r>
          </a:p>
        </p:txBody>
      </p:sp>
    </p:spTree>
    <p:extLst>
      <p:ext uri="{BB962C8B-B14F-4D97-AF65-F5344CB8AC3E}">
        <p14:creationId xmlns:p14="http://schemas.microsoft.com/office/powerpoint/2010/main" val="184975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5233" y="241919"/>
            <a:ext cx="11075988" cy="1130301"/>
          </a:xfrm>
        </p:spPr>
        <p:txBody>
          <a:bodyPr/>
          <a:lstStyle/>
          <a:p>
            <a:r>
              <a:rPr lang="en-US" b="1" i="1" dirty="0" smtClean="0">
                <a:solidFill>
                  <a:schemeClr val="bg1"/>
                </a:solidFill>
              </a:rPr>
              <a:t>FRIDAY, September 8</a:t>
            </a:r>
            <a:r>
              <a:rPr lang="en-US" b="1" i="1" baseline="30000" dirty="0" smtClean="0">
                <a:solidFill>
                  <a:schemeClr val="bg1"/>
                </a:solidFill>
              </a:rPr>
              <a:t>th</a:t>
            </a:r>
            <a:r>
              <a:rPr lang="en-US" b="1" i="1" dirty="0" smtClean="0">
                <a:solidFill>
                  <a:schemeClr val="bg1"/>
                </a:solidFill>
              </a:rPr>
              <a:t>  </a:t>
            </a:r>
            <a:endParaRPr lang="en-US" b="1" i="1" dirty="0">
              <a:solidFill>
                <a:schemeClr val="bg1"/>
              </a:solidFill>
            </a:endParaRPr>
          </a:p>
        </p:txBody>
      </p:sp>
      <p:sp>
        <p:nvSpPr>
          <p:cNvPr id="3" name="Subtitle 2"/>
          <p:cNvSpPr>
            <a:spLocks noGrp="1"/>
          </p:cNvSpPr>
          <p:nvPr>
            <p:ph type="subTitle" idx="1"/>
          </p:nvPr>
        </p:nvSpPr>
        <p:spPr>
          <a:xfrm>
            <a:off x="463150" y="1816100"/>
            <a:ext cx="11910646" cy="4665133"/>
          </a:xfrm>
        </p:spPr>
        <p:txBody>
          <a:bodyPr>
            <a:normAutofit/>
          </a:bodyPr>
          <a:lstStyle/>
          <a:p>
            <a:r>
              <a:rPr lang="en-US" sz="4100" b="1" dirty="0" smtClean="0">
                <a:solidFill>
                  <a:schemeClr val="tx1"/>
                </a:solidFill>
              </a:rPr>
              <a:t>WARMUP #2</a:t>
            </a:r>
          </a:p>
          <a:p>
            <a:pPr marL="457200" indent="-457200">
              <a:buAutoNum type="arabicPeriod"/>
            </a:pPr>
            <a:r>
              <a:rPr lang="en-US" sz="2000" b="1" dirty="0" smtClean="0">
                <a:solidFill>
                  <a:schemeClr val="tx1"/>
                </a:solidFill>
              </a:rPr>
              <a:t>List three objects that you see</a:t>
            </a:r>
          </a:p>
          <a:p>
            <a:pPr marL="457200" indent="-457200">
              <a:buAutoNum type="arabicPeriod"/>
            </a:pPr>
            <a:r>
              <a:rPr lang="en-US" sz="2000" b="1" dirty="0" smtClean="0">
                <a:solidFill>
                  <a:schemeClr val="tx1"/>
                </a:solidFill>
              </a:rPr>
              <a:t>Describe two actions</a:t>
            </a:r>
          </a:p>
          <a:p>
            <a:pPr marL="457200" indent="-457200">
              <a:buAutoNum type="arabicPeriod"/>
            </a:pPr>
            <a:r>
              <a:rPr lang="en-US" sz="2000" b="1" dirty="0" smtClean="0">
                <a:solidFill>
                  <a:schemeClr val="tx1"/>
                </a:solidFill>
              </a:rPr>
              <a:t>Who are these people</a:t>
            </a:r>
          </a:p>
          <a:p>
            <a:pPr marL="457200" indent="-457200">
              <a:buAutoNum type="arabicPeriod"/>
            </a:pPr>
            <a:r>
              <a:rPr lang="en-US" sz="2000" b="1" dirty="0" smtClean="0">
                <a:solidFill>
                  <a:schemeClr val="tx1"/>
                </a:solidFill>
              </a:rPr>
              <a:t>What other questions can you ask </a:t>
            </a:r>
          </a:p>
          <a:p>
            <a:r>
              <a:rPr lang="en-US" sz="2000" b="1" dirty="0" smtClean="0">
                <a:solidFill>
                  <a:schemeClr val="tx1"/>
                </a:solidFill>
              </a:rPr>
              <a:t>To determine context? </a:t>
            </a:r>
          </a:p>
          <a:p>
            <a:pPr marL="457200" indent="-457200">
              <a:buAutoNum type="arabicPeriod"/>
            </a:pPr>
            <a:endParaRPr lang="en-US" sz="2000" b="1" dirty="0" smtClean="0">
              <a:solidFill>
                <a:schemeClr val="tx1"/>
              </a:solidFill>
            </a:endParaRPr>
          </a:p>
          <a:p>
            <a:endParaRPr lang="en-US" b="1" dirty="0" smtClean="0">
              <a:solidFill>
                <a:schemeClr val="tx1"/>
              </a:solidFill>
            </a:endParaRPr>
          </a:p>
          <a:p>
            <a:endParaRPr lang="en-US" b="1" dirty="0">
              <a:solidFill>
                <a:schemeClr val="tx1"/>
              </a:solidFill>
            </a:endParaRPr>
          </a:p>
          <a:p>
            <a:endParaRPr lang="en-US" dirty="0"/>
          </a:p>
          <a:p>
            <a:endParaRPr lang="en-US" dirty="0" smtClean="0"/>
          </a:p>
          <a:p>
            <a:endParaRPr lang="en-US" dirty="0"/>
          </a:p>
        </p:txBody>
      </p:sp>
      <p:pic>
        <p:nvPicPr>
          <p:cNvPr id="1026" name="Picture 2" descr="Image result for 9/11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3848" y="1460939"/>
            <a:ext cx="6011917" cy="5020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57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11075988" cy="1130301"/>
          </a:xfrm>
        </p:spPr>
        <p:txBody>
          <a:bodyPr>
            <a:normAutofit/>
          </a:bodyPr>
          <a:lstStyle/>
          <a:p>
            <a:r>
              <a:rPr lang="en-US" b="1" i="1" dirty="0" smtClean="0">
                <a:solidFill>
                  <a:schemeClr val="bg1"/>
                </a:solidFill>
              </a:rPr>
              <a:t>Tuesday, Jan 9</a:t>
            </a:r>
            <a:r>
              <a:rPr lang="en-US" b="1" i="1" baseline="30000" dirty="0" smtClean="0">
                <a:solidFill>
                  <a:schemeClr val="bg1"/>
                </a:solidFill>
              </a:rPr>
              <a:t>th</a:t>
            </a:r>
            <a:r>
              <a:rPr lang="en-US" b="1" i="1" dirty="0" smtClean="0">
                <a:solidFill>
                  <a:schemeClr val="bg1"/>
                </a:solidFill>
              </a:rPr>
              <a:t> </a:t>
            </a:r>
            <a:endParaRPr lang="en-US" b="1" i="1" dirty="0">
              <a:solidFill>
                <a:schemeClr val="bg1"/>
              </a:solidFill>
            </a:endParaRPr>
          </a:p>
        </p:txBody>
      </p:sp>
      <p:sp>
        <p:nvSpPr>
          <p:cNvPr id="3" name="Subtitle 2"/>
          <p:cNvSpPr>
            <a:spLocks noGrp="1"/>
          </p:cNvSpPr>
          <p:nvPr>
            <p:ph type="subTitle" idx="1"/>
          </p:nvPr>
        </p:nvSpPr>
        <p:spPr>
          <a:xfrm>
            <a:off x="281354" y="1816100"/>
            <a:ext cx="11910646" cy="4665133"/>
          </a:xfrm>
        </p:spPr>
        <p:txBody>
          <a:bodyPr>
            <a:normAutofit lnSpcReduction="10000"/>
          </a:bodyPr>
          <a:lstStyle/>
          <a:p>
            <a:r>
              <a:rPr lang="en-US" sz="4100" b="1" dirty="0" smtClean="0">
                <a:solidFill>
                  <a:srgbClr val="FF0000"/>
                </a:solidFill>
              </a:rPr>
              <a:t>WARMUP #19 </a:t>
            </a:r>
            <a:endParaRPr lang="en-US" b="1" dirty="0">
              <a:solidFill>
                <a:srgbClr val="FF0000"/>
              </a:solidFill>
            </a:endParaRPr>
          </a:p>
          <a:p>
            <a:pPr marL="514350" indent="-514350">
              <a:buAutoNum type="arabicPeriod"/>
            </a:pPr>
            <a:r>
              <a:rPr lang="en-US" sz="3600" b="1" dirty="0" smtClean="0">
                <a:solidFill>
                  <a:schemeClr val="bg1">
                    <a:lumMod val="95000"/>
                    <a:lumOff val="5000"/>
                  </a:schemeClr>
                </a:solidFill>
              </a:rPr>
              <a:t>Who lead the Haitian Revolution?</a:t>
            </a:r>
          </a:p>
          <a:p>
            <a:pPr marL="514350" indent="-514350">
              <a:buAutoNum type="arabicPeriod"/>
            </a:pPr>
            <a:endParaRPr lang="en-US" sz="3600" b="1" dirty="0" smtClean="0">
              <a:solidFill>
                <a:schemeClr val="bg1">
                  <a:lumMod val="95000"/>
                  <a:lumOff val="5000"/>
                </a:schemeClr>
              </a:solidFill>
            </a:endParaRPr>
          </a:p>
          <a:p>
            <a:pPr marL="514350" indent="-514350">
              <a:buAutoNum type="arabicPeriod"/>
            </a:pPr>
            <a:r>
              <a:rPr lang="en-US" sz="3600" b="1" dirty="0" smtClean="0">
                <a:solidFill>
                  <a:schemeClr val="bg1">
                    <a:lumMod val="95000"/>
                    <a:lumOff val="5000"/>
                  </a:schemeClr>
                </a:solidFill>
              </a:rPr>
              <a:t>Who lead the Mexican Revolution?</a:t>
            </a:r>
          </a:p>
          <a:p>
            <a:pPr marL="514350" indent="-514350">
              <a:buAutoNum type="arabicPeriod"/>
            </a:pPr>
            <a:endParaRPr lang="en-US" sz="3600" b="1" dirty="0" smtClean="0">
              <a:solidFill>
                <a:schemeClr val="bg1">
                  <a:lumMod val="95000"/>
                  <a:lumOff val="5000"/>
                </a:schemeClr>
              </a:solidFill>
            </a:endParaRPr>
          </a:p>
          <a:p>
            <a:pPr marL="514350" indent="-514350">
              <a:buAutoNum type="arabicPeriod"/>
            </a:pPr>
            <a:r>
              <a:rPr lang="en-US" sz="3600" b="1" dirty="0" smtClean="0">
                <a:solidFill>
                  <a:schemeClr val="bg1">
                    <a:lumMod val="95000"/>
                    <a:lumOff val="5000"/>
                  </a:schemeClr>
                </a:solidFill>
              </a:rPr>
              <a:t>From were did these Latin American countries get their inspiration to declare their independence?</a:t>
            </a:r>
          </a:p>
        </p:txBody>
      </p:sp>
    </p:spTree>
    <p:extLst>
      <p:ext uri="{BB962C8B-B14F-4D97-AF65-F5344CB8AC3E}">
        <p14:creationId xmlns:p14="http://schemas.microsoft.com/office/powerpoint/2010/main" val="2560897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11075988" cy="1130301"/>
          </a:xfrm>
        </p:spPr>
        <p:txBody>
          <a:bodyPr>
            <a:normAutofit/>
          </a:bodyPr>
          <a:lstStyle/>
          <a:p>
            <a:r>
              <a:rPr lang="en-US" b="1" i="1" dirty="0" smtClean="0">
                <a:solidFill>
                  <a:schemeClr val="bg1"/>
                </a:solidFill>
              </a:rPr>
              <a:t>Thursday, Jan 11</a:t>
            </a:r>
            <a:r>
              <a:rPr lang="en-US" b="1" i="1" baseline="30000" dirty="0" smtClean="0">
                <a:solidFill>
                  <a:schemeClr val="bg1"/>
                </a:solidFill>
              </a:rPr>
              <a:t>th</a:t>
            </a:r>
            <a:r>
              <a:rPr lang="en-US" b="1" i="1" dirty="0" smtClean="0">
                <a:solidFill>
                  <a:schemeClr val="bg1"/>
                </a:solidFill>
              </a:rPr>
              <a:t> </a:t>
            </a:r>
            <a:endParaRPr lang="en-US" b="1" i="1" dirty="0">
              <a:solidFill>
                <a:schemeClr val="bg1"/>
              </a:solidFill>
            </a:endParaRPr>
          </a:p>
        </p:txBody>
      </p:sp>
      <p:sp>
        <p:nvSpPr>
          <p:cNvPr id="3" name="Subtitle 2"/>
          <p:cNvSpPr>
            <a:spLocks noGrp="1"/>
          </p:cNvSpPr>
          <p:nvPr>
            <p:ph type="subTitle" idx="1"/>
          </p:nvPr>
        </p:nvSpPr>
        <p:spPr>
          <a:xfrm>
            <a:off x="281354" y="1816100"/>
            <a:ext cx="11910646" cy="4665133"/>
          </a:xfrm>
        </p:spPr>
        <p:txBody>
          <a:bodyPr>
            <a:normAutofit/>
          </a:bodyPr>
          <a:lstStyle/>
          <a:p>
            <a:r>
              <a:rPr lang="en-US" sz="4100" b="1" dirty="0" smtClean="0">
                <a:solidFill>
                  <a:srgbClr val="FF0000"/>
                </a:solidFill>
              </a:rPr>
              <a:t>WARMUP #20 </a:t>
            </a:r>
          </a:p>
          <a:p>
            <a:pPr marL="742950" indent="-742950">
              <a:buAutoNum type="arabicPeriod"/>
            </a:pPr>
            <a:r>
              <a:rPr lang="en-US" sz="4100" b="1" dirty="0" smtClean="0">
                <a:solidFill>
                  <a:srgbClr val="FF0000"/>
                </a:solidFill>
              </a:rPr>
              <a:t>Describe the differences between the ideas of Thomas Hobbes and John Locke.</a:t>
            </a:r>
          </a:p>
          <a:p>
            <a:pPr marL="457200" indent="-457200">
              <a:buAutoNum type="arabicPeriod"/>
            </a:pPr>
            <a:endParaRPr lang="en-US" sz="4100" b="1" dirty="0">
              <a:solidFill>
                <a:srgbClr val="FF0000"/>
              </a:solidFill>
            </a:endParaRPr>
          </a:p>
          <a:p>
            <a:pPr marL="457200" indent="-457200">
              <a:buAutoNum type="arabicPeriod"/>
            </a:pPr>
            <a:r>
              <a:rPr lang="en-US" sz="4100" b="1" dirty="0" smtClean="0">
                <a:solidFill>
                  <a:srgbClr val="FF0000"/>
                </a:solidFill>
              </a:rPr>
              <a:t>What is the difference between a political Revolution and Intellectual Revolution?</a:t>
            </a:r>
            <a:endParaRPr lang="en-US" b="1" dirty="0">
              <a:solidFill>
                <a:srgbClr val="FF0000"/>
              </a:solidFill>
            </a:endParaRPr>
          </a:p>
        </p:txBody>
      </p:sp>
    </p:spTree>
    <p:extLst>
      <p:ext uri="{BB962C8B-B14F-4D97-AF65-F5344CB8AC3E}">
        <p14:creationId xmlns:p14="http://schemas.microsoft.com/office/powerpoint/2010/main" val="3695415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312" y="245532"/>
            <a:ext cx="10682288" cy="1507067"/>
          </a:xfrm>
        </p:spPr>
        <p:txBody>
          <a:bodyPr/>
          <a:lstStyle/>
          <a:p>
            <a:r>
              <a:rPr lang="en-US" b="1" i="1" dirty="0" smtClean="0">
                <a:solidFill>
                  <a:schemeClr val="bg1"/>
                </a:solidFill>
              </a:rPr>
              <a:t>Tuesday, </a:t>
            </a:r>
            <a:r>
              <a:rPr lang="en-US" b="1" i="1" dirty="0">
                <a:solidFill>
                  <a:schemeClr val="bg1"/>
                </a:solidFill>
              </a:rPr>
              <a:t>January </a:t>
            </a:r>
            <a:r>
              <a:rPr lang="en-US" b="1" i="1" dirty="0" smtClean="0">
                <a:solidFill>
                  <a:schemeClr val="bg1"/>
                </a:solidFill>
              </a:rPr>
              <a:t>23</a:t>
            </a:r>
            <a:r>
              <a:rPr lang="en-US" b="1" i="1" baseline="30000" dirty="0" smtClean="0">
                <a:solidFill>
                  <a:schemeClr val="bg1"/>
                </a:solidFill>
              </a:rPr>
              <a:t>rd</a:t>
            </a:r>
            <a:r>
              <a:rPr lang="en-US" b="1" i="1" dirty="0" smtClean="0">
                <a:solidFill>
                  <a:schemeClr val="bg1"/>
                </a:solidFill>
              </a:rPr>
              <a:t>  </a:t>
            </a:r>
            <a:r>
              <a:rPr lang="en-US" b="1" i="1" dirty="0">
                <a:solidFill>
                  <a:schemeClr val="bg1"/>
                </a:solidFill>
              </a:rPr>
              <a:t>WARMUP </a:t>
            </a:r>
            <a:r>
              <a:rPr lang="en-US" b="1" i="1" dirty="0" smtClean="0">
                <a:solidFill>
                  <a:schemeClr val="bg1"/>
                </a:solidFill>
              </a:rPr>
              <a:t>#21</a:t>
            </a:r>
            <a:endParaRPr lang="en-US" dirty="0"/>
          </a:p>
        </p:txBody>
      </p:sp>
      <p:pic>
        <p:nvPicPr>
          <p:cNvPr id="1026" name="Picture 2" descr="https://www.mtholyoke.edu/~hicks22a/classweb/Childlabor/WebsiteChildlabor/hine-empty_files/hine-empt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800" y="1409700"/>
            <a:ext cx="8229600" cy="51943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407400" y="1752599"/>
            <a:ext cx="3543300" cy="4154984"/>
          </a:xfrm>
          <a:prstGeom prst="rect">
            <a:avLst/>
          </a:prstGeom>
        </p:spPr>
        <p:txBody>
          <a:bodyPr wrap="square">
            <a:spAutoFit/>
          </a:bodyPr>
          <a:lstStyle/>
          <a:p>
            <a:pPr marL="609585" indent="-491054">
              <a:buClr>
                <a:srgbClr val="FF0000"/>
              </a:buClr>
              <a:buSzPct val="100000"/>
              <a:buFont typeface="Wingdings 3" panose="05040102010807070707" pitchFamily="18" charset="2"/>
              <a:buAutoNum type="arabicPeriod"/>
              <a:defRPr/>
            </a:pPr>
            <a:r>
              <a:rPr lang="en" sz="2400" b="1" dirty="0"/>
              <a:t>List 3 objects/things you see.</a:t>
            </a:r>
          </a:p>
          <a:p>
            <a:pPr marL="609585" indent="-491054">
              <a:buClr>
                <a:srgbClr val="0000FF"/>
              </a:buClr>
              <a:buSzPct val="100000"/>
              <a:buFont typeface="Wingdings 3" panose="05040102010807070707" pitchFamily="18" charset="2"/>
              <a:buAutoNum type="arabicPeriod"/>
              <a:defRPr/>
            </a:pPr>
            <a:endParaRPr lang="en" sz="2400" b="1" dirty="0"/>
          </a:p>
          <a:p>
            <a:pPr marL="609585" indent="-491054">
              <a:buClr>
                <a:srgbClr val="0000FF"/>
              </a:buClr>
              <a:buSzPct val="100000"/>
              <a:buFont typeface="Wingdings 3" panose="05040102010807070707" pitchFamily="18" charset="2"/>
              <a:buAutoNum type="arabicPeriod"/>
              <a:defRPr/>
            </a:pPr>
            <a:r>
              <a:rPr lang="en" sz="2400" b="1" dirty="0"/>
              <a:t>Describe 2 actions.</a:t>
            </a:r>
          </a:p>
          <a:p>
            <a:pPr marL="609585" indent="-491054">
              <a:buClr>
                <a:srgbClr val="9900FF"/>
              </a:buClr>
              <a:buSzPct val="100000"/>
              <a:buFont typeface="Wingdings 3" panose="05040102010807070707" pitchFamily="18" charset="2"/>
              <a:buAutoNum type="arabicPeriod"/>
              <a:defRPr/>
            </a:pPr>
            <a:endParaRPr lang="en" sz="2400" b="1" dirty="0"/>
          </a:p>
          <a:p>
            <a:pPr marL="609585" indent="-491054">
              <a:buClr>
                <a:srgbClr val="9900FF"/>
              </a:buClr>
              <a:buSzPct val="100000"/>
              <a:buFont typeface="Wingdings 3" panose="05040102010807070707" pitchFamily="18" charset="2"/>
              <a:buAutoNum type="arabicPeriod"/>
              <a:defRPr/>
            </a:pPr>
            <a:r>
              <a:rPr lang="en" sz="2400" b="1" dirty="0"/>
              <a:t>What do you think is the main idea/main action of this image?</a:t>
            </a:r>
          </a:p>
        </p:txBody>
      </p:sp>
    </p:spTree>
    <p:extLst>
      <p:ext uri="{BB962C8B-B14F-4D97-AF65-F5344CB8AC3E}">
        <p14:creationId xmlns:p14="http://schemas.microsoft.com/office/powerpoint/2010/main" val="2962527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838" y="297296"/>
            <a:ext cx="10810753" cy="1507067"/>
          </a:xfrm>
        </p:spPr>
        <p:txBody>
          <a:bodyPr/>
          <a:lstStyle/>
          <a:p>
            <a:r>
              <a:rPr lang="en-US" b="1" i="1" dirty="0" smtClean="0">
                <a:solidFill>
                  <a:schemeClr val="bg1"/>
                </a:solidFill>
              </a:rPr>
              <a:t>Monday, </a:t>
            </a:r>
            <a:r>
              <a:rPr lang="en-US" b="1" i="1" dirty="0">
                <a:solidFill>
                  <a:schemeClr val="bg1"/>
                </a:solidFill>
              </a:rPr>
              <a:t>January </a:t>
            </a:r>
            <a:r>
              <a:rPr lang="en-US" b="1" i="1" dirty="0" smtClean="0">
                <a:solidFill>
                  <a:schemeClr val="bg1"/>
                </a:solidFill>
              </a:rPr>
              <a:t>29th  </a:t>
            </a:r>
            <a:r>
              <a:rPr lang="en-US" b="1" i="1" dirty="0">
                <a:solidFill>
                  <a:schemeClr val="bg1"/>
                </a:solidFill>
              </a:rPr>
              <a:t>WARMUP #</a:t>
            </a:r>
            <a:r>
              <a:rPr lang="en-US" b="1" i="1" dirty="0" smtClean="0">
                <a:solidFill>
                  <a:schemeClr val="bg1"/>
                </a:solidFill>
              </a:rPr>
              <a:t>22</a:t>
            </a:r>
            <a:endParaRPr lang="en-US" dirty="0"/>
          </a:p>
        </p:txBody>
      </p:sp>
      <p:sp>
        <p:nvSpPr>
          <p:cNvPr id="4" name="TextBox 3"/>
          <p:cNvSpPr txBox="1"/>
          <p:nvPr/>
        </p:nvSpPr>
        <p:spPr>
          <a:xfrm>
            <a:off x="358815" y="1655180"/>
            <a:ext cx="11377914" cy="5047536"/>
          </a:xfrm>
          <a:prstGeom prst="rect">
            <a:avLst/>
          </a:prstGeom>
          <a:noFill/>
        </p:spPr>
        <p:txBody>
          <a:bodyPr wrap="square" rtlCol="0">
            <a:spAutoFit/>
          </a:bodyPr>
          <a:lstStyle/>
          <a:p>
            <a:r>
              <a:rPr lang="en-US" sz="2400" b="1" dirty="0" smtClean="0">
                <a:solidFill>
                  <a:srgbClr val="FF0000"/>
                </a:solidFill>
              </a:rPr>
              <a:t>Review your notes and answer the following questions:</a:t>
            </a:r>
          </a:p>
          <a:p>
            <a:endParaRPr lang="en-US" dirty="0"/>
          </a:p>
          <a:p>
            <a:pPr marL="342900" indent="-342900">
              <a:buAutoNum type="arabicPeriod"/>
            </a:pPr>
            <a:r>
              <a:rPr lang="en-US" sz="2800" b="1" dirty="0" smtClean="0"/>
              <a:t>What is “Urbanization”</a:t>
            </a:r>
          </a:p>
          <a:p>
            <a:pPr marL="342900" indent="-342900">
              <a:buAutoNum type="arabicPeriod"/>
            </a:pPr>
            <a:endParaRPr lang="en-US" sz="2800" b="1" dirty="0" smtClean="0"/>
          </a:p>
          <a:p>
            <a:pPr marL="342900" indent="-342900">
              <a:buAutoNum type="arabicPeriod"/>
            </a:pPr>
            <a:r>
              <a:rPr lang="en-US" sz="2800" b="1" dirty="0" smtClean="0"/>
              <a:t>What is “Tenement housing”</a:t>
            </a:r>
          </a:p>
          <a:p>
            <a:pPr marL="342900" indent="-342900">
              <a:buAutoNum type="arabicPeriod"/>
            </a:pPr>
            <a:endParaRPr lang="en-US" sz="2800" b="1" dirty="0" smtClean="0"/>
          </a:p>
          <a:p>
            <a:pPr marL="342900" indent="-342900">
              <a:buAutoNum type="arabicPeriod"/>
            </a:pPr>
            <a:r>
              <a:rPr lang="en-US" sz="2800" b="1" dirty="0" smtClean="0"/>
              <a:t>Describe working conditions in the early days of factories</a:t>
            </a:r>
          </a:p>
          <a:p>
            <a:pPr marL="342900" indent="-342900">
              <a:buAutoNum type="arabicPeriod"/>
            </a:pPr>
            <a:endParaRPr lang="en-US" sz="2800" b="1" dirty="0" smtClean="0"/>
          </a:p>
          <a:p>
            <a:pPr marL="342900" indent="-342900">
              <a:buAutoNum type="arabicPeriod"/>
            </a:pPr>
            <a:r>
              <a:rPr lang="en-US" sz="2800" b="1" dirty="0" smtClean="0"/>
              <a:t>Describe the assembly line</a:t>
            </a:r>
          </a:p>
          <a:p>
            <a:pPr marL="342900" indent="-342900">
              <a:buAutoNum type="arabicPeriod"/>
            </a:pPr>
            <a:endParaRPr lang="en-US" sz="2800" b="1" dirty="0" smtClean="0"/>
          </a:p>
          <a:p>
            <a:pPr marL="342900" indent="-342900">
              <a:buAutoNum type="arabicPeriod"/>
            </a:pPr>
            <a:r>
              <a:rPr lang="en-US" sz="2800" b="1" dirty="0" smtClean="0"/>
              <a:t>Describe two positive and two negative effects of the Industrial Revolution</a:t>
            </a:r>
            <a:endParaRPr lang="en-US" sz="2800" b="1" dirty="0"/>
          </a:p>
        </p:txBody>
      </p:sp>
    </p:spTree>
    <p:extLst>
      <p:ext uri="{BB962C8B-B14F-4D97-AF65-F5344CB8AC3E}">
        <p14:creationId xmlns:p14="http://schemas.microsoft.com/office/powerpoint/2010/main" val="1700225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0349"/>
            <a:ext cx="12281694" cy="1130301"/>
          </a:xfrm>
        </p:spPr>
        <p:txBody>
          <a:bodyPr>
            <a:normAutofit fontScale="90000"/>
          </a:bodyPr>
          <a:lstStyle/>
          <a:p>
            <a:r>
              <a:rPr lang="en-US" b="1" i="1" dirty="0" smtClean="0">
                <a:solidFill>
                  <a:schemeClr val="bg1"/>
                </a:solidFill>
              </a:rPr>
              <a:t>Friday, Feb 2nd </a:t>
            </a:r>
            <a:r>
              <a:rPr lang="en-US" b="1" dirty="0" smtClean="0">
                <a:solidFill>
                  <a:schemeClr val="bg1"/>
                </a:solidFill>
              </a:rPr>
              <a:t>WARMUP #23</a:t>
            </a:r>
            <a:r>
              <a:rPr lang="en-US" b="1" dirty="0">
                <a:solidFill>
                  <a:schemeClr val="bg1"/>
                </a:solidFill>
              </a:rPr>
              <a:t/>
            </a:r>
            <a:br>
              <a:rPr lang="en-US" b="1" dirty="0">
                <a:solidFill>
                  <a:schemeClr val="bg1"/>
                </a:solidFill>
              </a:rPr>
            </a:br>
            <a:endParaRPr lang="en-US" b="1" i="1" dirty="0">
              <a:solidFill>
                <a:schemeClr val="bg1"/>
              </a:solidFill>
            </a:endParaRPr>
          </a:p>
        </p:txBody>
      </p:sp>
      <p:sp>
        <p:nvSpPr>
          <p:cNvPr id="4" name="TextBox 3"/>
          <p:cNvSpPr txBox="1"/>
          <p:nvPr/>
        </p:nvSpPr>
        <p:spPr>
          <a:xfrm>
            <a:off x="7534656" y="1587500"/>
            <a:ext cx="4098544" cy="4401205"/>
          </a:xfrm>
          <a:prstGeom prst="rect">
            <a:avLst/>
          </a:prstGeom>
          <a:noFill/>
        </p:spPr>
        <p:txBody>
          <a:bodyPr wrap="square" rtlCol="0">
            <a:spAutoFit/>
          </a:bodyPr>
          <a:lstStyle/>
          <a:p>
            <a:pPr marL="609585" indent="-491054">
              <a:buClr>
                <a:srgbClr val="FF0000"/>
              </a:buClr>
              <a:buSzPct val="100000"/>
              <a:buFont typeface="Wingdings 3" panose="05040102010807070707" pitchFamily="18" charset="2"/>
              <a:buAutoNum type="arabicPeriod"/>
              <a:defRPr/>
            </a:pPr>
            <a:r>
              <a:rPr lang="en-US" sz="2800" b="1" dirty="0" smtClean="0">
                <a:solidFill>
                  <a:schemeClr val="bg1"/>
                </a:solidFill>
              </a:rPr>
              <a:t>W</a:t>
            </a:r>
            <a:r>
              <a:rPr lang="en" sz="2800" b="1" dirty="0" smtClean="0">
                <a:solidFill>
                  <a:schemeClr val="bg1"/>
                </a:solidFill>
              </a:rPr>
              <a:t>hat objects or symbols do you see?</a:t>
            </a:r>
          </a:p>
          <a:p>
            <a:pPr marL="609585" indent="-491054">
              <a:buClr>
                <a:srgbClr val="0000FF"/>
              </a:buClr>
              <a:buSzPct val="100000"/>
              <a:buFont typeface="Wingdings 3" panose="05040102010807070707" pitchFamily="18" charset="2"/>
              <a:buAutoNum type="arabicPeriod"/>
              <a:defRPr/>
            </a:pPr>
            <a:endParaRPr lang="en" sz="2800" b="1" dirty="0" smtClean="0">
              <a:solidFill>
                <a:schemeClr val="bg1"/>
              </a:solidFill>
            </a:endParaRPr>
          </a:p>
          <a:p>
            <a:pPr marL="609585" indent="-491054">
              <a:buClr>
                <a:srgbClr val="0000FF"/>
              </a:buClr>
              <a:buSzPct val="100000"/>
              <a:buFont typeface="Wingdings 3" panose="05040102010807070707" pitchFamily="18" charset="2"/>
              <a:buAutoNum type="arabicPeriod"/>
              <a:defRPr/>
            </a:pPr>
            <a:r>
              <a:rPr lang="en" sz="2800" b="1" dirty="0" smtClean="0">
                <a:solidFill>
                  <a:schemeClr val="bg1"/>
                </a:solidFill>
              </a:rPr>
              <a:t>What action is taking place?</a:t>
            </a:r>
            <a:endParaRPr lang="en" sz="2800" b="1" dirty="0">
              <a:solidFill>
                <a:schemeClr val="bg1"/>
              </a:solidFill>
            </a:endParaRPr>
          </a:p>
          <a:p>
            <a:pPr marL="609585" indent="-491054">
              <a:buClr>
                <a:srgbClr val="9900FF"/>
              </a:buClr>
              <a:buSzPct val="100000"/>
              <a:buFont typeface="Wingdings 3" panose="05040102010807070707" pitchFamily="18" charset="2"/>
              <a:buAutoNum type="arabicPeriod"/>
              <a:defRPr/>
            </a:pPr>
            <a:endParaRPr lang="en" sz="2800" b="1" dirty="0" smtClean="0">
              <a:solidFill>
                <a:schemeClr val="bg1"/>
              </a:solidFill>
            </a:endParaRPr>
          </a:p>
          <a:p>
            <a:pPr marL="609585" indent="-491054">
              <a:buClr>
                <a:srgbClr val="9900FF"/>
              </a:buClr>
              <a:buSzPct val="100000"/>
              <a:buFont typeface="Wingdings 3" panose="05040102010807070707" pitchFamily="18" charset="2"/>
              <a:buAutoNum type="arabicPeriod"/>
              <a:defRPr/>
            </a:pPr>
            <a:r>
              <a:rPr lang="en" sz="2800" b="1" dirty="0" smtClean="0">
                <a:solidFill>
                  <a:schemeClr val="bg1"/>
                </a:solidFill>
              </a:rPr>
              <a:t>What message is this cartoon trying to convey?</a:t>
            </a:r>
            <a:endParaRPr lang="en" sz="2800" b="1" dirty="0">
              <a:solidFill>
                <a:schemeClr val="bg1"/>
              </a:solidFill>
            </a:endParaRPr>
          </a:p>
        </p:txBody>
      </p:sp>
      <p:pic>
        <p:nvPicPr>
          <p:cNvPr id="1026" name="Picture 2" descr="Image result for imperialism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79" y="725214"/>
            <a:ext cx="7015655" cy="6022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967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08" y="88871"/>
            <a:ext cx="11360799" cy="657364"/>
          </a:xfrm>
        </p:spPr>
        <p:txBody>
          <a:bodyPr>
            <a:normAutofit fontScale="90000"/>
          </a:bodyPr>
          <a:lstStyle/>
          <a:p>
            <a:r>
              <a:rPr lang="en-US" dirty="0" smtClean="0"/>
              <a:t>Monday, Feb 12</a:t>
            </a:r>
            <a:r>
              <a:rPr lang="en-US" baseline="30000" dirty="0" smtClean="0"/>
              <a:t>th</a:t>
            </a:r>
            <a:r>
              <a:rPr lang="en-US" dirty="0" smtClean="0"/>
              <a:t> 						Warmup #24</a:t>
            </a:r>
            <a:endParaRPr lang="en-US" dirty="0"/>
          </a:p>
        </p:txBody>
      </p:sp>
      <p:sp>
        <p:nvSpPr>
          <p:cNvPr id="3" name="Text Placeholder 2"/>
          <p:cNvSpPr>
            <a:spLocks noGrp="1"/>
          </p:cNvSpPr>
          <p:nvPr>
            <p:ph type="body" idx="1"/>
          </p:nvPr>
        </p:nvSpPr>
        <p:spPr>
          <a:xfrm>
            <a:off x="226415" y="746236"/>
            <a:ext cx="6994192" cy="5959364"/>
          </a:xfrm>
        </p:spPr>
        <p:txBody>
          <a:bodyPr>
            <a:normAutofit lnSpcReduction="10000"/>
          </a:bodyPr>
          <a:lstStyle/>
          <a:p>
            <a:r>
              <a:rPr lang="en-US" sz="2000" b="1" dirty="0">
                <a:solidFill>
                  <a:schemeClr val="bg1"/>
                </a:solidFill>
              </a:rPr>
              <a:t>Mercantilism was an economic theory and practice used by Europeans in the seventeenth and eighteenth centuries to increase the wealth of a nation or empire. This was done by acquiring gold and silver and maintaining a favorable balance of trade, in which a country exported more than it imported. How did mercantilism encourage European countries to colonize both the Americas and Africa? </a:t>
            </a:r>
            <a:endParaRPr lang="en-US" sz="2000" b="1" dirty="0" smtClean="0">
              <a:solidFill>
                <a:schemeClr val="bg1"/>
              </a:solidFill>
            </a:endParaRPr>
          </a:p>
          <a:p>
            <a:r>
              <a:rPr lang="en-US" b="1" dirty="0" smtClean="0">
                <a:solidFill>
                  <a:srgbClr val="FF0000"/>
                </a:solidFill>
              </a:rPr>
              <a:t>A </a:t>
            </a:r>
            <a:r>
              <a:rPr lang="en-US" b="1" dirty="0">
                <a:solidFill>
                  <a:srgbClr val="FF0000"/>
                </a:solidFill>
              </a:rPr>
              <a:t>Europeans wanted new navigational technologies. </a:t>
            </a:r>
            <a:endParaRPr lang="en-US" b="1" dirty="0" smtClean="0">
              <a:solidFill>
                <a:srgbClr val="FF0000"/>
              </a:solidFill>
            </a:endParaRPr>
          </a:p>
          <a:p>
            <a:pPr marL="0" indent="0">
              <a:buNone/>
            </a:pPr>
            <a:endParaRPr lang="en-US" b="1" dirty="0" smtClean="0">
              <a:solidFill>
                <a:srgbClr val="FF0000"/>
              </a:solidFill>
            </a:endParaRPr>
          </a:p>
          <a:p>
            <a:r>
              <a:rPr lang="en-US" b="1" dirty="0" smtClean="0">
                <a:solidFill>
                  <a:srgbClr val="FF0000"/>
                </a:solidFill>
              </a:rPr>
              <a:t>B </a:t>
            </a:r>
            <a:r>
              <a:rPr lang="en-US" b="1" dirty="0">
                <a:solidFill>
                  <a:srgbClr val="FF0000"/>
                </a:solidFill>
              </a:rPr>
              <a:t>Wealthy European merchants wanted to build their own empires. </a:t>
            </a:r>
            <a:endParaRPr lang="en-US" b="1" dirty="0" smtClean="0">
              <a:solidFill>
                <a:srgbClr val="FF0000"/>
              </a:solidFill>
            </a:endParaRPr>
          </a:p>
          <a:p>
            <a:endParaRPr lang="en-US" b="1" dirty="0" smtClean="0">
              <a:solidFill>
                <a:srgbClr val="FF0000"/>
              </a:solidFill>
            </a:endParaRPr>
          </a:p>
          <a:p>
            <a:r>
              <a:rPr lang="en-US" b="1" dirty="0" smtClean="0">
                <a:solidFill>
                  <a:srgbClr val="FF0000"/>
                </a:solidFill>
              </a:rPr>
              <a:t>C </a:t>
            </a:r>
            <a:r>
              <a:rPr lang="en-US" b="1" dirty="0">
                <a:solidFill>
                  <a:srgbClr val="FF0000"/>
                </a:solidFill>
              </a:rPr>
              <a:t>New labor forces were needed to work large plantations in the New World. </a:t>
            </a:r>
            <a:endParaRPr lang="en-US" b="1" dirty="0" smtClean="0">
              <a:solidFill>
                <a:srgbClr val="FF0000"/>
              </a:solidFill>
            </a:endParaRPr>
          </a:p>
          <a:p>
            <a:endParaRPr lang="en-US" b="1" dirty="0" smtClean="0">
              <a:solidFill>
                <a:srgbClr val="FF0000"/>
              </a:solidFill>
            </a:endParaRPr>
          </a:p>
          <a:p>
            <a:r>
              <a:rPr lang="en-US" b="1" dirty="0">
                <a:solidFill>
                  <a:srgbClr val="FF0000"/>
                </a:solidFill>
              </a:rPr>
              <a:t>D European countries needed </a:t>
            </a:r>
            <a:r>
              <a:rPr lang="en-US" b="1" dirty="0" smtClean="0">
                <a:solidFill>
                  <a:srgbClr val="FF0000"/>
                </a:solidFill>
              </a:rPr>
              <a:t>raw materials to </a:t>
            </a:r>
            <a:r>
              <a:rPr lang="en-US" b="1" dirty="0">
                <a:solidFill>
                  <a:srgbClr val="FF0000"/>
                </a:solidFill>
              </a:rPr>
              <a:t>produce manufactured goods. </a:t>
            </a:r>
          </a:p>
        </p:txBody>
      </p:sp>
      <p:sp>
        <p:nvSpPr>
          <p:cNvPr id="4" name="Text Placeholder 3"/>
          <p:cNvSpPr>
            <a:spLocks noGrp="1"/>
          </p:cNvSpPr>
          <p:nvPr>
            <p:ph type="body" idx="2"/>
          </p:nvPr>
        </p:nvSpPr>
        <p:spPr>
          <a:xfrm>
            <a:off x="7294179" y="852468"/>
            <a:ext cx="4482221" cy="5853131"/>
          </a:xfrm>
        </p:spPr>
        <p:txBody>
          <a:bodyPr/>
          <a:lstStyle/>
          <a:p>
            <a:r>
              <a:rPr lang="en-US" sz="2000" b="1" dirty="0">
                <a:solidFill>
                  <a:srgbClr val="FFFF00"/>
                </a:solidFill>
              </a:rPr>
              <a:t>1.  What is your definition of Imperialism</a:t>
            </a:r>
            <a:r>
              <a:rPr lang="en-US" sz="2000" b="1" dirty="0" smtClean="0">
                <a:solidFill>
                  <a:srgbClr val="FFFF00"/>
                </a:solidFill>
              </a:rPr>
              <a:t>?</a:t>
            </a:r>
          </a:p>
          <a:p>
            <a:endParaRPr lang="en-US" sz="2000" b="1" dirty="0">
              <a:solidFill>
                <a:srgbClr val="FFFF00"/>
              </a:solidFill>
            </a:endParaRPr>
          </a:p>
          <a:p>
            <a:r>
              <a:rPr lang="en-US" sz="2000" b="1" dirty="0">
                <a:solidFill>
                  <a:srgbClr val="FFFF00"/>
                </a:solidFill>
              </a:rPr>
              <a:t>2.  What continent was the first to be imperialized by European countries</a:t>
            </a:r>
            <a:r>
              <a:rPr lang="en-US" sz="2000" b="1" dirty="0" smtClean="0">
                <a:solidFill>
                  <a:srgbClr val="FFFF00"/>
                </a:solidFill>
              </a:rPr>
              <a:t>?</a:t>
            </a:r>
          </a:p>
          <a:p>
            <a:endParaRPr lang="en-US" sz="2000" b="1" dirty="0">
              <a:solidFill>
                <a:srgbClr val="FFFF00"/>
              </a:solidFill>
            </a:endParaRPr>
          </a:p>
          <a:p>
            <a:r>
              <a:rPr lang="en-US" sz="2000" b="1" dirty="0">
                <a:solidFill>
                  <a:srgbClr val="FFFF00"/>
                </a:solidFill>
              </a:rPr>
              <a:t>3.  What does the term “social </a:t>
            </a:r>
            <a:r>
              <a:rPr lang="en-US" sz="2000" b="1" dirty="0" smtClean="0">
                <a:solidFill>
                  <a:srgbClr val="FFFF00"/>
                </a:solidFill>
              </a:rPr>
              <a:t>Darwinism</a:t>
            </a:r>
            <a:r>
              <a:rPr lang="en-US" sz="2000" b="1" dirty="0">
                <a:solidFill>
                  <a:srgbClr val="FFFF00"/>
                </a:solidFill>
              </a:rPr>
              <a:t>” mean</a:t>
            </a:r>
            <a:r>
              <a:rPr lang="en-US" sz="2000" b="1" dirty="0" smtClean="0">
                <a:solidFill>
                  <a:srgbClr val="FFFF00"/>
                </a:solidFill>
              </a:rPr>
              <a:t>?</a:t>
            </a:r>
          </a:p>
          <a:p>
            <a:endParaRPr lang="en-US" sz="2000" b="1" dirty="0">
              <a:solidFill>
                <a:srgbClr val="FFFF00"/>
              </a:solidFill>
            </a:endParaRPr>
          </a:p>
          <a:p>
            <a:r>
              <a:rPr lang="en-US" sz="2000" b="1" dirty="0">
                <a:solidFill>
                  <a:srgbClr val="FFFF00"/>
                </a:solidFill>
              </a:rPr>
              <a:t>4.  What European country imperialized the most territory in Africa?</a:t>
            </a:r>
          </a:p>
          <a:p>
            <a:endParaRPr lang="en-US" dirty="0"/>
          </a:p>
        </p:txBody>
      </p:sp>
      <p:cxnSp>
        <p:nvCxnSpPr>
          <p:cNvPr id="6" name="Straight Connector 5"/>
          <p:cNvCxnSpPr/>
          <p:nvPr/>
        </p:nvCxnSpPr>
        <p:spPr>
          <a:xfrm>
            <a:off x="7083972" y="746235"/>
            <a:ext cx="10511" cy="595936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6415" y="746235"/>
            <a:ext cx="6857557"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6415" y="746235"/>
            <a:ext cx="0" cy="5959364"/>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6415" y="6705599"/>
            <a:ext cx="6868068"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378262" y="852468"/>
            <a:ext cx="42041" cy="4707504"/>
          </a:xfrm>
          <a:prstGeom prst="line">
            <a:avLst/>
          </a:prstGeom>
          <a:ln>
            <a:solidFill>
              <a:srgbClr val="FFFF00">
                <a:alpha val="6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420303" y="852468"/>
            <a:ext cx="4498428" cy="0"/>
          </a:xfrm>
          <a:prstGeom prst="line">
            <a:avLst/>
          </a:prstGeom>
          <a:ln>
            <a:solidFill>
              <a:srgbClr val="FFFF00">
                <a:alpha val="6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918731" y="852468"/>
            <a:ext cx="21021" cy="4959753"/>
          </a:xfrm>
          <a:prstGeom prst="line">
            <a:avLst/>
          </a:prstGeom>
          <a:ln>
            <a:solidFill>
              <a:srgbClr val="FFFF00">
                <a:alpha val="6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7420303" y="5749159"/>
            <a:ext cx="4498428" cy="63062"/>
          </a:xfrm>
          <a:prstGeom prst="line">
            <a:avLst/>
          </a:prstGeom>
          <a:ln>
            <a:solidFill>
              <a:srgbClr val="FFFF00">
                <a:alpha val="6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824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868" y="220132"/>
            <a:ext cx="8534400" cy="1507067"/>
          </a:xfrm>
        </p:spPr>
        <p:txBody>
          <a:bodyPr/>
          <a:lstStyle/>
          <a:p>
            <a:r>
              <a:rPr lang="en-US" dirty="0" smtClean="0"/>
              <a:t>Friday, Feb 16				Warmup #25</a:t>
            </a:r>
            <a:endParaRPr lang="en-US" dirty="0"/>
          </a:p>
        </p:txBody>
      </p:sp>
      <p:sp>
        <p:nvSpPr>
          <p:cNvPr id="3" name="Content Placeholder 2"/>
          <p:cNvSpPr>
            <a:spLocks noGrp="1"/>
          </p:cNvSpPr>
          <p:nvPr>
            <p:ph idx="1"/>
          </p:nvPr>
        </p:nvSpPr>
        <p:spPr>
          <a:xfrm>
            <a:off x="483476" y="1484587"/>
            <a:ext cx="11172496" cy="5052847"/>
          </a:xfrm>
        </p:spPr>
        <p:txBody>
          <a:bodyPr>
            <a:normAutofit/>
          </a:bodyPr>
          <a:lstStyle/>
          <a:p>
            <a:r>
              <a:rPr lang="en-US" sz="2400" b="1" dirty="0">
                <a:solidFill>
                  <a:schemeClr val="bg1"/>
                </a:solidFill>
              </a:rPr>
              <a:t>During the Italian Renaissance, artists and thinkers rediscovered classical knowledge and art. As part of that process some artists, particularly Leonardo da Vinci, began to challenge the explanations for the natural world offered by the Church. How did Renaissance art influence modern society? </a:t>
            </a:r>
            <a:endParaRPr lang="en-US" sz="2400" b="1" dirty="0" smtClean="0">
              <a:solidFill>
                <a:schemeClr val="bg1"/>
              </a:solidFill>
            </a:endParaRPr>
          </a:p>
          <a:p>
            <a:r>
              <a:rPr lang="en-US" sz="2400" b="1" dirty="0" smtClean="0">
                <a:solidFill>
                  <a:schemeClr val="bg1"/>
                </a:solidFill>
              </a:rPr>
              <a:t>A </a:t>
            </a:r>
            <a:r>
              <a:rPr lang="en-US" sz="2400" b="1" dirty="0">
                <a:solidFill>
                  <a:schemeClr val="bg1"/>
                </a:solidFill>
              </a:rPr>
              <a:t>Artists lost importance once they began to challenge social norms. </a:t>
            </a:r>
            <a:endParaRPr lang="en-US" sz="2400" b="1" dirty="0" smtClean="0">
              <a:solidFill>
                <a:schemeClr val="bg1"/>
              </a:solidFill>
            </a:endParaRPr>
          </a:p>
          <a:p>
            <a:r>
              <a:rPr lang="en-US" sz="2400" b="1" dirty="0" smtClean="0">
                <a:solidFill>
                  <a:schemeClr val="bg1"/>
                </a:solidFill>
              </a:rPr>
              <a:t>B </a:t>
            </a:r>
            <a:r>
              <a:rPr lang="en-US" sz="2400" b="1" dirty="0">
                <a:solidFill>
                  <a:schemeClr val="bg1"/>
                </a:solidFill>
              </a:rPr>
              <a:t>Intellectuals began to explore scientific explanations for the world. </a:t>
            </a:r>
            <a:endParaRPr lang="en-US" sz="2400" b="1" dirty="0" smtClean="0">
              <a:solidFill>
                <a:schemeClr val="bg1"/>
              </a:solidFill>
            </a:endParaRPr>
          </a:p>
          <a:p>
            <a:r>
              <a:rPr lang="en-US" sz="2400" b="1" dirty="0" smtClean="0">
                <a:solidFill>
                  <a:schemeClr val="bg1"/>
                </a:solidFill>
              </a:rPr>
              <a:t>C </a:t>
            </a:r>
            <a:r>
              <a:rPr lang="en-US" sz="2400" b="1" dirty="0">
                <a:solidFill>
                  <a:schemeClr val="bg1"/>
                </a:solidFill>
              </a:rPr>
              <a:t>Art became the only way through which to question society. </a:t>
            </a:r>
            <a:endParaRPr lang="en-US" sz="2400" b="1" dirty="0" smtClean="0">
              <a:solidFill>
                <a:schemeClr val="bg1"/>
              </a:solidFill>
            </a:endParaRPr>
          </a:p>
          <a:p>
            <a:r>
              <a:rPr lang="en-US" sz="2400" b="1" dirty="0" smtClean="0">
                <a:solidFill>
                  <a:schemeClr val="bg1"/>
                </a:solidFill>
              </a:rPr>
              <a:t>D </a:t>
            </a:r>
            <a:r>
              <a:rPr lang="en-US" sz="2400" b="1" dirty="0">
                <a:solidFill>
                  <a:schemeClr val="bg1"/>
                </a:solidFill>
              </a:rPr>
              <a:t>Monarchs became the only people who could gain access to knowledge. REL</a:t>
            </a:r>
          </a:p>
        </p:txBody>
      </p:sp>
    </p:spTree>
    <p:extLst>
      <p:ext uri="{BB962C8B-B14F-4D97-AF65-F5344CB8AC3E}">
        <p14:creationId xmlns:p14="http://schemas.microsoft.com/office/powerpoint/2010/main" val="163784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805" y="262759"/>
            <a:ext cx="10709002" cy="1034101"/>
          </a:xfrm>
        </p:spPr>
        <p:txBody>
          <a:bodyPr/>
          <a:lstStyle/>
          <a:p>
            <a:r>
              <a:rPr lang="en-US" dirty="0" smtClean="0"/>
              <a:t>Monday, </a:t>
            </a:r>
            <a:r>
              <a:rPr lang="en-US" dirty="0"/>
              <a:t>Feb </a:t>
            </a:r>
            <a:r>
              <a:rPr lang="en-US" dirty="0" smtClean="0"/>
              <a:t>19</a:t>
            </a:r>
            <a:r>
              <a:rPr lang="en-US" dirty="0"/>
              <a:t>				Warmup #</a:t>
            </a:r>
            <a:r>
              <a:rPr lang="en-US" dirty="0" smtClean="0"/>
              <a:t>26</a:t>
            </a:r>
            <a:endParaRPr lang="en-US" dirty="0"/>
          </a:p>
        </p:txBody>
      </p:sp>
      <p:sp>
        <p:nvSpPr>
          <p:cNvPr id="3" name="Content Placeholder 2"/>
          <p:cNvSpPr>
            <a:spLocks noGrp="1"/>
          </p:cNvSpPr>
          <p:nvPr>
            <p:ph idx="1"/>
          </p:nvPr>
        </p:nvSpPr>
        <p:spPr>
          <a:xfrm>
            <a:off x="778804" y="1296861"/>
            <a:ext cx="11055843" cy="4717394"/>
          </a:xfrm>
        </p:spPr>
        <p:txBody>
          <a:bodyPr>
            <a:normAutofit fontScale="92500" lnSpcReduction="20000"/>
          </a:bodyPr>
          <a:lstStyle/>
          <a:p>
            <a:r>
              <a:rPr lang="en-US" sz="2400" b="1" dirty="0"/>
              <a:t>. . . reason . . . teaches all mankind, who would but consult it, that being all equal and independent, no one ought to harm another in his life, health, liberty, or possessions. </a:t>
            </a:r>
            <a:endParaRPr lang="en-US" sz="2400" b="1" dirty="0" smtClean="0"/>
          </a:p>
          <a:p>
            <a:pPr lvl="1"/>
            <a:r>
              <a:rPr lang="en-US" sz="2200" b="1" dirty="0" smtClean="0"/>
              <a:t>Second </a:t>
            </a:r>
            <a:r>
              <a:rPr lang="en-US" sz="2200" b="1" dirty="0"/>
              <a:t>Treatise on Civil Government by John Locke, 1689 </a:t>
            </a:r>
            <a:endParaRPr lang="en-US" sz="2200" b="1" dirty="0" smtClean="0"/>
          </a:p>
          <a:p>
            <a:pPr lvl="1"/>
            <a:endParaRPr lang="en-US" sz="2200" b="1" dirty="0"/>
          </a:p>
          <a:p>
            <a:r>
              <a:rPr lang="en-US" sz="2400" b="1" dirty="0" smtClean="0"/>
              <a:t>Which </a:t>
            </a:r>
            <a:r>
              <a:rPr lang="en-US" sz="2400" b="1" dirty="0"/>
              <a:t>concept of the Enlightenment would the passage most likely support? </a:t>
            </a:r>
            <a:endParaRPr lang="en-US" sz="2400" b="1" dirty="0" smtClean="0"/>
          </a:p>
          <a:p>
            <a:endParaRPr lang="en-US" sz="2400" b="1" dirty="0" smtClean="0"/>
          </a:p>
          <a:p>
            <a:r>
              <a:rPr lang="en-US" sz="2800" b="1" dirty="0" smtClean="0"/>
              <a:t>A </a:t>
            </a:r>
            <a:r>
              <a:rPr lang="en-US" sz="2800" b="1" dirty="0"/>
              <a:t>Truth can be discovered through reasoning and logic. </a:t>
            </a:r>
            <a:endParaRPr lang="en-US" sz="2800" b="1" dirty="0" smtClean="0"/>
          </a:p>
          <a:p>
            <a:r>
              <a:rPr lang="en-US" sz="2800" b="1" dirty="0" smtClean="0"/>
              <a:t>B </a:t>
            </a:r>
            <a:r>
              <a:rPr lang="en-US" sz="2800" b="1" dirty="0"/>
              <a:t>Humankind can and should improve over time. </a:t>
            </a:r>
            <a:endParaRPr lang="en-US" sz="2800" b="1" dirty="0" smtClean="0"/>
          </a:p>
          <a:p>
            <a:r>
              <a:rPr lang="en-US" sz="2800" b="1" dirty="0" smtClean="0"/>
              <a:t>C </a:t>
            </a:r>
            <a:r>
              <a:rPr lang="en-US" sz="2800" b="1" dirty="0"/>
              <a:t>People have a right to equality and freedom. </a:t>
            </a:r>
            <a:endParaRPr lang="en-US" sz="2800" b="1" dirty="0" smtClean="0"/>
          </a:p>
          <a:p>
            <a:r>
              <a:rPr lang="en-US" sz="2800" b="1" dirty="0" smtClean="0"/>
              <a:t>D </a:t>
            </a:r>
            <a:r>
              <a:rPr lang="en-US" sz="2800" b="1" dirty="0"/>
              <a:t>What is natural is also reasonable</a:t>
            </a:r>
          </a:p>
        </p:txBody>
      </p:sp>
    </p:spTree>
    <p:extLst>
      <p:ext uri="{BB962C8B-B14F-4D97-AF65-F5344CB8AC3E}">
        <p14:creationId xmlns:p14="http://schemas.microsoft.com/office/powerpoint/2010/main" val="2168849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15601" y="593367"/>
            <a:ext cx="11360799" cy="763599"/>
          </a:xfrm>
          <a:prstGeom prst="rect">
            <a:avLst/>
          </a:prstGeom>
        </p:spPr>
        <p:txBody>
          <a:bodyPr vert="horz" lIns="121900" tIns="121900" rIns="121900" bIns="121900" rtlCol="0" anchor="t" anchorCtr="0">
            <a:noAutofit/>
          </a:bodyPr>
          <a:lstStyle/>
          <a:p>
            <a:r>
              <a:rPr lang="en" dirty="0" smtClean="0"/>
              <a:t>Warm Up#27				</a:t>
            </a:r>
            <a:endParaRPr lang="en" dirty="0"/>
          </a:p>
        </p:txBody>
      </p:sp>
      <p:sp>
        <p:nvSpPr>
          <p:cNvPr id="252" name="Shape 252"/>
          <p:cNvSpPr txBox="1">
            <a:spLocks noGrp="1"/>
          </p:cNvSpPr>
          <p:nvPr>
            <p:ph type="body" idx="1"/>
          </p:nvPr>
        </p:nvSpPr>
        <p:spPr>
          <a:xfrm>
            <a:off x="415601" y="1536633"/>
            <a:ext cx="11360799" cy="4555200"/>
          </a:xfrm>
          <a:prstGeom prst="rect">
            <a:avLst/>
          </a:prstGeom>
        </p:spPr>
        <p:txBody>
          <a:bodyPr vert="horz" lIns="121900" tIns="121900" rIns="121900" bIns="121900" rtlCol="0" anchor="t" anchorCtr="0">
            <a:noAutofit/>
          </a:bodyPr>
          <a:lstStyle/>
          <a:p>
            <a:pPr marL="609585" indent="-304792">
              <a:buAutoNum type="arabicPeriod"/>
            </a:pPr>
            <a:r>
              <a:rPr lang="en" sz="3200" b="1" dirty="0" smtClean="0">
                <a:solidFill>
                  <a:schemeClr val="bg1"/>
                </a:solidFill>
              </a:rPr>
              <a:t>What were the Main </a:t>
            </a:r>
            <a:r>
              <a:rPr lang="en" sz="3200" b="1" dirty="0">
                <a:solidFill>
                  <a:schemeClr val="bg1"/>
                </a:solidFill>
              </a:rPr>
              <a:t>Causes of WWI: </a:t>
            </a:r>
            <a:r>
              <a:rPr lang="en" sz="3200" b="1" dirty="0" smtClean="0">
                <a:solidFill>
                  <a:schemeClr val="bg1"/>
                </a:solidFill>
              </a:rPr>
              <a:t>(hint:  think about the “ism’s)</a:t>
            </a:r>
            <a:endParaRPr lang="en" sz="3200" b="1" dirty="0">
              <a:solidFill>
                <a:schemeClr val="bg1"/>
              </a:solidFill>
            </a:endParaRPr>
          </a:p>
          <a:p>
            <a:pPr marL="304793" indent="0">
              <a:buNone/>
            </a:pPr>
            <a:endParaRPr lang="en" sz="3200" b="1" dirty="0" smtClean="0">
              <a:solidFill>
                <a:schemeClr val="bg1"/>
              </a:solidFill>
            </a:endParaRPr>
          </a:p>
          <a:p>
            <a:pPr marL="304793" indent="0">
              <a:buNone/>
            </a:pPr>
            <a:r>
              <a:rPr lang="en" sz="3200" b="1" dirty="0" smtClean="0">
                <a:solidFill>
                  <a:schemeClr val="tx1"/>
                </a:solidFill>
              </a:rPr>
              <a:t>2. </a:t>
            </a:r>
            <a:r>
              <a:rPr lang="en" sz="3200" b="1" dirty="0" smtClean="0">
                <a:solidFill>
                  <a:schemeClr val="bg1"/>
                </a:solidFill>
              </a:rPr>
              <a:t>Who were the members of the Triple Entente?</a:t>
            </a:r>
          </a:p>
          <a:p>
            <a:pPr marL="609585" indent="-304792">
              <a:buAutoNum type="arabicPeriod"/>
            </a:pPr>
            <a:endParaRPr lang="en" sz="3200" b="1" dirty="0" smtClean="0">
              <a:solidFill>
                <a:schemeClr val="bg1"/>
              </a:solidFill>
            </a:endParaRPr>
          </a:p>
          <a:p>
            <a:pPr marL="304793" indent="0">
              <a:buNone/>
            </a:pPr>
            <a:r>
              <a:rPr lang="en" sz="3200" b="1" dirty="0" smtClean="0">
                <a:solidFill>
                  <a:schemeClr val="tx1"/>
                </a:solidFill>
              </a:rPr>
              <a:t>3</a:t>
            </a:r>
            <a:r>
              <a:rPr lang="en" sz="3200" b="1" dirty="0" smtClean="0">
                <a:solidFill>
                  <a:schemeClr val="bg1"/>
                </a:solidFill>
              </a:rPr>
              <a:t>. Who were the members of the Triple Alliance?</a:t>
            </a:r>
          </a:p>
          <a:p>
            <a:pPr marL="609585" indent="-304792">
              <a:buAutoNum type="arabicPeriod"/>
            </a:pPr>
            <a:endParaRPr lang="en" sz="3200" b="1" dirty="0" smtClean="0">
              <a:solidFill>
                <a:schemeClr val="bg1"/>
              </a:solidFill>
            </a:endParaRPr>
          </a:p>
          <a:p>
            <a:pPr marL="304793" indent="0">
              <a:buNone/>
            </a:pPr>
            <a:r>
              <a:rPr lang="en" sz="3200" b="1" dirty="0" smtClean="0">
                <a:solidFill>
                  <a:schemeClr val="tx1"/>
                </a:solidFill>
              </a:rPr>
              <a:t>4. </a:t>
            </a:r>
            <a:r>
              <a:rPr lang="en" sz="3200" b="1" dirty="0" smtClean="0">
                <a:solidFill>
                  <a:schemeClr val="bg1"/>
                </a:solidFill>
              </a:rPr>
              <a:t>Name two significant technological advancements that were used in WWI.</a:t>
            </a:r>
          </a:p>
          <a:p>
            <a:pPr marL="304793" indent="0">
              <a:buNone/>
            </a:pPr>
            <a:endParaRPr lang="en" dirty="0"/>
          </a:p>
        </p:txBody>
      </p:sp>
    </p:spTree>
    <p:extLst>
      <p:ext uri="{BB962C8B-B14F-4D97-AF65-F5344CB8AC3E}">
        <p14:creationId xmlns:p14="http://schemas.microsoft.com/office/powerpoint/2010/main" val="11893731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15601" y="593367"/>
            <a:ext cx="11360799" cy="763599"/>
          </a:xfrm>
          <a:prstGeom prst="rect">
            <a:avLst/>
          </a:prstGeom>
        </p:spPr>
        <p:txBody>
          <a:bodyPr vert="horz" lIns="121900" tIns="121900" rIns="121900" bIns="121900" rtlCol="0" anchor="t" anchorCtr="0">
            <a:noAutofit/>
          </a:bodyPr>
          <a:lstStyle/>
          <a:p>
            <a:r>
              <a:rPr lang="en" smtClean="0"/>
              <a:t>3/9/18 </a:t>
            </a:r>
            <a:r>
              <a:rPr lang="en" dirty="0" smtClean="0"/>
              <a:t>					Warm Up #28</a:t>
            </a:r>
            <a:endParaRPr lang="en" dirty="0"/>
          </a:p>
        </p:txBody>
      </p:sp>
      <p:sp>
        <p:nvSpPr>
          <p:cNvPr id="264" name="Shape 264"/>
          <p:cNvSpPr txBox="1">
            <a:spLocks noGrp="1"/>
          </p:cNvSpPr>
          <p:nvPr>
            <p:ph type="body" idx="1"/>
          </p:nvPr>
        </p:nvSpPr>
        <p:spPr>
          <a:xfrm>
            <a:off x="415601" y="1536633"/>
            <a:ext cx="11360799" cy="4555200"/>
          </a:xfrm>
          <a:prstGeom prst="rect">
            <a:avLst/>
          </a:prstGeom>
        </p:spPr>
        <p:txBody>
          <a:bodyPr vert="horz" lIns="121900" tIns="121900" rIns="121900" bIns="121900" rtlCol="0" anchor="t" anchorCtr="0">
            <a:noAutofit/>
          </a:bodyPr>
          <a:lstStyle/>
          <a:p>
            <a:pPr>
              <a:buNone/>
            </a:pPr>
            <a:r>
              <a:rPr lang="en" b="1" dirty="0"/>
              <a:t>               </a:t>
            </a:r>
            <a:r>
              <a:rPr lang="en" b="1" dirty="0" smtClean="0"/>
              <a:t>Match the Dictator with the country</a:t>
            </a:r>
          </a:p>
          <a:p>
            <a:pPr>
              <a:buNone/>
            </a:pPr>
            <a:r>
              <a:rPr lang="en" b="1" dirty="0" smtClean="0"/>
              <a:t>				  </a:t>
            </a:r>
          </a:p>
          <a:p>
            <a:pPr>
              <a:buNone/>
            </a:pPr>
            <a:r>
              <a:rPr lang="en" b="1" u="sng" dirty="0" smtClean="0"/>
              <a:t>				Dictators</a:t>
            </a:r>
            <a:r>
              <a:rPr lang="en" b="1" u="sng" dirty="0"/>
              <a:t>:                                                     </a:t>
            </a:r>
            <a:r>
              <a:rPr lang="en" b="1" u="sng" dirty="0" smtClean="0"/>
              <a:t>				Country</a:t>
            </a:r>
            <a:r>
              <a:rPr lang="en" b="1" u="sng" dirty="0"/>
              <a:t>:</a:t>
            </a:r>
          </a:p>
          <a:p>
            <a:pPr>
              <a:buNone/>
            </a:pPr>
            <a:r>
              <a:rPr lang="en" b="1" u="sng" dirty="0"/>
              <a:t>                                </a:t>
            </a:r>
          </a:p>
        </p:txBody>
      </p:sp>
      <p:sp>
        <p:nvSpPr>
          <p:cNvPr id="265" name="Shape 265"/>
          <p:cNvSpPr txBox="1"/>
          <p:nvPr/>
        </p:nvSpPr>
        <p:spPr>
          <a:xfrm>
            <a:off x="521633" y="2101900"/>
            <a:ext cx="4326400" cy="3958400"/>
          </a:xfrm>
          <a:prstGeom prst="rect">
            <a:avLst/>
          </a:prstGeom>
          <a:noFill/>
          <a:ln>
            <a:noFill/>
          </a:ln>
        </p:spPr>
        <p:txBody>
          <a:bodyPr lIns="121900" tIns="121900" rIns="121900" bIns="121900" anchor="t" anchorCtr="0">
            <a:noAutofit/>
          </a:bodyPr>
          <a:lstStyle/>
          <a:p>
            <a:pPr algn="ctr"/>
            <a:endParaRPr lang="en" sz="2400" dirty="0" smtClean="0">
              <a:latin typeface="PT Sans Narrow"/>
              <a:ea typeface="PT Sans Narrow"/>
              <a:cs typeface="PT Sans Narrow"/>
              <a:sym typeface="PT Sans Narrow"/>
            </a:endParaRPr>
          </a:p>
          <a:p>
            <a:pPr algn="ctr"/>
            <a:endParaRPr lang="en" sz="2400" dirty="0" smtClean="0">
              <a:latin typeface="PT Sans Narrow"/>
              <a:ea typeface="PT Sans Narrow"/>
              <a:cs typeface="PT Sans Narrow"/>
              <a:sym typeface="PT Sans Narrow"/>
            </a:endParaRPr>
          </a:p>
          <a:p>
            <a:pPr algn="ctr"/>
            <a:r>
              <a:rPr lang="en" sz="2400" dirty="0" smtClean="0">
                <a:latin typeface="PT Sans Narrow"/>
                <a:ea typeface="PT Sans Narrow"/>
                <a:cs typeface="PT Sans Narrow"/>
                <a:sym typeface="PT Sans Narrow"/>
              </a:rPr>
              <a:t>Adolf </a:t>
            </a:r>
            <a:r>
              <a:rPr lang="en" sz="2400" dirty="0">
                <a:latin typeface="PT Sans Narrow"/>
                <a:ea typeface="PT Sans Narrow"/>
                <a:cs typeface="PT Sans Narrow"/>
                <a:sym typeface="PT Sans Narrow"/>
              </a:rPr>
              <a:t>Hitler</a:t>
            </a:r>
          </a:p>
          <a:p>
            <a:pPr algn="ctr"/>
            <a:endParaRPr sz="2400" dirty="0">
              <a:latin typeface="PT Sans Narrow"/>
              <a:ea typeface="PT Sans Narrow"/>
              <a:cs typeface="PT Sans Narrow"/>
              <a:sym typeface="PT Sans Narrow"/>
            </a:endParaRPr>
          </a:p>
          <a:p>
            <a:pPr algn="ctr"/>
            <a:r>
              <a:rPr lang="en" sz="2400" dirty="0">
                <a:latin typeface="PT Sans Narrow"/>
                <a:ea typeface="PT Sans Narrow"/>
                <a:cs typeface="PT Sans Narrow"/>
                <a:sym typeface="PT Sans Narrow"/>
              </a:rPr>
              <a:t>Benito Mussolini</a:t>
            </a:r>
          </a:p>
          <a:p>
            <a:pPr algn="ctr"/>
            <a:endParaRPr sz="2400" dirty="0">
              <a:latin typeface="PT Sans Narrow"/>
              <a:ea typeface="PT Sans Narrow"/>
              <a:cs typeface="PT Sans Narrow"/>
              <a:sym typeface="PT Sans Narrow"/>
            </a:endParaRPr>
          </a:p>
          <a:p>
            <a:pPr algn="ctr"/>
            <a:r>
              <a:rPr lang="en" sz="2400" dirty="0">
                <a:latin typeface="PT Sans Narrow"/>
                <a:ea typeface="PT Sans Narrow"/>
                <a:cs typeface="PT Sans Narrow"/>
                <a:sym typeface="PT Sans Narrow"/>
              </a:rPr>
              <a:t>Joseph Stalin</a:t>
            </a:r>
          </a:p>
          <a:p>
            <a:pPr algn="ctr"/>
            <a:endParaRPr sz="2400" dirty="0">
              <a:latin typeface="PT Sans Narrow"/>
              <a:ea typeface="PT Sans Narrow"/>
              <a:cs typeface="PT Sans Narrow"/>
              <a:sym typeface="PT Sans Narrow"/>
            </a:endParaRPr>
          </a:p>
          <a:p>
            <a:pPr algn="ctr"/>
            <a:r>
              <a:rPr lang="en" sz="2400" dirty="0">
                <a:latin typeface="PT Sans Narrow"/>
                <a:ea typeface="PT Sans Narrow"/>
                <a:cs typeface="PT Sans Narrow"/>
                <a:sym typeface="PT Sans Narrow"/>
              </a:rPr>
              <a:t>Francisco Franco</a:t>
            </a:r>
          </a:p>
          <a:p>
            <a:pPr algn="ctr"/>
            <a:endParaRPr sz="2400" dirty="0">
              <a:latin typeface="PT Sans Narrow"/>
              <a:ea typeface="PT Sans Narrow"/>
              <a:cs typeface="PT Sans Narrow"/>
              <a:sym typeface="PT Sans Narrow"/>
            </a:endParaRPr>
          </a:p>
          <a:p>
            <a:pPr algn="ctr"/>
            <a:r>
              <a:rPr lang="en" sz="2400" dirty="0">
                <a:latin typeface="PT Sans Narrow"/>
                <a:ea typeface="PT Sans Narrow"/>
                <a:cs typeface="PT Sans Narrow"/>
                <a:sym typeface="PT Sans Narrow"/>
              </a:rPr>
              <a:t>Hideld Tojo</a:t>
            </a:r>
          </a:p>
        </p:txBody>
      </p:sp>
      <p:sp>
        <p:nvSpPr>
          <p:cNvPr id="266" name="Shape 266"/>
          <p:cNvSpPr txBox="1"/>
          <p:nvPr/>
        </p:nvSpPr>
        <p:spPr>
          <a:xfrm>
            <a:off x="6075533" y="2117233"/>
            <a:ext cx="5554000" cy="3974800"/>
          </a:xfrm>
          <a:prstGeom prst="rect">
            <a:avLst/>
          </a:prstGeom>
          <a:noFill/>
          <a:ln>
            <a:noFill/>
          </a:ln>
        </p:spPr>
        <p:txBody>
          <a:bodyPr lIns="121900" tIns="121900" rIns="121900" bIns="121900" anchor="t" anchorCtr="0">
            <a:noAutofit/>
          </a:bodyPr>
          <a:lstStyle/>
          <a:p>
            <a:pPr algn="ctr"/>
            <a:endParaRPr lang="en" sz="2400" dirty="0" smtClean="0">
              <a:latin typeface="PT Sans Narrow"/>
              <a:ea typeface="PT Sans Narrow"/>
              <a:cs typeface="PT Sans Narrow"/>
              <a:sym typeface="PT Sans Narrow"/>
            </a:endParaRPr>
          </a:p>
          <a:p>
            <a:pPr algn="ctr"/>
            <a:endParaRPr lang="en" sz="2400" dirty="0" smtClean="0">
              <a:latin typeface="PT Sans Narrow"/>
              <a:ea typeface="PT Sans Narrow"/>
              <a:cs typeface="PT Sans Narrow"/>
              <a:sym typeface="PT Sans Narrow"/>
            </a:endParaRPr>
          </a:p>
          <a:p>
            <a:pPr algn="ctr"/>
            <a:r>
              <a:rPr lang="en" sz="2400" dirty="0" smtClean="0">
                <a:latin typeface="PT Sans Narrow"/>
                <a:ea typeface="PT Sans Narrow"/>
                <a:cs typeface="PT Sans Narrow"/>
                <a:sym typeface="PT Sans Narrow"/>
              </a:rPr>
              <a:t>Italy</a:t>
            </a:r>
            <a:endParaRPr lang="en" sz="2400" dirty="0">
              <a:latin typeface="PT Sans Narrow"/>
              <a:ea typeface="PT Sans Narrow"/>
              <a:cs typeface="PT Sans Narrow"/>
              <a:sym typeface="PT Sans Narrow"/>
            </a:endParaRPr>
          </a:p>
          <a:p>
            <a:pPr algn="ctr"/>
            <a:endParaRPr sz="2400" dirty="0">
              <a:latin typeface="PT Sans Narrow"/>
              <a:ea typeface="PT Sans Narrow"/>
              <a:cs typeface="PT Sans Narrow"/>
              <a:sym typeface="PT Sans Narrow"/>
            </a:endParaRPr>
          </a:p>
          <a:p>
            <a:pPr algn="ctr"/>
            <a:r>
              <a:rPr lang="en" sz="2400" dirty="0">
                <a:latin typeface="PT Sans Narrow"/>
                <a:ea typeface="PT Sans Narrow"/>
                <a:cs typeface="PT Sans Narrow"/>
                <a:sym typeface="PT Sans Narrow"/>
              </a:rPr>
              <a:t>Soviet Union</a:t>
            </a:r>
          </a:p>
          <a:p>
            <a:pPr algn="ctr"/>
            <a:endParaRPr sz="2400" dirty="0">
              <a:latin typeface="PT Sans Narrow"/>
              <a:ea typeface="PT Sans Narrow"/>
              <a:cs typeface="PT Sans Narrow"/>
              <a:sym typeface="PT Sans Narrow"/>
            </a:endParaRPr>
          </a:p>
          <a:p>
            <a:pPr algn="ctr"/>
            <a:r>
              <a:rPr lang="en" sz="2400" dirty="0">
                <a:latin typeface="PT Sans Narrow"/>
                <a:ea typeface="PT Sans Narrow"/>
                <a:cs typeface="PT Sans Narrow"/>
                <a:sym typeface="PT Sans Narrow"/>
              </a:rPr>
              <a:t>Germany</a:t>
            </a:r>
          </a:p>
          <a:p>
            <a:pPr algn="ctr"/>
            <a:endParaRPr sz="2400" dirty="0">
              <a:latin typeface="PT Sans Narrow"/>
              <a:ea typeface="PT Sans Narrow"/>
              <a:cs typeface="PT Sans Narrow"/>
              <a:sym typeface="PT Sans Narrow"/>
            </a:endParaRPr>
          </a:p>
          <a:p>
            <a:pPr algn="ctr"/>
            <a:r>
              <a:rPr lang="en" sz="2400" dirty="0">
                <a:latin typeface="PT Sans Narrow"/>
                <a:ea typeface="PT Sans Narrow"/>
                <a:cs typeface="PT Sans Narrow"/>
                <a:sym typeface="PT Sans Narrow"/>
              </a:rPr>
              <a:t>Japan</a:t>
            </a:r>
          </a:p>
          <a:p>
            <a:pPr algn="ctr"/>
            <a:endParaRPr sz="2400" dirty="0">
              <a:latin typeface="PT Sans Narrow"/>
              <a:ea typeface="PT Sans Narrow"/>
              <a:cs typeface="PT Sans Narrow"/>
              <a:sym typeface="PT Sans Narrow"/>
            </a:endParaRPr>
          </a:p>
          <a:p>
            <a:pPr algn="ctr"/>
            <a:r>
              <a:rPr lang="en" sz="2400" dirty="0">
                <a:latin typeface="PT Sans Narrow"/>
                <a:ea typeface="PT Sans Narrow"/>
                <a:cs typeface="PT Sans Narrow"/>
                <a:sym typeface="PT Sans Narrow"/>
              </a:rPr>
              <a:t>Spain</a:t>
            </a:r>
          </a:p>
        </p:txBody>
      </p:sp>
    </p:spTree>
    <p:extLst>
      <p:ext uri="{BB962C8B-B14F-4D97-AF65-F5344CB8AC3E}">
        <p14:creationId xmlns:p14="http://schemas.microsoft.com/office/powerpoint/2010/main" val="1081473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270932"/>
            <a:ext cx="8534400" cy="1507067"/>
          </a:xfrm>
        </p:spPr>
        <p:txBody>
          <a:bodyPr/>
          <a:lstStyle/>
          <a:p>
            <a:r>
              <a:rPr lang="en-US" b="1" i="1" dirty="0" smtClean="0">
                <a:solidFill>
                  <a:schemeClr val="bg1"/>
                </a:solidFill>
              </a:rPr>
              <a:t>Tuesday, </a:t>
            </a:r>
            <a:r>
              <a:rPr lang="en-US" b="1" i="1" dirty="0">
                <a:solidFill>
                  <a:schemeClr val="bg1"/>
                </a:solidFill>
              </a:rPr>
              <a:t>September </a:t>
            </a:r>
            <a:r>
              <a:rPr lang="en-US" b="1" i="1" dirty="0" smtClean="0">
                <a:solidFill>
                  <a:schemeClr val="bg1"/>
                </a:solidFill>
              </a:rPr>
              <a:t>12</a:t>
            </a:r>
            <a:r>
              <a:rPr lang="en-US" b="1" i="1" baseline="30000" dirty="0" smtClean="0">
                <a:solidFill>
                  <a:schemeClr val="bg1"/>
                </a:solidFill>
              </a:rPr>
              <a:t>th</a:t>
            </a:r>
            <a:r>
              <a:rPr lang="en-US" b="1" i="1" dirty="0" smtClean="0">
                <a:solidFill>
                  <a:schemeClr val="bg1"/>
                </a:solidFill>
              </a:rPr>
              <a:t> </a:t>
            </a:r>
            <a:endParaRPr lang="en-US" dirty="0"/>
          </a:p>
        </p:txBody>
      </p:sp>
      <p:sp>
        <p:nvSpPr>
          <p:cNvPr id="3" name="Content Placeholder 2"/>
          <p:cNvSpPr>
            <a:spLocks noGrp="1"/>
          </p:cNvSpPr>
          <p:nvPr>
            <p:ph idx="1"/>
          </p:nvPr>
        </p:nvSpPr>
        <p:spPr>
          <a:xfrm>
            <a:off x="393700" y="1612900"/>
            <a:ext cx="11074400" cy="4686299"/>
          </a:xfrm>
        </p:spPr>
        <p:txBody>
          <a:bodyPr/>
          <a:lstStyle/>
          <a:p>
            <a:pPr marL="0" indent="0">
              <a:buNone/>
            </a:pPr>
            <a:r>
              <a:rPr lang="en-US" sz="3200" b="1" dirty="0">
                <a:solidFill>
                  <a:schemeClr val="bg1"/>
                </a:solidFill>
              </a:rPr>
              <a:t>WARMUP </a:t>
            </a:r>
            <a:r>
              <a:rPr lang="en-US" sz="3200" b="1" dirty="0" smtClean="0">
                <a:solidFill>
                  <a:schemeClr val="bg1"/>
                </a:solidFill>
              </a:rPr>
              <a:t>#</a:t>
            </a:r>
            <a:r>
              <a:rPr lang="en-US" sz="3200" b="1" dirty="0">
                <a:solidFill>
                  <a:schemeClr val="bg1"/>
                </a:solidFill>
              </a:rPr>
              <a:t>3</a:t>
            </a:r>
            <a:endParaRPr lang="en-US" sz="3200" b="1" dirty="0" smtClean="0">
              <a:solidFill>
                <a:schemeClr val="bg1"/>
              </a:solidFill>
            </a:endParaRPr>
          </a:p>
          <a:p>
            <a:pPr marL="0" indent="0">
              <a:buNone/>
            </a:pPr>
            <a:endParaRPr lang="en-US" b="1" dirty="0">
              <a:solidFill>
                <a:schemeClr val="tx1"/>
              </a:solidFill>
            </a:endParaRPr>
          </a:p>
          <a:p>
            <a:pPr marL="0" indent="0">
              <a:buNone/>
            </a:pPr>
            <a:r>
              <a:rPr lang="en-US" sz="3200" b="1" dirty="0" smtClean="0">
                <a:solidFill>
                  <a:schemeClr val="tx1"/>
                </a:solidFill>
              </a:rPr>
              <a:t>In your own words define these two terms:</a:t>
            </a:r>
          </a:p>
          <a:p>
            <a:pPr marL="0" indent="0">
              <a:buNone/>
            </a:pPr>
            <a:endParaRPr lang="en-US" sz="3200" b="1" dirty="0">
              <a:solidFill>
                <a:schemeClr val="tx1"/>
              </a:solidFill>
            </a:endParaRPr>
          </a:p>
          <a:p>
            <a:pPr marL="457200" indent="-457200">
              <a:buAutoNum type="arabicPeriod"/>
            </a:pPr>
            <a:r>
              <a:rPr lang="en-US" sz="3200" b="1" dirty="0" smtClean="0">
                <a:solidFill>
                  <a:schemeClr val="tx1"/>
                </a:solidFill>
              </a:rPr>
              <a:t>PROTEST</a:t>
            </a:r>
          </a:p>
          <a:p>
            <a:pPr marL="457200" indent="-457200">
              <a:buAutoNum type="arabicPeriod"/>
            </a:pPr>
            <a:r>
              <a:rPr lang="en-US" sz="3200" b="1" dirty="0" smtClean="0">
                <a:solidFill>
                  <a:schemeClr val="tx1"/>
                </a:solidFill>
              </a:rPr>
              <a:t>REFORMATION</a:t>
            </a:r>
          </a:p>
          <a:p>
            <a:pPr marL="0" indent="0">
              <a:buNone/>
            </a:pPr>
            <a:endParaRPr lang="en-US" b="1" dirty="0">
              <a:solidFill>
                <a:schemeClr val="tx1"/>
              </a:solidFill>
            </a:endParaRPr>
          </a:p>
          <a:p>
            <a:pPr marL="0" indent="0">
              <a:buNone/>
            </a:pPr>
            <a:endParaRPr lang="en-US" b="1" dirty="0">
              <a:solidFill>
                <a:schemeClr val="tx1"/>
              </a:solidFill>
            </a:endParaRPr>
          </a:p>
          <a:p>
            <a:pPr marL="0" indent="0">
              <a:buNone/>
            </a:pPr>
            <a:endParaRPr lang="en-US" dirty="0"/>
          </a:p>
        </p:txBody>
      </p:sp>
    </p:spTree>
    <p:extLst>
      <p:ext uri="{BB962C8B-B14F-4D97-AF65-F5344CB8AC3E}">
        <p14:creationId xmlns:p14="http://schemas.microsoft.com/office/powerpoint/2010/main" val="567984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01" y="193974"/>
            <a:ext cx="11360799" cy="763599"/>
          </a:xfrm>
        </p:spPr>
        <p:txBody>
          <a:bodyPr/>
          <a:lstStyle/>
          <a:p>
            <a:r>
              <a:rPr lang="en-US" b="1" dirty="0" smtClean="0">
                <a:solidFill>
                  <a:srgbClr val="FF0000"/>
                </a:solidFill>
              </a:rPr>
              <a:t>Warmup #29  March 13</a:t>
            </a:r>
            <a:r>
              <a:rPr lang="en-US" b="1" baseline="30000" dirty="0" smtClean="0">
                <a:solidFill>
                  <a:srgbClr val="FF0000"/>
                </a:solidFill>
              </a:rPr>
              <a:t>th</a:t>
            </a:r>
            <a:r>
              <a:rPr lang="en-US" b="1" dirty="0" smtClean="0">
                <a:solidFill>
                  <a:srgbClr val="FF0000"/>
                </a:solidFill>
              </a:rPr>
              <a:t> </a:t>
            </a:r>
            <a:endParaRPr lang="en-US" b="1" dirty="0">
              <a:solidFill>
                <a:srgbClr val="FF0000"/>
              </a:solidFill>
            </a:endParaRPr>
          </a:p>
        </p:txBody>
      </p:sp>
      <p:sp>
        <p:nvSpPr>
          <p:cNvPr id="3" name="Text Placeholder 2"/>
          <p:cNvSpPr>
            <a:spLocks noGrp="1"/>
          </p:cNvSpPr>
          <p:nvPr>
            <p:ph type="body" idx="1"/>
          </p:nvPr>
        </p:nvSpPr>
        <p:spPr>
          <a:xfrm>
            <a:off x="415601" y="957573"/>
            <a:ext cx="11360799" cy="4555200"/>
          </a:xfrm>
        </p:spPr>
        <p:txBody>
          <a:bodyPr>
            <a:noAutofit/>
          </a:bodyPr>
          <a:lstStyle/>
          <a:p>
            <a:r>
              <a:rPr lang="en-US" sz="2800" b="1" dirty="0" smtClean="0"/>
              <a:t>1. </a:t>
            </a:r>
            <a:r>
              <a:rPr lang="en-US" sz="2800" b="1" dirty="0" smtClean="0">
                <a:solidFill>
                  <a:schemeClr val="bg1">
                    <a:lumMod val="95000"/>
                    <a:lumOff val="5000"/>
                  </a:schemeClr>
                </a:solidFill>
              </a:rPr>
              <a:t>What action (</a:t>
            </a:r>
            <a:r>
              <a:rPr lang="en-US" sz="2800" b="1" smtClean="0">
                <a:solidFill>
                  <a:schemeClr val="bg1">
                    <a:lumMod val="95000"/>
                    <a:lumOff val="5000"/>
                  </a:schemeClr>
                </a:solidFill>
              </a:rPr>
              <a:t>treaty) </a:t>
            </a:r>
            <a:r>
              <a:rPr lang="en-US" sz="2800" b="1" dirty="0" smtClean="0">
                <a:solidFill>
                  <a:schemeClr val="bg1">
                    <a:lumMod val="95000"/>
                    <a:lumOff val="5000"/>
                  </a:schemeClr>
                </a:solidFill>
              </a:rPr>
              <a:t>ended WWI?</a:t>
            </a:r>
          </a:p>
          <a:p>
            <a:endParaRPr lang="en-US" sz="2800" b="1" dirty="0">
              <a:solidFill>
                <a:schemeClr val="bg1">
                  <a:lumMod val="95000"/>
                  <a:lumOff val="5000"/>
                </a:schemeClr>
              </a:solidFill>
            </a:endParaRPr>
          </a:p>
          <a:p>
            <a:r>
              <a:rPr lang="en-US" sz="2800" b="1" dirty="0" smtClean="0">
                <a:solidFill>
                  <a:schemeClr val="bg1">
                    <a:lumMod val="95000"/>
                    <a:lumOff val="5000"/>
                  </a:schemeClr>
                </a:solidFill>
              </a:rPr>
              <a:t>2. What country was forced to take the “blame” of WWI?</a:t>
            </a:r>
          </a:p>
          <a:p>
            <a:endParaRPr lang="en-US" sz="2800" b="1" dirty="0">
              <a:solidFill>
                <a:schemeClr val="bg1">
                  <a:lumMod val="95000"/>
                  <a:lumOff val="5000"/>
                </a:schemeClr>
              </a:solidFill>
            </a:endParaRPr>
          </a:p>
          <a:p>
            <a:r>
              <a:rPr lang="en-US" sz="2800" b="1" dirty="0" smtClean="0">
                <a:solidFill>
                  <a:schemeClr val="bg1">
                    <a:lumMod val="95000"/>
                    <a:lumOff val="5000"/>
                  </a:schemeClr>
                </a:solidFill>
              </a:rPr>
              <a:t>3. What is another name for Dictatorship?</a:t>
            </a:r>
          </a:p>
          <a:p>
            <a:endParaRPr lang="en-US" sz="2800" b="1" dirty="0">
              <a:solidFill>
                <a:schemeClr val="bg1">
                  <a:lumMod val="95000"/>
                  <a:lumOff val="5000"/>
                </a:schemeClr>
              </a:solidFill>
            </a:endParaRPr>
          </a:p>
          <a:p>
            <a:r>
              <a:rPr lang="en-US" sz="2800" b="1" dirty="0" smtClean="0">
                <a:solidFill>
                  <a:schemeClr val="bg1">
                    <a:lumMod val="95000"/>
                    <a:lumOff val="5000"/>
                  </a:schemeClr>
                </a:solidFill>
              </a:rPr>
              <a:t>4. What does the term ‘Blitzkrieg” mean?</a:t>
            </a:r>
          </a:p>
          <a:p>
            <a:endParaRPr lang="en-US" sz="2800" b="1" dirty="0">
              <a:solidFill>
                <a:schemeClr val="bg1">
                  <a:lumMod val="95000"/>
                  <a:lumOff val="5000"/>
                </a:schemeClr>
              </a:solidFill>
            </a:endParaRPr>
          </a:p>
          <a:p>
            <a:r>
              <a:rPr lang="en-US" sz="2800" b="1" dirty="0">
                <a:solidFill>
                  <a:schemeClr val="bg1">
                    <a:lumMod val="95000"/>
                    <a:lumOff val="5000"/>
                  </a:schemeClr>
                </a:solidFill>
              </a:rPr>
              <a:t>5</a:t>
            </a:r>
            <a:r>
              <a:rPr lang="en-US" sz="2800" b="1" dirty="0" smtClean="0">
                <a:solidFill>
                  <a:schemeClr val="bg1">
                    <a:lumMod val="95000"/>
                    <a:lumOff val="5000"/>
                  </a:schemeClr>
                </a:solidFill>
              </a:rPr>
              <a:t>. Who were the members of the Allied Powers?</a:t>
            </a:r>
          </a:p>
          <a:p>
            <a:endParaRPr lang="en-US" sz="2800" b="1" dirty="0">
              <a:solidFill>
                <a:schemeClr val="bg1">
                  <a:lumMod val="95000"/>
                  <a:lumOff val="5000"/>
                </a:schemeClr>
              </a:solidFill>
            </a:endParaRPr>
          </a:p>
          <a:p>
            <a:r>
              <a:rPr lang="en-US" sz="2800" b="1" dirty="0">
                <a:solidFill>
                  <a:schemeClr val="bg1">
                    <a:lumMod val="95000"/>
                    <a:lumOff val="5000"/>
                  </a:schemeClr>
                </a:solidFill>
              </a:rPr>
              <a:t>6</a:t>
            </a:r>
            <a:r>
              <a:rPr lang="en-US" sz="2800" b="1" dirty="0" smtClean="0">
                <a:solidFill>
                  <a:schemeClr val="bg1">
                    <a:lumMod val="95000"/>
                    <a:lumOff val="5000"/>
                  </a:schemeClr>
                </a:solidFill>
              </a:rPr>
              <a:t>. Who were the members of the Axis Powers?</a:t>
            </a:r>
            <a:endParaRPr lang="en-US" sz="2800" b="1" dirty="0">
              <a:solidFill>
                <a:schemeClr val="bg1">
                  <a:lumMod val="95000"/>
                  <a:lumOff val="5000"/>
                </a:schemeClr>
              </a:solidFill>
            </a:endParaRPr>
          </a:p>
        </p:txBody>
      </p:sp>
    </p:spTree>
    <p:extLst>
      <p:ext uri="{BB962C8B-B14F-4D97-AF65-F5344CB8AC3E}">
        <p14:creationId xmlns:p14="http://schemas.microsoft.com/office/powerpoint/2010/main" val="5124051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Warmup </a:t>
            </a:r>
            <a:r>
              <a:rPr lang="en-US" dirty="0" smtClean="0"/>
              <a:t>#</a:t>
            </a:r>
            <a:r>
              <a:rPr lang="en-US" dirty="0" smtClean="0"/>
              <a:t>30</a:t>
            </a:r>
            <a:br>
              <a:rPr lang="en-US" dirty="0" smtClean="0"/>
            </a:br>
            <a:r>
              <a:rPr lang="en-US" dirty="0" smtClean="0"/>
              <a:t>4/9/18</a:t>
            </a:r>
            <a:br>
              <a:rPr lang="en-US" dirty="0" smtClean="0"/>
            </a:br>
            <a:r>
              <a:rPr lang="en-US" dirty="0"/>
              <a:t/>
            </a:r>
            <a:br>
              <a:rPr lang="en-US" dirty="0"/>
            </a:br>
            <a:endParaRPr lang="en-US" dirty="0"/>
          </a:p>
        </p:txBody>
      </p:sp>
      <p:sp>
        <p:nvSpPr>
          <p:cNvPr id="5" name="AutoShape 4" descr="Image result for cold war"/>
          <p:cNvSpPr>
            <a:spLocks noGrp="1" noChangeAspect="1" noChangeArrowheads="1"/>
          </p:cNvSpPr>
          <p:nvPr>
            <p:ph type="body"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609585" indent="-491054">
              <a:buClr>
                <a:srgbClr val="FF0000"/>
              </a:buClr>
              <a:buSzPct val="100000"/>
              <a:buFont typeface="Wingdings 3" panose="05040102010807070707" pitchFamily="18" charset="2"/>
              <a:buAutoNum type="arabicPeriod"/>
              <a:defRPr/>
            </a:pPr>
            <a:endParaRPr lang="en-US" b="1" dirty="0" smtClean="0">
              <a:solidFill>
                <a:schemeClr val="bg1"/>
              </a:solidFill>
            </a:endParaRPr>
          </a:p>
          <a:p>
            <a:pPr marL="609585" indent="-491054">
              <a:buClr>
                <a:srgbClr val="FF0000"/>
              </a:buClr>
              <a:buSzPct val="100000"/>
              <a:buFont typeface="Wingdings 3" panose="05040102010807070707" pitchFamily="18" charset="2"/>
              <a:buAutoNum type="arabicPeriod"/>
              <a:defRPr/>
            </a:pPr>
            <a:endParaRPr lang="en-US" b="1" dirty="0">
              <a:solidFill>
                <a:schemeClr val="bg1"/>
              </a:solidFill>
            </a:endParaRPr>
          </a:p>
          <a:p>
            <a:pPr marL="609585" indent="-491054">
              <a:buClr>
                <a:srgbClr val="FF0000"/>
              </a:buClr>
              <a:buSzPct val="100000"/>
              <a:buFont typeface="Wingdings 3" panose="05040102010807070707" pitchFamily="18" charset="2"/>
              <a:buAutoNum type="arabicPeriod"/>
              <a:defRPr/>
            </a:pPr>
            <a:r>
              <a:rPr lang="en-US" b="1" dirty="0" smtClean="0">
                <a:solidFill>
                  <a:schemeClr val="bg1"/>
                </a:solidFill>
              </a:rPr>
              <a:t>W</a:t>
            </a:r>
            <a:r>
              <a:rPr lang="en" b="1" dirty="0">
                <a:solidFill>
                  <a:schemeClr val="bg1"/>
                </a:solidFill>
              </a:rPr>
              <a:t>hat objects or symbols </a:t>
            </a:r>
            <a:endParaRPr lang="en" b="1" dirty="0" smtClean="0">
              <a:solidFill>
                <a:schemeClr val="bg1"/>
              </a:solidFill>
            </a:endParaRPr>
          </a:p>
          <a:p>
            <a:pPr marL="118531" indent="0">
              <a:buClr>
                <a:srgbClr val="FF0000"/>
              </a:buClr>
              <a:buSzPct val="100000"/>
              <a:buNone/>
              <a:defRPr/>
            </a:pPr>
            <a:r>
              <a:rPr lang="en" b="1" dirty="0" smtClean="0">
                <a:solidFill>
                  <a:schemeClr val="bg1"/>
                </a:solidFill>
              </a:rPr>
              <a:t>do </a:t>
            </a:r>
            <a:r>
              <a:rPr lang="en" b="1" dirty="0">
                <a:solidFill>
                  <a:schemeClr val="bg1"/>
                </a:solidFill>
              </a:rPr>
              <a:t>you see?</a:t>
            </a:r>
          </a:p>
          <a:p>
            <a:pPr marL="609585" indent="-491054">
              <a:buClr>
                <a:srgbClr val="0000FF"/>
              </a:buClr>
              <a:buSzPct val="100000"/>
              <a:buFont typeface="Wingdings 3" panose="05040102010807070707" pitchFamily="18" charset="2"/>
              <a:buAutoNum type="arabicPeriod"/>
              <a:defRPr/>
            </a:pPr>
            <a:endParaRPr lang="en" b="1" dirty="0">
              <a:solidFill>
                <a:schemeClr val="bg1"/>
              </a:solidFill>
            </a:endParaRPr>
          </a:p>
          <a:p>
            <a:pPr marL="118531" indent="0">
              <a:buClr>
                <a:srgbClr val="0000FF"/>
              </a:buClr>
              <a:buSzPct val="100000"/>
              <a:buNone/>
              <a:defRPr/>
            </a:pPr>
            <a:r>
              <a:rPr lang="en" b="1" dirty="0" smtClean="0">
                <a:solidFill>
                  <a:schemeClr val="bg1"/>
                </a:solidFill>
              </a:rPr>
              <a:t>2. What </a:t>
            </a:r>
            <a:r>
              <a:rPr lang="en" b="1" dirty="0">
                <a:solidFill>
                  <a:schemeClr val="bg1"/>
                </a:solidFill>
              </a:rPr>
              <a:t>action is taking place?</a:t>
            </a:r>
          </a:p>
          <a:p>
            <a:pPr marL="609585" indent="-491054">
              <a:buClr>
                <a:srgbClr val="9900FF"/>
              </a:buClr>
              <a:buSzPct val="100000"/>
              <a:buFont typeface="Wingdings 3" panose="05040102010807070707" pitchFamily="18" charset="2"/>
              <a:buAutoNum type="arabicPeriod"/>
              <a:defRPr/>
            </a:pPr>
            <a:endParaRPr lang="en" b="1" dirty="0">
              <a:solidFill>
                <a:schemeClr val="bg1"/>
              </a:solidFill>
            </a:endParaRPr>
          </a:p>
          <a:p>
            <a:pPr marL="118531" indent="0">
              <a:buClr>
                <a:srgbClr val="9900FF"/>
              </a:buClr>
              <a:buSzPct val="100000"/>
              <a:buNone/>
              <a:defRPr/>
            </a:pPr>
            <a:r>
              <a:rPr lang="en" b="1" dirty="0" smtClean="0">
                <a:solidFill>
                  <a:schemeClr val="bg1"/>
                </a:solidFill>
              </a:rPr>
              <a:t>3. What </a:t>
            </a:r>
            <a:r>
              <a:rPr lang="en" b="1" dirty="0">
                <a:solidFill>
                  <a:schemeClr val="bg1"/>
                </a:solidFill>
              </a:rPr>
              <a:t>message is this </a:t>
            </a:r>
            <a:endParaRPr lang="en" b="1" dirty="0" smtClean="0">
              <a:solidFill>
                <a:schemeClr val="bg1"/>
              </a:solidFill>
            </a:endParaRPr>
          </a:p>
          <a:p>
            <a:pPr marL="118531" indent="0">
              <a:buClr>
                <a:srgbClr val="9900FF"/>
              </a:buClr>
              <a:buSzPct val="100000"/>
              <a:buNone/>
              <a:defRPr/>
            </a:pPr>
            <a:r>
              <a:rPr lang="en" b="1" dirty="0" smtClean="0">
                <a:solidFill>
                  <a:schemeClr val="bg1"/>
                </a:solidFill>
              </a:rPr>
              <a:t>cartoon </a:t>
            </a:r>
            <a:r>
              <a:rPr lang="en" b="1" dirty="0">
                <a:solidFill>
                  <a:schemeClr val="bg1"/>
                </a:solidFill>
              </a:rPr>
              <a:t>trying to convey?</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8429" y="504497"/>
            <a:ext cx="7430812" cy="5995197"/>
          </a:xfrm>
          <a:prstGeom prst="rect">
            <a:avLst/>
          </a:prstGeom>
        </p:spPr>
      </p:pic>
    </p:spTree>
    <p:extLst>
      <p:ext uri="{BB962C8B-B14F-4D97-AF65-F5344CB8AC3E}">
        <p14:creationId xmlns:p14="http://schemas.microsoft.com/office/powerpoint/2010/main" val="38205028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00239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685799"/>
            <a:ext cx="11075988" cy="1130301"/>
          </a:xfrm>
        </p:spPr>
        <p:txBody>
          <a:bodyPr>
            <a:normAutofit fontScale="90000"/>
          </a:bodyPr>
          <a:lstStyle/>
          <a:p>
            <a:r>
              <a:rPr lang="en-US" b="1" i="1" dirty="0" smtClean="0">
                <a:solidFill>
                  <a:schemeClr val="bg1"/>
                </a:solidFill>
              </a:rPr>
              <a:t>Friday, </a:t>
            </a:r>
            <a:r>
              <a:rPr lang="en-US" b="1" i="1" smtClean="0">
                <a:solidFill>
                  <a:schemeClr val="bg1"/>
                </a:solidFill>
              </a:rPr>
              <a:t>October 28th</a:t>
            </a:r>
            <a:r>
              <a:rPr lang="en-US" b="1" i="1" dirty="0" smtClean="0">
                <a:solidFill>
                  <a:schemeClr val="bg1"/>
                </a:solidFill>
              </a:rPr>
              <a:t/>
            </a:r>
            <a:br>
              <a:rPr lang="en-US" b="1" i="1" dirty="0" smtClean="0">
                <a:solidFill>
                  <a:schemeClr val="bg1"/>
                </a:solidFill>
              </a:rPr>
            </a:br>
            <a:endParaRPr lang="en-US" b="1" i="1" dirty="0">
              <a:solidFill>
                <a:schemeClr val="bg1"/>
              </a:solidFill>
            </a:endParaRPr>
          </a:p>
        </p:txBody>
      </p:sp>
      <p:sp>
        <p:nvSpPr>
          <p:cNvPr id="3" name="Subtitle 2"/>
          <p:cNvSpPr>
            <a:spLocks noGrp="1"/>
          </p:cNvSpPr>
          <p:nvPr>
            <p:ph type="subTitle" idx="1"/>
          </p:nvPr>
        </p:nvSpPr>
        <p:spPr>
          <a:xfrm>
            <a:off x="281354" y="1816100"/>
            <a:ext cx="11910646" cy="4665133"/>
          </a:xfrm>
        </p:spPr>
        <p:txBody>
          <a:bodyPr>
            <a:normAutofit/>
          </a:bodyPr>
          <a:lstStyle/>
          <a:p>
            <a:r>
              <a:rPr lang="en-US" sz="4100" b="1" dirty="0" smtClean="0">
                <a:solidFill>
                  <a:schemeClr val="tx1"/>
                </a:solidFill>
              </a:rPr>
              <a:t>WARMUP #14 </a:t>
            </a:r>
            <a:endParaRPr lang="en-US" b="1" dirty="0">
              <a:solidFill>
                <a:schemeClr val="tx1"/>
              </a:solidFill>
            </a:endParaRPr>
          </a:p>
          <a:p>
            <a:endParaRPr lang="en-US" sz="3600" b="1" dirty="0" smtClean="0">
              <a:solidFill>
                <a:schemeClr val="tx1"/>
              </a:solidFill>
            </a:endParaRPr>
          </a:p>
          <a:p>
            <a:pPr marL="571500" indent="-571500">
              <a:buFont typeface="Arial" panose="020B0604020202020204" pitchFamily="34" charset="0"/>
              <a:buChar char="•"/>
            </a:pPr>
            <a:r>
              <a:rPr lang="en-US" sz="3600" b="1" dirty="0" smtClean="0">
                <a:solidFill>
                  <a:schemeClr val="tx1"/>
                </a:solidFill>
              </a:rPr>
              <a:t>List two of the scientists we took notes on last class and write down at least two important facts about them.</a:t>
            </a:r>
          </a:p>
        </p:txBody>
      </p:sp>
    </p:spTree>
    <p:extLst>
      <p:ext uri="{BB962C8B-B14F-4D97-AF65-F5344CB8AC3E}">
        <p14:creationId xmlns:p14="http://schemas.microsoft.com/office/powerpoint/2010/main" val="23615699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685799"/>
            <a:ext cx="11075988" cy="1130301"/>
          </a:xfrm>
        </p:spPr>
        <p:txBody>
          <a:bodyPr>
            <a:normAutofit fontScale="90000"/>
          </a:bodyPr>
          <a:lstStyle/>
          <a:p>
            <a:r>
              <a:rPr lang="en-US" b="1" i="1" dirty="0" smtClean="0">
                <a:solidFill>
                  <a:schemeClr val="bg1"/>
                </a:solidFill>
              </a:rPr>
              <a:t>Wed, November 2nd</a:t>
            </a:r>
            <a:br>
              <a:rPr lang="en-US" b="1" i="1" dirty="0" smtClean="0">
                <a:solidFill>
                  <a:schemeClr val="bg1"/>
                </a:solidFill>
              </a:rPr>
            </a:br>
            <a:endParaRPr lang="en-US" b="1" i="1" dirty="0">
              <a:solidFill>
                <a:schemeClr val="bg1"/>
              </a:solidFill>
            </a:endParaRPr>
          </a:p>
        </p:txBody>
      </p:sp>
      <p:sp>
        <p:nvSpPr>
          <p:cNvPr id="3" name="Subtitle 2"/>
          <p:cNvSpPr>
            <a:spLocks noGrp="1"/>
          </p:cNvSpPr>
          <p:nvPr>
            <p:ph type="subTitle" idx="1"/>
          </p:nvPr>
        </p:nvSpPr>
        <p:spPr>
          <a:xfrm>
            <a:off x="281354" y="1193800"/>
            <a:ext cx="11910646" cy="5219700"/>
          </a:xfrm>
        </p:spPr>
        <p:txBody>
          <a:bodyPr>
            <a:normAutofit/>
          </a:bodyPr>
          <a:lstStyle/>
          <a:p>
            <a:r>
              <a:rPr lang="en-US" sz="4100" b="1" dirty="0" smtClean="0">
                <a:solidFill>
                  <a:schemeClr val="tx1"/>
                </a:solidFill>
              </a:rPr>
              <a:t>WARMUP #15</a:t>
            </a:r>
            <a:endParaRPr lang="en-US" b="1" dirty="0">
              <a:solidFill>
                <a:schemeClr val="tx1"/>
              </a:solidFill>
            </a:endParaRPr>
          </a:p>
          <a:p>
            <a:endParaRPr lang="en-US" sz="3600" b="1" dirty="0" smtClean="0">
              <a:solidFill>
                <a:schemeClr val="tx1"/>
              </a:solidFill>
            </a:endParaRPr>
          </a:p>
        </p:txBody>
      </p:sp>
      <p:pic>
        <p:nvPicPr>
          <p:cNvPr id="1026" name="Picture 2" descr="http://jmccrackenworld.com/Galileo_Carto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1955800"/>
            <a:ext cx="6146799" cy="44576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00900" y="1587500"/>
            <a:ext cx="4432300" cy="4893647"/>
          </a:xfrm>
          <a:prstGeom prst="rect">
            <a:avLst/>
          </a:prstGeom>
          <a:noFill/>
        </p:spPr>
        <p:txBody>
          <a:bodyPr wrap="square" rtlCol="0">
            <a:spAutoFit/>
          </a:bodyPr>
          <a:lstStyle/>
          <a:p>
            <a:r>
              <a:rPr lang="en-US" sz="2400" b="1" dirty="0" smtClean="0">
                <a:solidFill>
                  <a:schemeClr val="bg1"/>
                </a:solidFill>
              </a:rPr>
              <a:t>Based on what you know about the scientific revolution:</a:t>
            </a:r>
          </a:p>
          <a:p>
            <a:endParaRPr lang="en-US" sz="2400" b="1" dirty="0">
              <a:solidFill>
                <a:schemeClr val="bg1"/>
              </a:solidFill>
            </a:endParaRPr>
          </a:p>
          <a:p>
            <a:r>
              <a:rPr lang="en-US" sz="2400" b="1" dirty="0" smtClean="0">
                <a:solidFill>
                  <a:schemeClr val="bg1"/>
                </a:solidFill>
              </a:rPr>
              <a:t>Who are the people in this picture?</a:t>
            </a:r>
          </a:p>
          <a:p>
            <a:endParaRPr lang="en-US" sz="2400" b="1" dirty="0">
              <a:solidFill>
                <a:schemeClr val="bg1"/>
              </a:solidFill>
            </a:endParaRPr>
          </a:p>
          <a:p>
            <a:r>
              <a:rPr lang="en-US" sz="2400" b="1" dirty="0" smtClean="0">
                <a:solidFill>
                  <a:schemeClr val="bg1"/>
                </a:solidFill>
              </a:rPr>
              <a:t>How would you describe this picture?</a:t>
            </a:r>
          </a:p>
          <a:p>
            <a:endParaRPr lang="en-US" sz="2400" b="1" dirty="0">
              <a:solidFill>
                <a:schemeClr val="bg1"/>
              </a:solidFill>
            </a:endParaRPr>
          </a:p>
          <a:p>
            <a:r>
              <a:rPr lang="en-US" sz="2400" b="1" dirty="0" smtClean="0">
                <a:solidFill>
                  <a:schemeClr val="bg1"/>
                </a:solidFill>
              </a:rPr>
              <a:t>What is the “big idea” that the cartoonist is trying to convey</a:t>
            </a:r>
            <a:endParaRPr lang="en-US" sz="2400" b="1" dirty="0">
              <a:solidFill>
                <a:schemeClr val="bg1"/>
              </a:solidFill>
            </a:endParaRPr>
          </a:p>
        </p:txBody>
      </p:sp>
      <p:sp>
        <p:nvSpPr>
          <p:cNvPr id="5" name="TextBox 4"/>
          <p:cNvSpPr txBox="1"/>
          <p:nvPr/>
        </p:nvSpPr>
        <p:spPr>
          <a:xfrm>
            <a:off x="1511300" y="5803900"/>
            <a:ext cx="4356100" cy="5207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9880116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245532"/>
            <a:ext cx="10312400" cy="1507067"/>
          </a:xfrm>
        </p:spPr>
        <p:txBody>
          <a:bodyPr/>
          <a:lstStyle/>
          <a:p>
            <a:r>
              <a:rPr lang="en-US" dirty="0" smtClean="0"/>
              <a:t>Friday, November 4</a:t>
            </a:r>
            <a:r>
              <a:rPr lang="en-US" baseline="30000" dirty="0" smtClean="0"/>
              <a:t>th</a:t>
            </a:r>
            <a:r>
              <a:rPr lang="en-US" dirty="0" smtClean="0"/>
              <a:t>:  warmup #16</a:t>
            </a:r>
            <a:endParaRPr lang="en-US" dirty="0"/>
          </a:p>
        </p:txBody>
      </p:sp>
      <p:sp>
        <p:nvSpPr>
          <p:cNvPr id="3" name="Content Placeholder 2"/>
          <p:cNvSpPr>
            <a:spLocks noGrp="1"/>
          </p:cNvSpPr>
          <p:nvPr>
            <p:ph idx="1"/>
          </p:nvPr>
        </p:nvSpPr>
        <p:spPr>
          <a:xfrm>
            <a:off x="482600" y="1752600"/>
            <a:ext cx="10820400" cy="4533900"/>
          </a:xfrm>
        </p:spPr>
        <p:txBody>
          <a:bodyPr>
            <a:normAutofit fontScale="92500" lnSpcReduction="20000"/>
          </a:bodyPr>
          <a:lstStyle/>
          <a:p>
            <a:r>
              <a:rPr lang="en-US" sz="2800" b="1" dirty="0" smtClean="0">
                <a:solidFill>
                  <a:schemeClr val="bg1"/>
                </a:solidFill>
              </a:rPr>
              <a:t>How do we as Americans elect our President?</a:t>
            </a:r>
          </a:p>
          <a:p>
            <a:endParaRPr lang="en-US" sz="2800" b="1" dirty="0" smtClean="0">
              <a:solidFill>
                <a:schemeClr val="bg1"/>
              </a:solidFill>
            </a:endParaRPr>
          </a:p>
          <a:p>
            <a:r>
              <a:rPr lang="en-US" sz="2800" b="1" dirty="0" smtClean="0">
                <a:solidFill>
                  <a:schemeClr val="bg1"/>
                </a:solidFill>
              </a:rPr>
              <a:t>Do you know what the term “Electoral College” means?</a:t>
            </a:r>
          </a:p>
          <a:p>
            <a:endParaRPr lang="en-US" sz="2800" b="1" dirty="0" smtClean="0">
              <a:solidFill>
                <a:schemeClr val="bg1"/>
              </a:solidFill>
            </a:endParaRPr>
          </a:p>
          <a:p>
            <a:r>
              <a:rPr lang="en-US" sz="2800" b="1" dirty="0" smtClean="0">
                <a:solidFill>
                  <a:schemeClr val="bg1"/>
                </a:solidFill>
              </a:rPr>
              <a:t>Who are the four presidential candidates?</a:t>
            </a:r>
          </a:p>
          <a:p>
            <a:endParaRPr lang="en-US" sz="2800" b="1" dirty="0" smtClean="0">
              <a:solidFill>
                <a:schemeClr val="bg1"/>
              </a:solidFill>
            </a:endParaRPr>
          </a:p>
          <a:p>
            <a:r>
              <a:rPr lang="en-US" sz="2800" b="1" dirty="0" smtClean="0">
                <a:solidFill>
                  <a:schemeClr val="bg1"/>
                </a:solidFill>
              </a:rPr>
              <a:t>How will we know on election night who won?</a:t>
            </a:r>
          </a:p>
          <a:p>
            <a:endParaRPr lang="en-US" sz="2800" b="1" dirty="0" smtClean="0">
              <a:solidFill>
                <a:schemeClr val="bg1"/>
              </a:solidFill>
            </a:endParaRPr>
          </a:p>
          <a:p>
            <a:r>
              <a:rPr lang="en-US" sz="2800" b="1" dirty="0" smtClean="0">
                <a:solidFill>
                  <a:schemeClr val="bg1"/>
                </a:solidFill>
              </a:rPr>
              <a:t>How many senators are there from each state?</a:t>
            </a:r>
          </a:p>
          <a:p>
            <a:endParaRPr lang="en-US" dirty="0"/>
          </a:p>
        </p:txBody>
      </p:sp>
    </p:spTree>
    <p:extLst>
      <p:ext uri="{BB962C8B-B14F-4D97-AF65-F5344CB8AC3E}">
        <p14:creationId xmlns:p14="http://schemas.microsoft.com/office/powerpoint/2010/main" val="12057025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512" y="156632"/>
            <a:ext cx="8534400" cy="1507067"/>
          </a:xfrm>
        </p:spPr>
        <p:txBody>
          <a:bodyPr/>
          <a:lstStyle/>
          <a:p>
            <a:r>
              <a:rPr lang="en-US" dirty="0" smtClean="0"/>
              <a:t>Wed, </a:t>
            </a:r>
            <a:r>
              <a:rPr lang="en-US" dirty="0"/>
              <a:t>November </a:t>
            </a:r>
            <a:r>
              <a:rPr lang="en-US" dirty="0" smtClean="0"/>
              <a:t>9</a:t>
            </a:r>
            <a:r>
              <a:rPr lang="en-US" baseline="30000" dirty="0" smtClean="0"/>
              <a:t>th</a:t>
            </a:r>
            <a:r>
              <a:rPr lang="en-US" dirty="0"/>
              <a:t>:  warmup #</a:t>
            </a:r>
            <a:r>
              <a:rPr lang="en-US" dirty="0" smtClean="0"/>
              <a:t>17</a:t>
            </a:r>
            <a:endParaRPr lang="en-US" dirty="0"/>
          </a:p>
        </p:txBody>
      </p:sp>
      <p:sp>
        <p:nvSpPr>
          <p:cNvPr id="3" name="Content Placeholder 2"/>
          <p:cNvSpPr>
            <a:spLocks noGrp="1"/>
          </p:cNvSpPr>
          <p:nvPr>
            <p:ph idx="1"/>
          </p:nvPr>
        </p:nvSpPr>
        <p:spPr>
          <a:xfrm>
            <a:off x="798512" y="1790700"/>
            <a:ext cx="8534400" cy="3615267"/>
          </a:xfrm>
        </p:spPr>
        <p:txBody>
          <a:bodyPr/>
          <a:lstStyle/>
          <a:p>
            <a:r>
              <a:rPr lang="en-US" dirty="0" smtClean="0"/>
              <a:t>Tell me your thoughts on the election last night.</a:t>
            </a:r>
            <a:endParaRPr lang="en-US" dirty="0"/>
          </a:p>
        </p:txBody>
      </p:sp>
    </p:spTree>
    <p:extLst>
      <p:ext uri="{BB962C8B-B14F-4D97-AF65-F5344CB8AC3E}">
        <p14:creationId xmlns:p14="http://schemas.microsoft.com/office/powerpoint/2010/main" val="42674180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1812" y="628649"/>
            <a:ext cx="11075988" cy="1130301"/>
          </a:xfrm>
        </p:spPr>
        <p:txBody>
          <a:bodyPr>
            <a:normAutofit fontScale="90000"/>
          </a:bodyPr>
          <a:lstStyle/>
          <a:p>
            <a:r>
              <a:rPr lang="en-US" b="1" i="1" dirty="0" smtClean="0">
                <a:solidFill>
                  <a:schemeClr val="bg1"/>
                </a:solidFill>
              </a:rPr>
              <a:t>Monday, November 14</a:t>
            </a:r>
            <a:r>
              <a:rPr lang="en-US" b="1" i="1" baseline="30000" dirty="0" smtClean="0">
                <a:solidFill>
                  <a:schemeClr val="bg1"/>
                </a:solidFill>
              </a:rPr>
              <a:t>th</a:t>
            </a:r>
            <a:r>
              <a:rPr lang="en-US" b="1" i="1" dirty="0" smtClean="0">
                <a:solidFill>
                  <a:schemeClr val="bg1"/>
                </a:solidFill>
              </a:rPr>
              <a:t> </a:t>
            </a:r>
            <a:br>
              <a:rPr lang="en-US" b="1" i="1" dirty="0" smtClean="0">
                <a:solidFill>
                  <a:schemeClr val="bg1"/>
                </a:solidFill>
              </a:rPr>
            </a:br>
            <a:endParaRPr lang="en-US" b="1" i="1" dirty="0">
              <a:solidFill>
                <a:schemeClr val="bg1"/>
              </a:solidFill>
            </a:endParaRPr>
          </a:p>
        </p:txBody>
      </p:sp>
      <p:sp>
        <p:nvSpPr>
          <p:cNvPr id="3" name="Subtitle 2"/>
          <p:cNvSpPr>
            <a:spLocks noGrp="1"/>
          </p:cNvSpPr>
          <p:nvPr>
            <p:ph type="subTitle" idx="1"/>
          </p:nvPr>
        </p:nvSpPr>
        <p:spPr>
          <a:xfrm>
            <a:off x="281354" y="1193800"/>
            <a:ext cx="11910646" cy="5537200"/>
          </a:xfrm>
        </p:spPr>
        <p:txBody>
          <a:bodyPr>
            <a:normAutofit/>
          </a:bodyPr>
          <a:lstStyle/>
          <a:p>
            <a:r>
              <a:rPr lang="en-US" sz="4100" b="1" dirty="0" smtClean="0">
                <a:solidFill>
                  <a:schemeClr val="bg1"/>
                </a:solidFill>
              </a:rPr>
              <a:t>WARMUP #18</a:t>
            </a:r>
            <a:endParaRPr lang="en-US" b="1" dirty="0">
              <a:solidFill>
                <a:schemeClr val="bg1"/>
              </a:solidFill>
            </a:endParaRPr>
          </a:p>
          <a:p>
            <a:endParaRPr lang="en-US" sz="3600" b="1" dirty="0" smtClean="0">
              <a:solidFill>
                <a:schemeClr val="tx1"/>
              </a:solidFill>
            </a:endParaRPr>
          </a:p>
          <a:p>
            <a:r>
              <a:rPr lang="en-US" sz="3600" b="1" dirty="0" smtClean="0">
                <a:solidFill>
                  <a:schemeClr val="bg1"/>
                </a:solidFill>
              </a:rPr>
              <a:t>In today’s modern world tell me </a:t>
            </a:r>
            <a:r>
              <a:rPr lang="en-US" sz="3600" b="1" i="1" dirty="0" smtClean="0">
                <a:solidFill>
                  <a:schemeClr val="accent6"/>
                </a:solidFill>
              </a:rPr>
              <a:t>at least three </a:t>
            </a:r>
            <a:r>
              <a:rPr lang="en-US" sz="3600" b="1" dirty="0" smtClean="0">
                <a:solidFill>
                  <a:schemeClr val="bg1"/>
                </a:solidFill>
              </a:rPr>
              <a:t>people you would consider to be enlightened thinkers, AND </a:t>
            </a:r>
            <a:r>
              <a:rPr lang="en-US" sz="3600" b="1" dirty="0" smtClean="0">
                <a:solidFill>
                  <a:schemeClr val="accent6"/>
                </a:solidFill>
              </a:rPr>
              <a:t>WHY</a:t>
            </a:r>
            <a:r>
              <a:rPr lang="en-US" sz="3600" b="1" dirty="0" smtClean="0">
                <a:solidFill>
                  <a:schemeClr val="bg1"/>
                </a:solidFill>
              </a:rPr>
              <a:t>.</a:t>
            </a:r>
          </a:p>
        </p:txBody>
      </p:sp>
    </p:spTree>
    <p:extLst>
      <p:ext uri="{BB962C8B-B14F-4D97-AF65-F5344CB8AC3E}">
        <p14:creationId xmlns:p14="http://schemas.microsoft.com/office/powerpoint/2010/main" val="15602429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006600"/>
            <a:ext cx="11607800" cy="4521200"/>
          </a:xfrm>
        </p:spPr>
        <p:txBody>
          <a:bodyPr>
            <a:noAutofit/>
          </a:bodyPr>
          <a:lstStyle/>
          <a:p>
            <a:r>
              <a:rPr lang="en-US" sz="3200" dirty="0" smtClean="0"/>
              <a:t>1.  Who said that if Government is not protecting the rights of the citizens then it should be overthrown?</a:t>
            </a:r>
            <a:br>
              <a:rPr lang="en-US" sz="3200" dirty="0" smtClean="0"/>
            </a:br>
            <a:r>
              <a:rPr lang="en-US" sz="3200" dirty="0"/>
              <a:t/>
            </a:r>
            <a:br>
              <a:rPr lang="en-US" sz="3200" dirty="0"/>
            </a:br>
            <a:r>
              <a:rPr lang="en-US" sz="3200" dirty="0" smtClean="0"/>
              <a:t>2.  Who believed in a separation of powers in government?</a:t>
            </a:r>
            <a:br>
              <a:rPr lang="en-US" sz="3200" dirty="0" smtClean="0"/>
            </a:br>
            <a:r>
              <a:rPr lang="en-US" sz="3200" dirty="0" smtClean="0"/>
              <a:t/>
            </a:r>
            <a:br>
              <a:rPr lang="en-US" sz="3200" dirty="0" smtClean="0"/>
            </a:br>
            <a:r>
              <a:rPr lang="en-US" sz="3200" dirty="0" smtClean="0"/>
              <a:t>3.  Who believed that citizens needed strong rules and laws to protect them for themselves and each other?</a:t>
            </a:r>
            <a:endParaRPr lang="en-US" sz="3200" dirty="0"/>
          </a:p>
        </p:txBody>
      </p:sp>
      <p:sp>
        <p:nvSpPr>
          <p:cNvPr id="3" name="Content Placeholder 2"/>
          <p:cNvSpPr>
            <a:spLocks noGrp="1"/>
          </p:cNvSpPr>
          <p:nvPr>
            <p:ph idx="1"/>
          </p:nvPr>
        </p:nvSpPr>
        <p:spPr>
          <a:xfrm>
            <a:off x="602456" y="381001"/>
            <a:ext cx="10936288" cy="939800"/>
          </a:xfrm>
        </p:spPr>
        <p:txBody>
          <a:bodyPr>
            <a:noAutofit/>
          </a:bodyPr>
          <a:lstStyle/>
          <a:p>
            <a:r>
              <a:rPr lang="en-US" sz="4800" b="1" i="1" dirty="0" smtClean="0">
                <a:solidFill>
                  <a:schemeClr val="bg1"/>
                </a:solidFill>
              </a:rPr>
              <a:t>Wed, </a:t>
            </a:r>
            <a:r>
              <a:rPr lang="en-US" sz="4800" b="1" i="1" dirty="0">
                <a:solidFill>
                  <a:schemeClr val="bg1"/>
                </a:solidFill>
              </a:rPr>
              <a:t>November </a:t>
            </a:r>
            <a:r>
              <a:rPr lang="en-US" sz="4800" b="1" i="1" dirty="0" smtClean="0">
                <a:solidFill>
                  <a:schemeClr val="bg1"/>
                </a:solidFill>
              </a:rPr>
              <a:t>16</a:t>
            </a:r>
            <a:r>
              <a:rPr lang="en-US" sz="4800" b="1" i="1" baseline="30000" dirty="0" smtClean="0">
                <a:solidFill>
                  <a:schemeClr val="bg1"/>
                </a:solidFill>
              </a:rPr>
              <a:t>th</a:t>
            </a:r>
            <a:r>
              <a:rPr lang="en-US" sz="4800" b="1" i="1" dirty="0" smtClean="0">
                <a:solidFill>
                  <a:schemeClr val="bg1"/>
                </a:solidFill>
              </a:rPr>
              <a:t> </a:t>
            </a:r>
            <a:r>
              <a:rPr lang="en-US" sz="4800" b="1" i="1" dirty="0">
                <a:solidFill>
                  <a:schemeClr val="bg1"/>
                </a:solidFill>
              </a:rPr>
              <a:t/>
            </a:r>
            <a:br>
              <a:rPr lang="en-US" sz="4800" b="1" i="1" dirty="0">
                <a:solidFill>
                  <a:schemeClr val="bg1"/>
                </a:solidFill>
              </a:rPr>
            </a:br>
            <a:r>
              <a:rPr lang="en-US" sz="4800" b="1" i="1" dirty="0" smtClean="0">
                <a:solidFill>
                  <a:schemeClr val="bg1"/>
                </a:solidFill>
              </a:rPr>
              <a:t>WARMUP #19</a:t>
            </a:r>
            <a:endParaRPr lang="en-US" sz="4800" dirty="0"/>
          </a:p>
        </p:txBody>
      </p:sp>
    </p:spTree>
    <p:extLst>
      <p:ext uri="{BB962C8B-B14F-4D97-AF65-F5344CB8AC3E}">
        <p14:creationId xmlns:p14="http://schemas.microsoft.com/office/powerpoint/2010/main" val="10917313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397932"/>
            <a:ext cx="10325100" cy="1507067"/>
          </a:xfrm>
        </p:spPr>
        <p:txBody>
          <a:bodyPr>
            <a:normAutofit fontScale="90000"/>
          </a:bodyPr>
          <a:lstStyle/>
          <a:p>
            <a:r>
              <a:rPr lang="en-US" b="1" i="1" dirty="0" smtClean="0">
                <a:solidFill>
                  <a:schemeClr val="bg1"/>
                </a:solidFill>
              </a:rPr>
              <a:t>Fri, </a:t>
            </a:r>
            <a:r>
              <a:rPr lang="en-US" b="1" i="1" dirty="0">
                <a:solidFill>
                  <a:schemeClr val="bg1"/>
                </a:solidFill>
              </a:rPr>
              <a:t>November </a:t>
            </a:r>
            <a:r>
              <a:rPr lang="en-US" b="1" i="1" dirty="0" smtClean="0">
                <a:solidFill>
                  <a:schemeClr val="bg1"/>
                </a:solidFill>
              </a:rPr>
              <a:t>18</a:t>
            </a:r>
            <a:r>
              <a:rPr lang="en-US" b="1" i="1" baseline="30000" dirty="0" smtClean="0">
                <a:solidFill>
                  <a:schemeClr val="bg1"/>
                </a:solidFill>
              </a:rPr>
              <a:t>th</a:t>
            </a:r>
            <a:r>
              <a:rPr lang="en-US" b="1" i="1" dirty="0" smtClean="0">
                <a:solidFill>
                  <a:schemeClr val="bg1"/>
                </a:solidFill>
              </a:rPr>
              <a:t> </a:t>
            </a:r>
            <a:r>
              <a:rPr lang="en-US" b="1" i="1" dirty="0">
                <a:solidFill>
                  <a:schemeClr val="bg1"/>
                </a:solidFill>
              </a:rPr>
              <a:t/>
            </a:r>
            <a:br>
              <a:rPr lang="en-US" b="1" i="1" dirty="0">
                <a:solidFill>
                  <a:schemeClr val="bg1"/>
                </a:solidFill>
              </a:rPr>
            </a:br>
            <a:r>
              <a:rPr lang="en-US" b="1" i="1" dirty="0">
                <a:solidFill>
                  <a:schemeClr val="bg1"/>
                </a:solidFill>
              </a:rPr>
              <a:t>WARMUP </a:t>
            </a:r>
            <a:r>
              <a:rPr lang="en-US" b="1" i="1" dirty="0" smtClean="0">
                <a:solidFill>
                  <a:schemeClr val="bg1"/>
                </a:solidFill>
              </a:rPr>
              <a:t>#20</a:t>
            </a:r>
            <a:r>
              <a:rPr lang="en-US" dirty="0"/>
              <a:t/>
            </a:r>
            <a:br>
              <a:rPr lang="en-US" dirty="0"/>
            </a:br>
            <a:endParaRPr lang="en-US" dirty="0"/>
          </a:p>
        </p:txBody>
      </p:sp>
      <p:sp>
        <p:nvSpPr>
          <p:cNvPr id="3" name="Content Placeholder 2"/>
          <p:cNvSpPr>
            <a:spLocks noGrp="1"/>
          </p:cNvSpPr>
          <p:nvPr>
            <p:ph idx="1"/>
          </p:nvPr>
        </p:nvSpPr>
        <p:spPr>
          <a:xfrm>
            <a:off x="355600" y="1625600"/>
            <a:ext cx="10896600" cy="4813300"/>
          </a:xfrm>
        </p:spPr>
        <p:txBody>
          <a:bodyPr>
            <a:noAutofit/>
          </a:bodyPr>
          <a:lstStyle/>
          <a:p>
            <a:pPr marL="0" indent="0">
              <a:buNone/>
            </a:pPr>
            <a:r>
              <a:rPr lang="en-US" sz="4000" dirty="0" smtClean="0"/>
              <a:t>Why did the ruling class (Kings and Queens) in Europe feel threatened by the enlightened thinkers?  </a:t>
            </a:r>
          </a:p>
          <a:p>
            <a:pPr marL="0" indent="0">
              <a:buNone/>
            </a:pPr>
            <a:r>
              <a:rPr lang="en-US" sz="4000" b="1" i="1" dirty="0" smtClean="0">
                <a:solidFill>
                  <a:srgbClr val="FF0000"/>
                </a:solidFill>
              </a:rPr>
              <a:t>Cite at least two thinkers that we studied in your answer.</a:t>
            </a:r>
            <a:endParaRPr lang="en-US" sz="4000" b="1" i="1" dirty="0">
              <a:solidFill>
                <a:srgbClr val="FF0000"/>
              </a:solidFill>
            </a:endParaRPr>
          </a:p>
        </p:txBody>
      </p:sp>
    </p:spTree>
    <p:extLst>
      <p:ext uri="{BB962C8B-B14F-4D97-AF65-F5344CB8AC3E}">
        <p14:creationId xmlns:p14="http://schemas.microsoft.com/office/powerpoint/2010/main" val="1132541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45" y="366269"/>
            <a:ext cx="6668566" cy="1507067"/>
          </a:xfrm>
        </p:spPr>
        <p:txBody>
          <a:bodyPr/>
          <a:lstStyle/>
          <a:p>
            <a:r>
              <a:rPr lang="en-US" b="1" i="1" dirty="0" err="1" smtClean="0">
                <a:solidFill>
                  <a:schemeClr val="bg1"/>
                </a:solidFill>
              </a:rPr>
              <a:t>MOnday</a:t>
            </a:r>
            <a:r>
              <a:rPr lang="en-US" b="1" i="1" dirty="0" smtClean="0">
                <a:solidFill>
                  <a:schemeClr val="bg1"/>
                </a:solidFill>
              </a:rPr>
              <a:t>, September 18</a:t>
            </a:r>
            <a:r>
              <a:rPr lang="en-US" b="1" i="1" baseline="30000" dirty="0" smtClean="0">
                <a:solidFill>
                  <a:schemeClr val="bg1"/>
                </a:solidFill>
              </a:rPr>
              <a:t>th</a:t>
            </a:r>
            <a:r>
              <a:rPr lang="en-US" b="1" i="1" dirty="0" smtClean="0">
                <a:solidFill>
                  <a:schemeClr val="bg1"/>
                </a:solidFill>
              </a:rPr>
              <a:t> </a:t>
            </a:r>
            <a:endParaRPr lang="en-US" dirty="0"/>
          </a:p>
        </p:txBody>
      </p:sp>
      <p:pic>
        <p:nvPicPr>
          <p:cNvPr id="4" name="Shape 242"/>
          <p:cNvPicPr preferRelativeResize="0">
            <a:picLocks noGrp="1"/>
          </p:cNvPicPr>
          <p:nvPr>
            <p:ph idx="1"/>
          </p:nvPr>
        </p:nvPicPr>
        <p:blipFill rotWithShape="1">
          <a:blip r:embed="rId2">
            <a:alphaModFix/>
          </a:blip>
          <a:srcRect l="10278" t="8800" r="6339" b="2992"/>
          <a:stretch/>
        </p:blipFill>
        <p:spPr>
          <a:xfrm>
            <a:off x="6889315" y="162838"/>
            <a:ext cx="4910203" cy="6425852"/>
          </a:xfrm>
          <a:prstGeom prst="rect">
            <a:avLst/>
          </a:prstGeom>
          <a:noFill/>
          <a:ln>
            <a:noFill/>
          </a:ln>
        </p:spPr>
      </p:pic>
      <p:sp>
        <p:nvSpPr>
          <p:cNvPr id="5" name="Rectangle 4"/>
          <p:cNvSpPr/>
          <p:nvPr/>
        </p:nvSpPr>
        <p:spPr>
          <a:xfrm>
            <a:off x="452467" y="1628383"/>
            <a:ext cx="6311588" cy="4524315"/>
          </a:xfrm>
          <a:prstGeom prst="rect">
            <a:avLst/>
          </a:prstGeom>
        </p:spPr>
        <p:txBody>
          <a:bodyPr wrap="square">
            <a:spAutoFit/>
          </a:bodyPr>
          <a:lstStyle/>
          <a:p>
            <a:r>
              <a:rPr lang="en-US" sz="3600" b="1" dirty="0" smtClean="0"/>
              <a:t>WARMUP #4</a:t>
            </a:r>
          </a:p>
          <a:p>
            <a:endParaRPr lang="en-US" sz="3600" b="1" dirty="0" smtClean="0"/>
          </a:p>
          <a:p>
            <a:r>
              <a:rPr lang="en-US" sz="3600" b="1" dirty="0" smtClean="0"/>
              <a:t>1. What is this Device?</a:t>
            </a:r>
          </a:p>
          <a:p>
            <a:endParaRPr lang="en-US" sz="3600" b="1" dirty="0" smtClean="0"/>
          </a:p>
          <a:p>
            <a:r>
              <a:rPr lang="en-US" sz="3600" b="1" dirty="0" smtClean="0"/>
              <a:t>2. What was it used for?</a:t>
            </a:r>
          </a:p>
          <a:p>
            <a:endParaRPr lang="en-US" sz="3600" b="1" dirty="0" smtClean="0"/>
          </a:p>
          <a:p>
            <a:r>
              <a:rPr lang="en-US" sz="3600" b="1" dirty="0" smtClean="0"/>
              <a:t>3. Why is it so important to the protestant Reformation? </a:t>
            </a:r>
          </a:p>
        </p:txBody>
      </p:sp>
    </p:spTree>
    <p:extLst>
      <p:ext uri="{BB962C8B-B14F-4D97-AF65-F5344CB8AC3E}">
        <p14:creationId xmlns:p14="http://schemas.microsoft.com/office/powerpoint/2010/main" val="31960396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txBox="1">
            <a:spLocks noGrp="1"/>
          </p:cNvSpPr>
          <p:nvPr>
            <p:ph type="title"/>
          </p:nvPr>
        </p:nvSpPr>
        <p:spPr>
          <a:xfrm>
            <a:off x="517525" y="266700"/>
            <a:ext cx="2954338" cy="1422400"/>
          </a:xfrm>
          <a:ln w="28575" cap="flat">
            <a:solidFill>
              <a:srgbClr val="00FF00"/>
            </a:solidFill>
            <a:round/>
            <a:headEnd type="none" w="med" len="med"/>
            <a:tailEnd type="none" w="med" len="med"/>
          </a:ln>
        </p:spPr>
        <p:txBody>
          <a:bodyPr lIns="121900" tIns="121900" rIns="121900" bIns="121900" anchor="b">
            <a:noAutofit/>
          </a:bodyPr>
          <a:lstStyle/>
          <a:p>
            <a:pPr algn="ctr">
              <a:defRPr/>
            </a:pPr>
            <a:r>
              <a:rPr lang="en" b="1" dirty="0" smtClean="0">
                <a:solidFill>
                  <a:schemeClr val="bg1"/>
                </a:solidFill>
              </a:rPr>
              <a:t/>
            </a:r>
            <a:br>
              <a:rPr lang="en" b="1" dirty="0" smtClean="0">
                <a:solidFill>
                  <a:schemeClr val="bg1"/>
                </a:solidFill>
              </a:rPr>
            </a:br>
            <a:r>
              <a:rPr lang="en" b="1" dirty="0" smtClean="0">
                <a:solidFill>
                  <a:schemeClr val="bg1"/>
                </a:solidFill>
              </a:rPr>
              <a:t>Dec. 5th</a:t>
            </a:r>
            <a:r>
              <a:rPr lang="en" b="1" dirty="0">
                <a:solidFill>
                  <a:schemeClr val="bg1"/>
                </a:solidFill>
              </a:rPr>
              <a:t/>
            </a:r>
            <a:br>
              <a:rPr lang="en" b="1" dirty="0">
                <a:solidFill>
                  <a:schemeClr val="bg1"/>
                </a:solidFill>
              </a:rPr>
            </a:br>
            <a:r>
              <a:rPr lang="en" b="1" dirty="0" smtClean="0">
                <a:solidFill>
                  <a:schemeClr val="bg1"/>
                </a:solidFill>
              </a:rPr>
              <a:t>WU </a:t>
            </a:r>
            <a:r>
              <a:rPr lang="en" b="1" dirty="0">
                <a:solidFill>
                  <a:schemeClr val="bg1"/>
                </a:solidFill>
              </a:rPr>
              <a:t>#</a:t>
            </a:r>
            <a:r>
              <a:rPr lang="en" b="1" dirty="0" smtClean="0">
                <a:solidFill>
                  <a:schemeClr val="bg1"/>
                </a:solidFill>
              </a:rPr>
              <a:t>21</a:t>
            </a:r>
            <a:endParaRPr lang="en" b="1" dirty="0">
              <a:solidFill>
                <a:schemeClr val="bg1"/>
              </a:solidFill>
            </a:endParaRPr>
          </a:p>
        </p:txBody>
      </p:sp>
      <p:sp>
        <p:nvSpPr>
          <p:cNvPr id="74" name="Shape 74"/>
          <p:cNvSpPr txBox="1">
            <a:spLocks noGrp="1"/>
          </p:cNvSpPr>
          <p:nvPr>
            <p:ph type="body" idx="1"/>
          </p:nvPr>
        </p:nvSpPr>
        <p:spPr>
          <a:xfrm>
            <a:off x="517525" y="1782763"/>
            <a:ext cx="11156950" cy="4830762"/>
          </a:xfrm>
        </p:spPr>
        <p:txBody>
          <a:bodyPr lIns="121900" tIns="121900" rIns="121900" bIns="121900">
            <a:noAutofit/>
          </a:bodyPr>
          <a:lstStyle/>
          <a:p>
            <a:pPr>
              <a:buFont typeface="Wingdings 3" panose="05040102010807070707" pitchFamily="18" charset="2"/>
              <a:buNone/>
              <a:defRPr/>
            </a:pPr>
            <a:r>
              <a:rPr lang="en" sz="2667" dirty="0">
                <a:solidFill>
                  <a:schemeClr val="bg1"/>
                </a:solidFill>
                <a:latin typeface="Coming Soon"/>
                <a:ea typeface="Coming Soon"/>
                <a:cs typeface="Coming Soon"/>
                <a:sym typeface="Coming Soon"/>
              </a:rPr>
              <a:t>“I have heard it asserted by some, that America would have flourished under her former connection with Great Britain, and that the same connection is necessary towards her future happiness, and will always have the same effect. Nothing can be more fallacious that this kind of argument. We may as well assert, that because a child has thrived upon milk that it is never to have  to have meat; or that the first twenty years of our lives is to become a precedent for the next twenty. But even this is admitting more than is true, for I answer roundly, that America would have flourished as much, and probably much more, had no European power had anything to do with her.”</a:t>
            </a:r>
          </a:p>
        </p:txBody>
      </p:sp>
      <p:sp>
        <p:nvSpPr>
          <p:cNvPr id="75" name="Shape 75"/>
          <p:cNvSpPr txBox="1"/>
          <p:nvPr/>
        </p:nvSpPr>
        <p:spPr>
          <a:xfrm>
            <a:off x="3803650" y="263525"/>
            <a:ext cx="8002588" cy="1425575"/>
          </a:xfrm>
          <a:prstGeom prst="rect">
            <a:avLst/>
          </a:prstGeom>
          <a:noFill/>
          <a:ln w="9525" cap="flat" cmpd="sng">
            <a:solidFill>
              <a:srgbClr val="FF00FF"/>
            </a:solidFill>
            <a:prstDash val="solid"/>
            <a:round/>
            <a:headEnd type="none" w="med" len="med"/>
            <a:tailEnd type="none" w="med" len="med"/>
          </a:ln>
        </p:spPr>
        <p:txBody>
          <a:bodyPr lIns="121900" tIns="121900" rIns="121900" bIns="121900"/>
          <a:lstStyle/>
          <a:p>
            <a:pPr>
              <a:spcBef>
                <a:spcPts val="0"/>
              </a:spcBef>
              <a:defRPr/>
            </a:pPr>
            <a:r>
              <a:rPr lang="en" sz="2400" b="1" dirty="0">
                <a:solidFill>
                  <a:srgbClr val="FF0000"/>
                </a:solidFill>
              </a:rPr>
              <a:t>This is an excerpt from a pamphlet titled “Common Sense” written by Thomas Paine in 1776. </a:t>
            </a:r>
            <a:r>
              <a:rPr lang="en" sz="2667" b="1" dirty="0">
                <a:solidFill>
                  <a:srgbClr val="FF0000"/>
                </a:solidFill>
              </a:rPr>
              <a:t>Why does he say England and the Colonies should split?</a:t>
            </a:r>
          </a:p>
        </p:txBody>
      </p:sp>
    </p:spTree>
    <p:extLst>
      <p:ext uri="{BB962C8B-B14F-4D97-AF65-F5344CB8AC3E}">
        <p14:creationId xmlns:p14="http://schemas.microsoft.com/office/powerpoint/2010/main" val="1883354003"/>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006600"/>
            <a:ext cx="11607800" cy="4521200"/>
          </a:xfrm>
        </p:spPr>
        <p:txBody>
          <a:bodyPr>
            <a:noAutofit/>
          </a:bodyPr>
          <a:lstStyle/>
          <a:p>
            <a:r>
              <a:rPr lang="en-US" sz="3200" dirty="0" smtClean="0"/>
              <a:t>Write down </a:t>
            </a:r>
            <a:r>
              <a:rPr lang="en-US" sz="3200" b="1" i="1" u="sng" dirty="0" smtClean="0"/>
              <a:t>at least two reasons </a:t>
            </a:r>
            <a:r>
              <a:rPr lang="en-US" sz="3200" dirty="0" smtClean="0"/>
              <a:t>the Colonists were unhappy with Britain and wanted to declare independence.</a:t>
            </a:r>
            <a:endParaRPr lang="en-US" sz="3200" dirty="0"/>
          </a:p>
        </p:txBody>
      </p:sp>
      <p:sp>
        <p:nvSpPr>
          <p:cNvPr id="3" name="Content Placeholder 2"/>
          <p:cNvSpPr>
            <a:spLocks noGrp="1"/>
          </p:cNvSpPr>
          <p:nvPr>
            <p:ph idx="1"/>
          </p:nvPr>
        </p:nvSpPr>
        <p:spPr>
          <a:xfrm>
            <a:off x="684212" y="685801"/>
            <a:ext cx="10237788" cy="939800"/>
          </a:xfrm>
        </p:spPr>
        <p:txBody>
          <a:bodyPr>
            <a:noAutofit/>
          </a:bodyPr>
          <a:lstStyle/>
          <a:p>
            <a:r>
              <a:rPr lang="en-US" sz="4800" b="1" i="1" dirty="0" smtClean="0">
                <a:solidFill>
                  <a:schemeClr val="bg1"/>
                </a:solidFill>
              </a:rPr>
              <a:t>Dec 7.</a:t>
            </a:r>
            <a:r>
              <a:rPr lang="en-US" sz="4800" b="1" i="1" dirty="0">
                <a:solidFill>
                  <a:schemeClr val="bg1"/>
                </a:solidFill>
              </a:rPr>
              <a:t/>
            </a:r>
            <a:br>
              <a:rPr lang="en-US" sz="4800" b="1" i="1" dirty="0">
                <a:solidFill>
                  <a:schemeClr val="bg1"/>
                </a:solidFill>
              </a:rPr>
            </a:br>
            <a:r>
              <a:rPr lang="en-US" sz="4800" b="1" i="1" dirty="0" smtClean="0">
                <a:solidFill>
                  <a:schemeClr val="bg1"/>
                </a:solidFill>
              </a:rPr>
              <a:t>WARMUP #22</a:t>
            </a:r>
            <a:endParaRPr lang="en-US" sz="4800" dirty="0"/>
          </a:p>
        </p:txBody>
      </p:sp>
    </p:spTree>
    <p:extLst>
      <p:ext uri="{BB962C8B-B14F-4D97-AF65-F5344CB8AC3E}">
        <p14:creationId xmlns:p14="http://schemas.microsoft.com/office/powerpoint/2010/main" val="42193115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006600"/>
            <a:ext cx="11607800" cy="4521200"/>
          </a:xfrm>
        </p:spPr>
        <p:txBody>
          <a:bodyPr>
            <a:noAutofit/>
          </a:bodyPr>
          <a:lstStyle/>
          <a:p>
            <a:r>
              <a:rPr lang="en-US" sz="3200" dirty="0" smtClean="0"/>
              <a:t>Why do some people say that Thomas Paine was the biggest influence for the American Revolution?</a:t>
            </a:r>
            <a:endParaRPr lang="en-US" sz="3200" dirty="0"/>
          </a:p>
        </p:txBody>
      </p:sp>
      <p:sp>
        <p:nvSpPr>
          <p:cNvPr id="3" name="Content Placeholder 2"/>
          <p:cNvSpPr>
            <a:spLocks noGrp="1"/>
          </p:cNvSpPr>
          <p:nvPr>
            <p:ph idx="1"/>
          </p:nvPr>
        </p:nvSpPr>
        <p:spPr>
          <a:xfrm>
            <a:off x="684212" y="685801"/>
            <a:ext cx="10237788" cy="939800"/>
          </a:xfrm>
        </p:spPr>
        <p:txBody>
          <a:bodyPr>
            <a:noAutofit/>
          </a:bodyPr>
          <a:lstStyle/>
          <a:p>
            <a:r>
              <a:rPr lang="en-US" sz="4800" b="1" i="1" dirty="0" smtClean="0">
                <a:solidFill>
                  <a:schemeClr val="bg1"/>
                </a:solidFill>
              </a:rPr>
              <a:t>Dec. 9th</a:t>
            </a:r>
            <a:r>
              <a:rPr lang="en-US" sz="4800" b="1" i="1" dirty="0">
                <a:solidFill>
                  <a:schemeClr val="bg1"/>
                </a:solidFill>
              </a:rPr>
              <a:t/>
            </a:r>
            <a:br>
              <a:rPr lang="en-US" sz="4800" b="1" i="1" dirty="0">
                <a:solidFill>
                  <a:schemeClr val="bg1"/>
                </a:solidFill>
              </a:rPr>
            </a:br>
            <a:r>
              <a:rPr lang="en-US" sz="4800" b="1" i="1" dirty="0" smtClean="0">
                <a:solidFill>
                  <a:schemeClr val="bg1"/>
                </a:solidFill>
              </a:rPr>
              <a:t>WARMUP #23</a:t>
            </a:r>
            <a:endParaRPr lang="en-US" sz="4800" dirty="0"/>
          </a:p>
        </p:txBody>
      </p:sp>
    </p:spTree>
    <p:extLst>
      <p:ext uri="{BB962C8B-B14F-4D97-AF65-F5344CB8AC3E}">
        <p14:creationId xmlns:p14="http://schemas.microsoft.com/office/powerpoint/2010/main" val="36762092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0349"/>
            <a:ext cx="12281694" cy="1130301"/>
          </a:xfrm>
        </p:spPr>
        <p:txBody>
          <a:bodyPr>
            <a:normAutofit fontScale="90000"/>
          </a:bodyPr>
          <a:lstStyle/>
          <a:p>
            <a:r>
              <a:rPr lang="en-US" b="1" i="1" dirty="0" err="1" smtClean="0">
                <a:solidFill>
                  <a:schemeClr val="bg1"/>
                </a:solidFill>
              </a:rPr>
              <a:t>tues</a:t>
            </a:r>
            <a:r>
              <a:rPr lang="en-US" b="1" i="1" smtClean="0">
                <a:solidFill>
                  <a:schemeClr val="bg1"/>
                </a:solidFill>
              </a:rPr>
              <a:t>, </a:t>
            </a:r>
            <a:r>
              <a:rPr lang="en-US" b="1" i="1" dirty="0" smtClean="0">
                <a:solidFill>
                  <a:schemeClr val="bg1"/>
                </a:solidFill>
              </a:rPr>
              <a:t>December 13</a:t>
            </a:r>
            <a:r>
              <a:rPr lang="en-US" b="1" i="1" baseline="30000" dirty="0" smtClean="0">
                <a:solidFill>
                  <a:schemeClr val="bg1"/>
                </a:solidFill>
              </a:rPr>
              <a:t>th</a:t>
            </a:r>
            <a:r>
              <a:rPr lang="en-US" b="1" i="1" dirty="0" smtClean="0">
                <a:solidFill>
                  <a:schemeClr val="bg1"/>
                </a:solidFill>
              </a:rPr>
              <a:t> </a:t>
            </a:r>
            <a:r>
              <a:rPr lang="en-US" b="1" dirty="0" smtClean="0"/>
              <a:t>WARMUP </a:t>
            </a:r>
            <a:r>
              <a:rPr lang="en-US" b="1" dirty="0"/>
              <a:t>#</a:t>
            </a:r>
            <a:r>
              <a:rPr lang="en-US" b="1" dirty="0" smtClean="0"/>
              <a:t>24</a:t>
            </a:r>
            <a:r>
              <a:rPr lang="en-US" b="1" dirty="0"/>
              <a:t/>
            </a:r>
            <a:br>
              <a:rPr lang="en-US" b="1" dirty="0"/>
            </a:br>
            <a:endParaRPr lang="en-US" b="1" i="1" dirty="0">
              <a:solidFill>
                <a:schemeClr val="bg1"/>
              </a:solidFill>
            </a:endParaRPr>
          </a:p>
        </p:txBody>
      </p:sp>
      <p:sp>
        <p:nvSpPr>
          <p:cNvPr id="3" name="Subtitle 2"/>
          <p:cNvSpPr>
            <a:spLocks noGrp="1"/>
          </p:cNvSpPr>
          <p:nvPr>
            <p:ph type="subTitle" idx="1"/>
          </p:nvPr>
        </p:nvSpPr>
        <p:spPr>
          <a:xfrm>
            <a:off x="281354" y="1193800"/>
            <a:ext cx="11910646" cy="5219700"/>
          </a:xfrm>
        </p:spPr>
        <p:txBody>
          <a:bodyPr>
            <a:normAutofit/>
          </a:bodyPr>
          <a:lstStyle/>
          <a:p>
            <a:endParaRPr lang="en-US" sz="3600" b="1" dirty="0" smtClean="0">
              <a:solidFill>
                <a:schemeClr val="tx1"/>
              </a:solidFill>
            </a:endParaRPr>
          </a:p>
        </p:txBody>
      </p:sp>
      <p:sp>
        <p:nvSpPr>
          <p:cNvPr id="4" name="TextBox 3"/>
          <p:cNvSpPr txBox="1"/>
          <p:nvPr/>
        </p:nvSpPr>
        <p:spPr>
          <a:xfrm>
            <a:off x="8013700" y="1587500"/>
            <a:ext cx="3619500" cy="4154984"/>
          </a:xfrm>
          <a:prstGeom prst="rect">
            <a:avLst/>
          </a:prstGeom>
          <a:noFill/>
        </p:spPr>
        <p:txBody>
          <a:bodyPr wrap="square" rtlCol="0">
            <a:spAutoFit/>
          </a:bodyPr>
          <a:lstStyle/>
          <a:p>
            <a:r>
              <a:rPr lang="en-US" sz="4400" b="1" dirty="0" smtClean="0">
                <a:solidFill>
                  <a:srgbClr val="FF0000"/>
                </a:solidFill>
              </a:rPr>
              <a:t>Write down at least FIVE things that you see in this political cartoon</a:t>
            </a:r>
            <a:endParaRPr lang="en-US" sz="4400" b="1" dirty="0">
              <a:solidFill>
                <a:srgbClr val="FF0000"/>
              </a:solidFill>
            </a:endParaRPr>
          </a:p>
        </p:txBody>
      </p:sp>
      <p:pic>
        <p:nvPicPr>
          <p:cNvPr id="7" name="Picture 2056" descr="S:\Publishing\powerpoint\World history\ZP922\pix\threeest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54" y="812801"/>
            <a:ext cx="7541846" cy="560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5182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006600"/>
            <a:ext cx="11607800" cy="4521200"/>
          </a:xfrm>
        </p:spPr>
        <p:txBody>
          <a:bodyPr>
            <a:noAutofit/>
          </a:bodyPr>
          <a:lstStyle/>
          <a:p>
            <a:r>
              <a:rPr lang="en-US" sz="3200" dirty="0" smtClean="0"/>
              <a:t>1.Why was the American Revolution a CAUSE of the French Revolution?</a:t>
            </a:r>
            <a:br>
              <a:rPr lang="en-US" sz="3200" dirty="0" smtClean="0"/>
            </a:br>
            <a:r>
              <a:rPr lang="en-US" sz="3200" dirty="0"/>
              <a:t/>
            </a:r>
            <a:br>
              <a:rPr lang="en-US" sz="3200" dirty="0"/>
            </a:br>
            <a:r>
              <a:rPr lang="en-US" sz="3200" dirty="0" smtClean="0"/>
              <a:t>2.  What do you predict will happen in France and Europe as a result of the French revolution?</a:t>
            </a:r>
            <a:endParaRPr lang="en-US" sz="3200" dirty="0"/>
          </a:p>
        </p:txBody>
      </p:sp>
      <p:sp>
        <p:nvSpPr>
          <p:cNvPr id="3" name="Content Placeholder 2"/>
          <p:cNvSpPr>
            <a:spLocks noGrp="1"/>
          </p:cNvSpPr>
          <p:nvPr>
            <p:ph idx="1"/>
          </p:nvPr>
        </p:nvSpPr>
        <p:spPr>
          <a:xfrm>
            <a:off x="684212" y="685801"/>
            <a:ext cx="10237788" cy="939800"/>
          </a:xfrm>
        </p:spPr>
        <p:txBody>
          <a:bodyPr>
            <a:noAutofit/>
          </a:bodyPr>
          <a:lstStyle/>
          <a:p>
            <a:r>
              <a:rPr lang="en-US" sz="4800" b="1" i="1" dirty="0" smtClean="0">
                <a:solidFill>
                  <a:schemeClr val="bg1"/>
                </a:solidFill>
              </a:rPr>
              <a:t>Dec. 21st</a:t>
            </a:r>
            <a:r>
              <a:rPr lang="en-US" sz="4800" b="1" i="1" dirty="0">
                <a:solidFill>
                  <a:schemeClr val="bg1"/>
                </a:solidFill>
              </a:rPr>
              <a:t/>
            </a:r>
            <a:br>
              <a:rPr lang="en-US" sz="4800" b="1" i="1" dirty="0">
                <a:solidFill>
                  <a:schemeClr val="bg1"/>
                </a:solidFill>
              </a:rPr>
            </a:br>
            <a:r>
              <a:rPr lang="en-US" sz="4800" b="1" i="1" dirty="0" smtClean="0">
                <a:solidFill>
                  <a:schemeClr val="bg1"/>
                </a:solidFill>
              </a:rPr>
              <a:t>WARMUP #26</a:t>
            </a:r>
            <a:endParaRPr lang="en-US" sz="4800" dirty="0"/>
          </a:p>
        </p:txBody>
      </p:sp>
    </p:spTree>
    <p:extLst>
      <p:ext uri="{BB962C8B-B14F-4D97-AF65-F5344CB8AC3E}">
        <p14:creationId xmlns:p14="http://schemas.microsoft.com/office/powerpoint/2010/main" val="7635475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006600"/>
            <a:ext cx="11607800" cy="4521200"/>
          </a:xfrm>
        </p:spPr>
        <p:txBody>
          <a:bodyPr>
            <a:noAutofit/>
          </a:bodyPr>
          <a:lstStyle/>
          <a:p>
            <a:r>
              <a:rPr lang="en-US" sz="3200" dirty="0" smtClean="0"/>
              <a:t>1. Write down two enlightenment thinkers and their core beliefs</a:t>
            </a:r>
            <a:br>
              <a:rPr lang="en-US" sz="3200" dirty="0" smtClean="0"/>
            </a:br>
            <a:r>
              <a:rPr lang="en-US" sz="3200" dirty="0"/>
              <a:t/>
            </a:r>
            <a:br>
              <a:rPr lang="en-US" sz="3200" dirty="0"/>
            </a:br>
            <a:r>
              <a:rPr lang="en-US" sz="3200" dirty="0" smtClean="0"/>
              <a:t>2. What were the three estates in France?</a:t>
            </a:r>
            <a:br>
              <a:rPr lang="en-US" sz="3200" dirty="0" smtClean="0"/>
            </a:br>
            <a:r>
              <a:rPr lang="en-US" sz="3200" dirty="0"/>
              <a:t/>
            </a:r>
            <a:br>
              <a:rPr lang="en-US" sz="3200" dirty="0"/>
            </a:br>
            <a:r>
              <a:rPr lang="en-US" sz="3200" dirty="0" smtClean="0"/>
              <a:t>3. What was one major cause of the American Revolution?</a:t>
            </a:r>
            <a:endParaRPr lang="en-US" sz="3200" dirty="0"/>
          </a:p>
        </p:txBody>
      </p:sp>
      <p:sp>
        <p:nvSpPr>
          <p:cNvPr id="3" name="Content Placeholder 2"/>
          <p:cNvSpPr>
            <a:spLocks noGrp="1"/>
          </p:cNvSpPr>
          <p:nvPr>
            <p:ph idx="1"/>
          </p:nvPr>
        </p:nvSpPr>
        <p:spPr>
          <a:xfrm>
            <a:off x="684212" y="685801"/>
            <a:ext cx="10237788" cy="939800"/>
          </a:xfrm>
        </p:spPr>
        <p:txBody>
          <a:bodyPr>
            <a:noAutofit/>
          </a:bodyPr>
          <a:lstStyle/>
          <a:p>
            <a:r>
              <a:rPr lang="en-US" sz="4800" b="1" i="1" dirty="0" smtClean="0">
                <a:solidFill>
                  <a:schemeClr val="bg1"/>
                </a:solidFill>
              </a:rPr>
              <a:t>Thursday, January 5</a:t>
            </a:r>
            <a:r>
              <a:rPr lang="en-US" sz="4800" b="1" i="1" baseline="30000" dirty="0" smtClean="0">
                <a:solidFill>
                  <a:schemeClr val="bg1"/>
                </a:solidFill>
              </a:rPr>
              <a:t>th</a:t>
            </a:r>
            <a:r>
              <a:rPr lang="en-US" sz="4800" b="1" i="1" dirty="0" smtClean="0">
                <a:solidFill>
                  <a:schemeClr val="bg1"/>
                </a:solidFill>
              </a:rPr>
              <a:t> </a:t>
            </a:r>
            <a:r>
              <a:rPr lang="en-US" sz="4800" b="1" i="1" dirty="0">
                <a:solidFill>
                  <a:schemeClr val="bg1"/>
                </a:solidFill>
              </a:rPr>
              <a:t/>
            </a:r>
            <a:br>
              <a:rPr lang="en-US" sz="4800" b="1" i="1" dirty="0">
                <a:solidFill>
                  <a:schemeClr val="bg1"/>
                </a:solidFill>
              </a:rPr>
            </a:br>
            <a:r>
              <a:rPr lang="en-US" sz="4800" b="1" i="1" dirty="0" smtClean="0">
                <a:solidFill>
                  <a:schemeClr val="bg1"/>
                </a:solidFill>
              </a:rPr>
              <a:t>WARMUP #27</a:t>
            </a:r>
            <a:endParaRPr lang="en-US" sz="4800" dirty="0"/>
          </a:p>
        </p:txBody>
      </p:sp>
    </p:spTree>
    <p:extLst>
      <p:ext uri="{BB962C8B-B14F-4D97-AF65-F5344CB8AC3E}">
        <p14:creationId xmlns:p14="http://schemas.microsoft.com/office/powerpoint/2010/main" val="4138730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0349"/>
            <a:ext cx="12281694" cy="1130301"/>
          </a:xfrm>
        </p:spPr>
        <p:txBody>
          <a:bodyPr>
            <a:normAutofit fontScale="90000"/>
          </a:bodyPr>
          <a:lstStyle/>
          <a:p>
            <a:r>
              <a:rPr lang="en-US" b="1" i="1" dirty="0" smtClean="0">
                <a:solidFill>
                  <a:schemeClr val="bg1"/>
                </a:solidFill>
              </a:rPr>
              <a:t>Wednesday, January 11</a:t>
            </a:r>
            <a:r>
              <a:rPr lang="en-US" b="1" i="1" baseline="30000" dirty="0" smtClean="0">
                <a:solidFill>
                  <a:schemeClr val="bg1"/>
                </a:solidFill>
              </a:rPr>
              <a:t>th</a:t>
            </a:r>
            <a:r>
              <a:rPr lang="en-US" b="1" i="1" dirty="0" smtClean="0">
                <a:solidFill>
                  <a:schemeClr val="bg1"/>
                </a:solidFill>
              </a:rPr>
              <a:t> </a:t>
            </a:r>
            <a:r>
              <a:rPr lang="en-US" b="1" dirty="0" smtClean="0">
                <a:solidFill>
                  <a:schemeClr val="bg1"/>
                </a:solidFill>
              </a:rPr>
              <a:t>WARMUP #28</a:t>
            </a:r>
            <a:r>
              <a:rPr lang="en-US" b="1" dirty="0">
                <a:solidFill>
                  <a:schemeClr val="bg1"/>
                </a:solidFill>
              </a:rPr>
              <a:t/>
            </a:r>
            <a:br>
              <a:rPr lang="en-US" b="1" dirty="0">
                <a:solidFill>
                  <a:schemeClr val="bg1"/>
                </a:solidFill>
              </a:rPr>
            </a:br>
            <a:endParaRPr lang="en-US" b="1" i="1" dirty="0">
              <a:solidFill>
                <a:schemeClr val="bg1"/>
              </a:solidFill>
            </a:endParaRPr>
          </a:p>
        </p:txBody>
      </p:sp>
      <p:sp>
        <p:nvSpPr>
          <p:cNvPr id="4" name="TextBox 3"/>
          <p:cNvSpPr txBox="1"/>
          <p:nvPr/>
        </p:nvSpPr>
        <p:spPr>
          <a:xfrm>
            <a:off x="7534656" y="1587500"/>
            <a:ext cx="4098544" cy="4401205"/>
          </a:xfrm>
          <a:prstGeom prst="rect">
            <a:avLst/>
          </a:prstGeom>
          <a:noFill/>
        </p:spPr>
        <p:txBody>
          <a:bodyPr wrap="square" rtlCol="0">
            <a:spAutoFit/>
          </a:bodyPr>
          <a:lstStyle/>
          <a:p>
            <a:pPr marL="609585" indent="-491054">
              <a:buClr>
                <a:srgbClr val="FF0000"/>
              </a:buClr>
              <a:buSzPct val="100000"/>
              <a:buFont typeface="Wingdings 3" panose="05040102010807070707" pitchFamily="18" charset="2"/>
              <a:buAutoNum type="arabicPeriod"/>
              <a:defRPr/>
            </a:pPr>
            <a:r>
              <a:rPr lang="en" sz="2800" b="1" dirty="0">
                <a:solidFill>
                  <a:schemeClr val="bg1"/>
                </a:solidFill>
              </a:rPr>
              <a:t>List 3 objects/things you see</a:t>
            </a:r>
            <a:r>
              <a:rPr lang="en" sz="2800" b="1" dirty="0" smtClean="0">
                <a:solidFill>
                  <a:schemeClr val="bg1"/>
                </a:solidFill>
              </a:rPr>
              <a:t>.</a:t>
            </a:r>
          </a:p>
          <a:p>
            <a:pPr marL="609585" indent="-491054">
              <a:buClr>
                <a:srgbClr val="0000FF"/>
              </a:buClr>
              <a:buSzPct val="100000"/>
              <a:buFont typeface="Wingdings 3" panose="05040102010807070707" pitchFamily="18" charset="2"/>
              <a:buAutoNum type="arabicPeriod"/>
              <a:defRPr/>
            </a:pPr>
            <a:endParaRPr lang="en" sz="2800" b="1" dirty="0" smtClean="0">
              <a:solidFill>
                <a:schemeClr val="bg1"/>
              </a:solidFill>
            </a:endParaRPr>
          </a:p>
          <a:p>
            <a:pPr marL="609585" indent="-491054">
              <a:buClr>
                <a:srgbClr val="0000FF"/>
              </a:buClr>
              <a:buSzPct val="100000"/>
              <a:buFont typeface="Wingdings 3" panose="05040102010807070707" pitchFamily="18" charset="2"/>
              <a:buAutoNum type="arabicPeriod"/>
              <a:defRPr/>
            </a:pPr>
            <a:r>
              <a:rPr lang="en" sz="2800" b="1" dirty="0" smtClean="0">
                <a:solidFill>
                  <a:schemeClr val="bg1"/>
                </a:solidFill>
              </a:rPr>
              <a:t>Describe </a:t>
            </a:r>
            <a:r>
              <a:rPr lang="en" sz="2800" b="1" dirty="0">
                <a:solidFill>
                  <a:schemeClr val="bg1"/>
                </a:solidFill>
              </a:rPr>
              <a:t>2 actions.</a:t>
            </a:r>
          </a:p>
          <a:p>
            <a:pPr marL="609585" indent="-491054">
              <a:buClr>
                <a:srgbClr val="9900FF"/>
              </a:buClr>
              <a:buSzPct val="100000"/>
              <a:buFont typeface="Wingdings 3" panose="05040102010807070707" pitchFamily="18" charset="2"/>
              <a:buAutoNum type="arabicPeriod"/>
              <a:defRPr/>
            </a:pPr>
            <a:endParaRPr lang="en" sz="2800" b="1" dirty="0" smtClean="0">
              <a:solidFill>
                <a:schemeClr val="bg1"/>
              </a:solidFill>
            </a:endParaRPr>
          </a:p>
          <a:p>
            <a:pPr marL="609585" indent="-491054">
              <a:buClr>
                <a:srgbClr val="9900FF"/>
              </a:buClr>
              <a:buSzPct val="100000"/>
              <a:buFont typeface="Wingdings 3" panose="05040102010807070707" pitchFamily="18" charset="2"/>
              <a:buAutoNum type="arabicPeriod"/>
              <a:defRPr/>
            </a:pPr>
            <a:r>
              <a:rPr lang="en" sz="2800" b="1" dirty="0" smtClean="0">
                <a:solidFill>
                  <a:schemeClr val="bg1"/>
                </a:solidFill>
              </a:rPr>
              <a:t>What </a:t>
            </a:r>
            <a:r>
              <a:rPr lang="en" sz="2800" b="1" dirty="0">
                <a:solidFill>
                  <a:schemeClr val="bg1"/>
                </a:solidFill>
              </a:rPr>
              <a:t>do you think is the main idea/main action of this image?</a:t>
            </a:r>
          </a:p>
        </p:txBody>
      </p:sp>
      <p:pic>
        <p:nvPicPr>
          <p:cNvPr id="1030" name="Picture 6" descr="http://1.bp.blogspot.com/-XzpkW3X07NQ/TrcIbbIXebI/AAAAAAAAAA0/dLjOkWGZ4q8/s1600/fourthworldar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97" y="829056"/>
            <a:ext cx="7376160" cy="5937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2725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312" y="245532"/>
            <a:ext cx="10682288" cy="1507067"/>
          </a:xfrm>
        </p:spPr>
        <p:txBody>
          <a:bodyPr/>
          <a:lstStyle/>
          <a:p>
            <a:r>
              <a:rPr lang="en-US" b="1" i="1" dirty="0" smtClean="0">
                <a:solidFill>
                  <a:schemeClr val="bg1"/>
                </a:solidFill>
              </a:rPr>
              <a:t>Thursday, </a:t>
            </a:r>
            <a:r>
              <a:rPr lang="en-US" b="1" i="1" dirty="0">
                <a:solidFill>
                  <a:schemeClr val="bg1"/>
                </a:solidFill>
              </a:rPr>
              <a:t>January </a:t>
            </a:r>
            <a:r>
              <a:rPr lang="en-US" b="1" i="1" dirty="0" smtClean="0">
                <a:solidFill>
                  <a:schemeClr val="bg1"/>
                </a:solidFill>
              </a:rPr>
              <a:t>25</a:t>
            </a:r>
            <a:r>
              <a:rPr lang="en-US" b="1" i="1" baseline="30000" dirty="0" smtClean="0">
                <a:solidFill>
                  <a:schemeClr val="bg1"/>
                </a:solidFill>
              </a:rPr>
              <a:t>th</a:t>
            </a:r>
            <a:r>
              <a:rPr lang="en-US" b="1" i="1" dirty="0" smtClean="0">
                <a:solidFill>
                  <a:schemeClr val="bg1"/>
                </a:solidFill>
              </a:rPr>
              <a:t> </a:t>
            </a:r>
            <a:r>
              <a:rPr lang="en-US" b="1" i="1" dirty="0">
                <a:solidFill>
                  <a:schemeClr val="bg1"/>
                </a:solidFill>
              </a:rPr>
              <a:t>WARMUP </a:t>
            </a:r>
            <a:r>
              <a:rPr lang="en-US" b="1" i="1" dirty="0" smtClean="0">
                <a:solidFill>
                  <a:schemeClr val="bg1"/>
                </a:solidFill>
              </a:rPr>
              <a:t>#29</a:t>
            </a:r>
            <a:endParaRPr lang="en-US" dirty="0"/>
          </a:p>
        </p:txBody>
      </p:sp>
      <p:pic>
        <p:nvPicPr>
          <p:cNvPr id="1026" name="Picture 2" descr="https://www.mtholyoke.edu/~hicks22a/classweb/Childlabor/WebsiteChildlabor/hine-empty_files/hine-empt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800" y="1409700"/>
            <a:ext cx="8229600" cy="51943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407400" y="1752599"/>
            <a:ext cx="3543300" cy="4154984"/>
          </a:xfrm>
          <a:prstGeom prst="rect">
            <a:avLst/>
          </a:prstGeom>
        </p:spPr>
        <p:txBody>
          <a:bodyPr wrap="square">
            <a:spAutoFit/>
          </a:bodyPr>
          <a:lstStyle/>
          <a:p>
            <a:pPr marL="609585" indent="-491054">
              <a:buClr>
                <a:srgbClr val="FF0000"/>
              </a:buClr>
              <a:buSzPct val="100000"/>
              <a:buFont typeface="Wingdings 3" panose="05040102010807070707" pitchFamily="18" charset="2"/>
              <a:buAutoNum type="arabicPeriod"/>
              <a:defRPr/>
            </a:pPr>
            <a:r>
              <a:rPr lang="en" sz="2400" b="1" dirty="0"/>
              <a:t>List 3 objects/things you see.</a:t>
            </a:r>
          </a:p>
          <a:p>
            <a:pPr marL="609585" indent="-491054">
              <a:buClr>
                <a:srgbClr val="0000FF"/>
              </a:buClr>
              <a:buSzPct val="100000"/>
              <a:buFont typeface="Wingdings 3" panose="05040102010807070707" pitchFamily="18" charset="2"/>
              <a:buAutoNum type="arabicPeriod"/>
              <a:defRPr/>
            </a:pPr>
            <a:endParaRPr lang="en" sz="2400" b="1" dirty="0"/>
          </a:p>
          <a:p>
            <a:pPr marL="609585" indent="-491054">
              <a:buClr>
                <a:srgbClr val="0000FF"/>
              </a:buClr>
              <a:buSzPct val="100000"/>
              <a:buFont typeface="Wingdings 3" panose="05040102010807070707" pitchFamily="18" charset="2"/>
              <a:buAutoNum type="arabicPeriod"/>
              <a:defRPr/>
            </a:pPr>
            <a:r>
              <a:rPr lang="en" sz="2400" b="1" dirty="0"/>
              <a:t>Describe 2 actions.</a:t>
            </a:r>
          </a:p>
          <a:p>
            <a:pPr marL="609585" indent="-491054">
              <a:buClr>
                <a:srgbClr val="9900FF"/>
              </a:buClr>
              <a:buSzPct val="100000"/>
              <a:buFont typeface="Wingdings 3" panose="05040102010807070707" pitchFamily="18" charset="2"/>
              <a:buAutoNum type="arabicPeriod"/>
              <a:defRPr/>
            </a:pPr>
            <a:endParaRPr lang="en" sz="2400" b="1" dirty="0"/>
          </a:p>
          <a:p>
            <a:pPr marL="609585" indent="-491054">
              <a:buClr>
                <a:srgbClr val="9900FF"/>
              </a:buClr>
              <a:buSzPct val="100000"/>
              <a:buFont typeface="Wingdings 3" panose="05040102010807070707" pitchFamily="18" charset="2"/>
              <a:buAutoNum type="arabicPeriod"/>
              <a:defRPr/>
            </a:pPr>
            <a:r>
              <a:rPr lang="en" sz="2400" b="1" dirty="0"/>
              <a:t>What do you think is the main idea/main action of this image?</a:t>
            </a:r>
          </a:p>
        </p:txBody>
      </p:sp>
    </p:spTree>
    <p:extLst>
      <p:ext uri="{BB962C8B-B14F-4D97-AF65-F5344CB8AC3E}">
        <p14:creationId xmlns:p14="http://schemas.microsoft.com/office/powerpoint/2010/main" val="5594588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72532"/>
            <a:ext cx="8534400" cy="1507067"/>
          </a:xfrm>
        </p:spPr>
        <p:txBody>
          <a:bodyPr/>
          <a:lstStyle/>
          <a:p>
            <a:r>
              <a:rPr lang="en-US" b="1" dirty="0" smtClean="0">
                <a:solidFill>
                  <a:schemeClr val="bg1"/>
                </a:solidFill>
              </a:rPr>
              <a:t>Warmup #30</a:t>
            </a:r>
            <a:endParaRPr lang="en-US" b="1" dirty="0">
              <a:solidFill>
                <a:schemeClr val="bg1"/>
              </a:solidFill>
            </a:endParaRPr>
          </a:p>
        </p:txBody>
      </p:sp>
      <p:sp>
        <p:nvSpPr>
          <p:cNvPr id="3" name="Content Placeholder 2"/>
          <p:cNvSpPr>
            <a:spLocks noGrp="1"/>
          </p:cNvSpPr>
          <p:nvPr>
            <p:ph idx="1"/>
          </p:nvPr>
        </p:nvSpPr>
        <p:spPr>
          <a:xfrm>
            <a:off x="684211" y="1655379"/>
            <a:ext cx="11045333" cy="4713890"/>
          </a:xfrm>
        </p:spPr>
        <p:txBody>
          <a:bodyPr>
            <a:noAutofit/>
          </a:bodyPr>
          <a:lstStyle/>
          <a:p>
            <a:r>
              <a:rPr lang="en-US" sz="3200" b="1" dirty="0" smtClean="0"/>
              <a:t>1. What's the difference between Urban and Rural?</a:t>
            </a:r>
          </a:p>
          <a:p>
            <a:r>
              <a:rPr lang="en-US" sz="3200" b="1" dirty="0" smtClean="0"/>
              <a:t>2. What is Urbanization</a:t>
            </a:r>
          </a:p>
          <a:p>
            <a:r>
              <a:rPr lang="en-US" sz="3200" b="1" dirty="0" smtClean="0"/>
              <a:t>3. What was a negative effect of the Industrial Rev.?</a:t>
            </a:r>
          </a:p>
          <a:p>
            <a:r>
              <a:rPr lang="en-US" sz="3200" b="1" dirty="0" smtClean="0"/>
              <a:t>4. What was a positive effect of the Industrial Rev.?</a:t>
            </a:r>
          </a:p>
          <a:p>
            <a:r>
              <a:rPr lang="en-US" sz="3200" b="1" dirty="0" smtClean="0"/>
              <a:t>5. Define Tenement housing.</a:t>
            </a:r>
            <a:endParaRPr lang="en-US" sz="3200" b="1" dirty="0"/>
          </a:p>
        </p:txBody>
      </p:sp>
    </p:spTree>
    <p:extLst>
      <p:ext uri="{BB962C8B-B14F-4D97-AF65-F5344CB8AC3E}">
        <p14:creationId xmlns:p14="http://schemas.microsoft.com/office/powerpoint/2010/main" val="41566032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0349"/>
            <a:ext cx="12281694" cy="1130301"/>
          </a:xfrm>
        </p:spPr>
        <p:txBody>
          <a:bodyPr>
            <a:normAutofit fontScale="90000"/>
          </a:bodyPr>
          <a:lstStyle/>
          <a:p>
            <a:r>
              <a:rPr lang="en-US" b="1" i="1" dirty="0" smtClean="0">
                <a:solidFill>
                  <a:schemeClr val="bg1"/>
                </a:solidFill>
              </a:rPr>
              <a:t>Thursday, Feb16</a:t>
            </a:r>
            <a:r>
              <a:rPr lang="en-US" b="1" i="1" baseline="30000" dirty="0" smtClean="0">
                <a:solidFill>
                  <a:schemeClr val="bg1"/>
                </a:solidFill>
              </a:rPr>
              <a:t>th</a:t>
            </a:r>
            <a:r>
              <a:rPr lang="en-US" b="1" i="1" dirty="0" smtClean="0">
                <a:solidFill>
                  <a:schemeClr val="bg1"/>
                </a:solidFill>
              </a:rPr>
              <a:t> </a:t>
            </a:r>
            <a:r>
              <a:rPr lang="en-US" b="1" dirty="0" smtClean="0">
                <a:solidFill>
                  <a:schemeClr val="bg1"/>
                </a:solidFill>
              </a:rPr>
              <a:t>WARMUP #31</a:t>
            </a:r>
            <a:r>
              <a:rPr lang="en-US" b="1" dirty="0">
                <a:solidFill>
                  <a:schemeClr val="bg1"/>
                </a:solidFill>
              </a:rPr>
              <a:t/>
            </a:r>
            <a:br>
              <a:rPr lang="en-US" b="1" dirty="0">
                <a:solidFill>
                  <a:schemeClr val="bg1"/>
                </a:solidFill>
              </a:rPr>
            </a:br>
            <a:endParaRPr lang="en-US" b="1" i="1" dirty="0">
              <a:solidFill>
                <a:schemeClr val="bg1"/>
              </a:solidFill>
            </a:endParaRPr>
          </a:p>
        </p:txBody>
      </p:sp>
      <p:sp>
        <p:nvSpPr>
          <p:cNvPr id="4" name="TextBox 3"/>
          <p:cNvSpPr txBox="1"/>
          <p:nvPr/>
        </p:nvSpPr>
        <p:spPr>
          <a:xfrm>
            <a:off x="7534656" y="1587500"/>
            <a:ext cx="4098544" cy="4401205"/>
          </a:xfrm>
          <a:prstGeom prst="rect">
            <a:avLst/>
          </a:prstGeom>
          <a:noFill/>
        </p:spPr>
        <p:txBody>
          <a:bodyPr wrap="square" rtlCol="0">
            <a:spAutoFit/>
          </a:bodyPr>
          <a:lstStyle/>
          <a:p>
            <a:pPr marL="609585" indent="-491054">
              <a:buClr>
                <a:srgbClr val="FF0000"/>
              </a:buClr>
              <a:buSzPct val="100000"/>
              <a:buFont typeface="Wingdings 3" panose="05040102010807070707" pitchFamily="18" charset="2"/>
              <a:buAutoNum type="arabicPeriod"/>
              <a:defRPr/>
            </a:pPr>
            <a:r>
              <a:rPr lang="en-US" sz="2800" b="1" dirty="0" smtClean="0">
                <a:solidFill>
                  <a:schemeClr val="bg1"/>
                </a:solidFill>
              </a:rPr>
              <a:t>W</a:t>
            </a:r>
            <a:r>
              <a:rPr lang="en" sz="2800" b="1" dirty="0" smtClean="0">
                <a:solidFill>
                  <a:schemeClr val="bg1"/>
                </a:solidFill>
              </a:rPr>
              <a:t>hat objects or symbols do you see?</a:t>
            </a:r>
          </a:p>
          <a:p>
            <a:pPr marL="609585" indent="-491054">
              <a:buClr>
                <a:srgbClr val="0000FF"/>
              </a:buClr>
              <a:buSzPct val="100000"/>
              <a:buFont typeface="Wingdings 3" panose="05040102010807070707" pitchFamily="18" charset="2"/>
              <a:buAutoNum type="arabicPeriod"/>
              <a:defRPr/>
            </a:pPr>
            <a:endParaRPr lang="en" sz="2800" b="1" dirty="0" smtClean="0">
              <a:solidFill>
                <a:schemeClr val="bg1"/>
              </a:solidFill>
            </a:endParaRPr>
          </a:p>
          <a:p>
            <a:pPr marL="609585" indent="-491054">
              <a:buClr>
                <a:srgbClr val="0000FF"/>
              </a:buClr>
              <a:buSzPct val="100000"/>
              <a:buFont typeface="Wingdings 3" panose="05040102010807070707" pitchFamily="18" charset="2"/>
              <a:buAutoNum type="arabicPeriod"/>
              <a:defRPr/>
            </a:pPr>
            <a:r>
              <a:rPr lang="en" sz="2800" b="1" dirty="0" smtClean="0">
                <a:solidFill>
                  <a:schemeClr val="bg1"/>
                </a:solidFill>
              </a:rPr>
              <a:t>What action is taking place?</a:t>
            </a:r>
            <a:endParaRPr lang="en" sz="2800" b="1" dirty="0">
              <a:solidFill>
                <a:schemeClr val="bg1"/>
              </a:solidFill>
            </a:endParaRPr>
          </a:p>
          <a:p>
            <a:pPr marL="609585" indent="-491054">
              <a:buClr>
                <a:srgbClr val="9900FF"/>
              </a:buClr>
              <a:buSzPct val="100000"/>
              <a:buFont typeface="Wingdings 3" panose="05040102010807070707" pitchFamily="18" charset="2"/>
              <a:buAutoNum type="arabicPeriod"/>
              <a:defRPr/>
            </a:pPr>
            <a:endParaRPr lang="en" sz="2800" b="1" dirty="0" smtClean="0">
              <a:solidFill>
                <a:schemeClr val="bg1"/>
              </a:solidFill>
            </a:endParaRPr>
          </a:p>
          <a:p>
            <a:pPr marL="609585" indent="-491054">
              <a:buClr>
                <a:srgbClr val="9900FF"/>
              </a:buClr>
              <a:buSzPct val="100000"/>
              <a:buFont typeface="Wingdings 3" panose="05040102010807070707" pitchFamily="18" charset="2"/>
              <a:buAutoNum type="arabicPeriod"/>
              <a:defRPr/>
            </a:pPr>
            <a:r>
              <a:rPr lang="en" sz="2800" b="1" dirty="0" smtClean="0">
                <a:solidFill>
                  <a:schemeClr val="bg1"/>
                </a:solidFill>
              </a:rPr>
              <a:t>What message is this cartoon trying to convey?</a:t>
            </a:r>
            <a:endParaRPr lang="en" sz="2800" b="1" dirty="0">
              <a:solidFill>
                <a:schemeClr val="bg1"/>
              </a:solidFill>
            </a:endParaRPr>
          </a:p>
        </p:txBody>
      </p:sp>
      <p:pic>
        <p:nvPicPr>
          <p:cNvPr id="1026" name="Picture 2" descr="Image result for imperialism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79" y="725214"/>
            <a:ext cx="7015655" cy="6022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28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11075988" cy="1130301"/>
          </a:xfrm>
        </p:spPr>
        <p:txBody>
          <a:bodyPr/>
          <a:lstStyle/>
          <a:p>
            <a:r>
              <a:rPr lang="en-US" b="1" i="1" dirty="0" err="1" smtClean="0">
                <a:solidFill>
                  <a:schemeClr val="bg1"/>
                </a:solidFill>
              </a:rPr>
              <a:t>wednesday</a:t>
            </a:r>
            <a:r>
              <a:rPr lang="en-US" b="1" i="1" dirty="0" smtClean="0">
                <a:solidFill>
                  <a:schemeClr val="bg1"/>
                </a:solidFill>
              </a:rPr>
              <a:t>, </a:t>
            </a:r>
            <a:r>
              <a:rPr lang="en-US" b="1" i="1" smtClean="0">
                <a:solidFill>
                  <a:schemeClr val="bg1"/>
                </a:solidFill>
              </a:rPr>
              <a:t>September 20</a:t>
            </a:r>
            <a:r>
              <a:rPr lang="en-US" b="1" i="1" baseline="30000" smtClean="0">
                <a:solidFill>
                  <a:schemeClr val="bg1"/>
                </a:solidFill>
              </a:rPr>
              <a:t>th</a:t>
            </a:r>
            <a:r>
              <a:rPr lang="en-US" b="1" i="1" smtClean="0">
                <a:solidFill>
                  <a:schemeClr val="bg1"/>
                </a:solidFill>
              </a:rPr>
              <a:t>  </a:t>
            </a:r>
            <a:endParaRPr lang="en-US" b="1" i="1" dirty="0">
              <a:solidFill>
                <a:schemeClr val="bg1"/>
              </a:solidFill>
            </a:endParaRPr>
          </a:p>
        </p:txBody>
      </p:sp>
      <p:sp>
        <p:nvSpPr>
          <p:cNvPr id="3" name="Subtitle 2"/>
          <p:cNvSpPr>
            <a:spLocks noGrp="1"/>
          </p:cNvSpPr>
          <p:nvPr>
            <p:ph type="subTitle" idx="1"/>
          </p:nvPr>
        </p:nvSpPr>
        <p:spPr>
          <a:xfrm>
            <a:off x="281354" y="1816100"/>
            <a:ext cx="11910646" cy="4665133"/>
          </a:xfrm>
        </p:spPr>
        <p:txBody>
          <a:bodyPr>
            <a:normAutofit/>
          </a:bodyPr>
          <a:lstStyle/>
          <a:p>
            <a:r>
              <a:rPr lang="en-US" sz="4100" b="1" dirty="0" smtClean="0">
                <a:solidFill>
                  <a:schemeClr val="tx1"/>
                </a:solidFill>
              </a:rPr>
              <a:t>WARMUP #5  9/20/17 </a:t>
            </a:r>
          </a:p>
          <a:p>
            <a:pPr marL="742950" indent="-742950">
              <a:buAutoNum type="arabicPeriod"/>
            </a:pPr>
            <a:r>
              <a:rPr lang="en-US" sz="3600" b="1" dirty="0" smtClean="0">
                <a:solidFill>
                  <a:schemeClr val="accent1"/>
                </a:solidFill>
              </a:rPr>
              <a:t>Tell me at least two things I need to know about Martin Luther and/or the Protestant Reformation</a:t>
            </a:r>
          </a:p>
          <a:p>
            <a:endParaRPr lang="en-US" sz="3600" b="1" dirty="0" smtClean="0">
              <a:solidFill>
                <a:schemeClr val="accent1"/>
              </a:solidFill>
            </a:endParaRPr>
          </a:p>
          <a:p>
            <a:r>
              <a:rPr lang="en-US" sz="3600" b="1" dirty="0" smtClean="0">
                <a:solidFill>
                  <a:schemeClr val="accent1"/>
                </a:solidFill>
              </a:rPr>
              <a:t>2.Tell me anything/everything you may know about the Renaissance</a:t>
            </a:r>
            <a:endParaRPr lang="en-US" sz="3600" b="1" dirty="0">
              <a:solidFill>
                <a:schemeClr val="accent1"/>
              </a:solidFill>
            </a:endParaRPr>
          </a:p>
          <a:p>
            <a:endParaRPr lang="en-US" sz="3600" b="1" dirty="0" smtClean="0">
              <a:solidFill>
                <a:schemeClr val="tx1"/>
              </a:solidFill>
            </a:endParaRPr>
          </a:p>
          <a:p>
            <a:endParaRPr lang="en-US" sz="3600" b="1" dirty="0">
              <a:solidFill>
                <a:schemeClr val="tx1"/>
              </a:solidFill>
            </a:endParaRPr>
          </a:p>
        </p:txBody>
      </p:sp>
    </p:spTree>
    <p:extLst>
      <p:ext uri="{BB962C8B-B14F-4D97-AF65-F5344CB8AC3E}">
        <p14:creationId xmlns:p14="http://schemas.microsoft.com/office/powerpoint/2010/main" val="38490189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72532"/>
            <a:ext cx="8534400" cy="1507067"/>
          </a:xfrm>
        </p:spPr>
        <p:txBody>
          <a:bodyPr/>
          <a:lstStyle/>
          <a:p>
            <a:r>
              <a:rPr lang="en-US" b="1" dirty="0" smtClean="0">
                <a:solidFill>
                  <a:schemeClr val="bg1"/>
                </a:solidFill>
              </a:rPr>
              <a:t>Warmup #32      Feb, 22nd</a:t>
            </a:r>
            <a:endParaRPr lang="en-US" b="1" dirty="0">
              <a:solidFill>
                <a:schemeClr val="bg1"/>
              </a:solidFill>
            </a:endParaRPr>
          </a:p>
        </p:txBody>
      </p:sp>
      <p:sp>
        <p:nvSpPr>
          <p:cNvPr id="3" name="Content Placeholder 2"/>
          <p:cNvSpPr>
            <a:spLocks noGrp="1"/>
          </p:cNvSpPr>
          <p:nvPr>
            <p:ph idx="1"/>
          </p:nvPr>
        </p:nvSpPr>
        <p:spPr>
          <a:xfrm>
            <a:off x="684211" y="1655379"/>
            <a:ext cx="11045333" cy="4713890"/>
          </a:xfrm>
        </p:spPr>
        <p:txBody>
          <a:bodyPr>
            <a:noAutofit/>
          </a:bodyPr>
          <a:lstStyle/>
          <a:p>
            <a:r>
              <a:rPr lang="en-US" sz="3200" b="1" dirty="0" smtClean="0"/>
              <a:t>1. </a:t>
            </a:r>
            <a:r>
              <a:rPr lang="en-US" sz="3200" b="1" dirty="0"/>
              <a:t> </a:t>
            </a:r>
            <a:r>
              <a:rPr lang="en-US" sz="3200" b="1" dirty="0" smtClean="0"/>
              <a:t>What is your definition of Imperialism?</a:t>
            </a:r>
          </a:p>
          <a:p>
            <a:r>
              <a:rPr lang="en-US" sz="3200" b="1" dirty="0" smtClean="0"/>
              <a:t>2.  What continent was the first to be imperialized by European countries?</a:t>
            </a:r>
          </a:p>
          <a:p>
            <a:r>
              <a:rPr lang="en-US" sz="3200" b="1" dirty="0" smtClean="0"/>
              <a:t>3.  What does the term “social Darwinism” mean?</a:t>
            </a:r>
          </a:p>
          <a:p>
            <a:r>
              <a:rPr lang="en-US" sz="3200" b="1" dirty="0" smtClean="0"/>
              <a:t>4.  What European country imperialized the most territory in Africa?</a:t>
            </a:r>
            <a:endParaRPr lang="en-US" sz="3200" b="1" dirty="0"/>
          </a:p>
        </p:txBody>
      </p:sp>
    </p:spTree>
    <p:extLst>
      <p:ext uri="{BB962C8B-B14F-4D97-AF65-F5344CB8AC3E}">
        <p14:creationId xmlns:p14="http://schemas.microsoft.com/office/powerpoint/2010/main" val="40993384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812" y="152398"/>
            <a:ext cx="8534400" cy="1507067"/>
          </a:xfrm>
        </p:spPr>
        <p:txBody>
          <a:bodyPr/>
          <a:lstStyle/>
          <a:p>
            <a:r>
              <a:rPr lang="en-US" b="1" dirty="0">
                <a:solidFill>
                  <a:schemeClr val="bg1"/>
                </a:solidFill>
              </a:rPr>
              <a:t>Warmup #</a:t>
            </a:r>
            <a:r>
              <a:rPr lang="en-US" b="1" dirty="0" smtClean="0">
                <a:solidFill>
                  <a:schemeClr val="bg1"/>
                </a:solidFill>
              </a:rPr>
              <a:t>33      </a:t>
            </a:r>
            <a:r>
              <a:rPr lang="en-US" b="1" dirty="0">
                <a:solidFill>
                  <a:schemeClr val="bg1"/>
                </a:solidFill>
              </a:rPr>
              <a:t>Feb, </a:t>
            </a:r>
            <a:r>
              <a:rPr lang="en-US" b="1" dirty="0" smtClean="0">
                <a:solidFill>
                  <a:schemeClr val="bg1"/>
                </a:solidFill>
              </a:rPr>
              <a:t>28</a:t>
            </a:r>
            <a:r>
              <a:rPr lang="en-US" b="1" baseline="30000" dirty="0" smtClean="0">
                <a:solidFill>
                  <a:schemeClr val="bg1"/>
                </a:solidFill>
              </a:rPr>
              <a:t>th</a:t>
            </a:r>
            <a:r>
              <a:rPr lang="en-US" b="1" dirty="0" smtClean="0">
                <a:solidFill>
                  <a:schemeClr val="bg1"/>
                </a:solidFill>
              </a:rPr>
              <a:t> </a:t>
            </a:r>
            <a:endParaRPr lang="en-US" dirty="0"/>
          </a:p>
        </p:txBody>
      </p:sp>
      <p:sp>
        <p:nvSpPr>
          <p:cNvPr id="3" name="Content Placeholder 2"/>
          <p:cNvSpPr>
            <a:spLocks noGrp="1"/>
          </p:cNvSpPr>
          <p:nvPr>
            <p:ph idx="1"/>
          </p:nvPr>
        </p:nvSpPr>
        <p:spPr>
          <a:xfrm>
            <a:off x="440267" y="1524000"/>
            <a:ext cx="10972800" cy="4961467"/>
          </a:xfrm>
        </p:spPr>
        <p:txBody>
          <a:bodyPr>
            <a:normAutofit/>
          </a:bodyPr>
          <a:lstStyle/>
          <a:p>
            <a:r>
              <a:rPr lang="en-US" sz="3200" b="1" dirty="0" smtClean="0"/>
              <a:t>1. </a:t>
            </a:r>
            <a:r>
              <a:rPr lang="en-US" sz="3200" b="1" dirty="0">
                <a:solidFill>
                  <a:schemeClr val="bg1"/>
                </a:solidFill>
              </a:rPr>
              <a:t>How does propaganda relate to nationalism</a:t>
            </a:r>
            <a:r>
              <a:rPr lang="en-US" sz="3200" b="1" dirty="0" smtClean="0">
                <a:solidFill>
                  <a:schemeClr val="bg1"/>
                </a:solidFill>
              </a:rPr>
              <a:t>?</a:t>
            </a:r>
          </a:p>
          <a:p>
            <a:r>
              <a:rPr lang="en-US" sz="3200" b="1" dirty="0" smtClean="0">
                <a:solidFill>
                  <a:schemeClr val="bg1"/>
                </a:solidFill>
              </a:rPr>
              <a:t>2. What is militarism?</a:t>
            </a:r>
          </a:p>
          <a:p>
            <a:r>
              <a:rPr lang="en-US" sz="3200" b="1" dirty="0" smtClean="0">
                <a:solidFill>
                  <a:schemeClr val="bg1"/>
                </a:solidFill>
              </a:rPr>
              <a:t>3</a:t>
            </a:r>
            <a:r>
              <a:rPr lang="en-US" sz="3200" b="1" smtClean="0">
                <a:solidFill>
                  <a:schemeClr val="bg1"/>
                </a:solidFill>
              </a:rPr>
              <a:t>. What </a:t>
            </a:r>
            <a:r>
              <a:rPr lang="en-US" sz="3200" b="1" dirty="0" smtClean="0">
                <a:solidFill>
                  <a:schemeClr val="bg1"/>
                </a:solidFill>
              </a:rPr>
              <a:t>is Nationalism?</a:t>
            </a:r>
          </a:p>
          <a:p>
            <a:r>
              <a:rPr lang="en-US" sz="3200" b="1" dirty="0" smtClean="0">
                <a:solidFill>
                  <a:schemeClr val="bg1"/>
                </a:solidFill>
              </a:rPr>
              <a:t>4. What is Fascism?</a:t>
            </a:r>
            <a:endParaRPr lang="en-US" sz="3200" b="1" dirty="0">
              <a:solidFill>
                <a:schemeClr val="bg1"/>
              </a:solidFill>
            </a:endParaRPr>
          </a:p>
        </p:txBody>
      </p:sp>
    </p:spTree>
    <p:extLst>
      <p:ext uri="{BB962C8B-B14F-4D97-AF65-F5344CB8AC3E}">
        <p14:creationId xmlns:p14="http://schemas.microsoft.com/office/powerpoint/2010/main" val="35602541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312" y="0"/>
            <a:ext cx="8534400" cy="1507067"/>
          </a:xfrm>
        </p:spPr>
        <p:txBody>
          <a:bodyPr/>
          <a:lstStyle/>
          <a:p>
            <a:r>
              <a:rPr lang="en-US" b="1" dirty="0">
                <a:solidFill>
                  <a:schemeClr val="bg1"/>
                </a:solidFill>
              </a:rPr>
              <a:t>Warmup #</a:t>
            </a:r>
            <a:r>
              <a:rPr lang="en-US" b="1" dirty="0" smtClean="0">
                <a:solidFill>
                  <a:schemeClr val="bg1"/>
                </a:solidFill>
              </a:rPr>
              <a:t>34      March, 8</a:t>
            </a:r>
            <a:r>
              <a:rPr lang="en-US" b="1" baseline="30000" dirty="0" smtClean="0">
                <a:solidFill>
                  <a:schemeClr val="bg1"/>
                </a:solidFill>
              </a:rPr>
              <a:t>th</a:t>
            </a:r>
            <a:r>
              <a:rPr lang="en-US" b="1" dirty="0" smtClean="0">
                <a:solidFill>
                  <a:schemeClr val="bg1"/>
                </a:solidFill>
              </a:rPr>
              <a:t> </a:t>
            </a:r>
            <a:endParaRPr lang="en-US" dirty="0"/>
          </a:p>
        </p:txBody>
      </p:sp>
      <p:sp>
        <p:nvSpPr>
          <p:cNvPr id="3" name="Content Placeholder 2"/>
          <p:cNvSpPr>
            <a:spLocks noGrp="1"/>
          </p:cNvSpPr>
          <p:nvPr>
            <p:ph idx="1"/>
          </p:nvPr>
        </p:nvSpPr>
        <p:spPr>
          <a:xfrm>
            <a:off x="508000" y="1257300"/>
            <a:ext cx="11112500" cy="5194300"/>
          </a:xfrm>
        </p:spPr>
        <p:txBody>
          <a:bodyPr>
            <a:normAutofit/>
          </a:bodyPr>
          <a:lstStyle/>
          <a:p>
            <a:r>
              <a:rPr lang="en-US" sz="3200" b="1" dirty="0" smtClean="0">
                <a:solidFill>
                  <a:schemeClr val="bg1">
                    <a:lumMod val="95000"/>
                    <a:lumOff val="5000"/>
                  </a:schemeClr>
                </a:solidFill>
              </a:rPr>
              <a:t>In ten years I see myself doing ___________________________.</a:t>
            </a:r>
          </a:p>
          <a:p>
            <a:r>
              <a:rPr lang="en-US" sz="3200" b="1" dirty="0" smtClean="0">
                <a:solidFill>
                  <a:schemeClr val="bg1">
                    <a:lumMod val="95000"/>
                    <a:lumOff val="5000"/>
                  </a:schemeClr>
                </a:solidFill>
              </a:rPr>
              <a:t>In order to achieve that goal I need to do the following thing</a:t>
            </a:r>
          </a:p>
          <a:p>
            <a:pPr lvl="1"/>
            <a:r>
              <a:rPr lang="en-US" sz="3200" b="1" dirty="0" smtClean="0">
                <a:solidFill>
                  <a:schemeClr val="bg1">
                    <a:lumMod val="95000"/>
                    <a:lumOff val="5000"/>
                  </a:schemeClr>
                </a:solidFill>
              </a:rPr>
              <a:t>*</a:t>
            </a:r>
          </a:p>
          <a:p>
            <a:pPr lvl="1"/>
            <a:r>
              <a:rPr lang="en-US" sz="3200" b="1" dirty="0" smtClean="0">
                <a:solidFill>
                  <a:schemeClr val="bg1">
                    <a:lumMod val="95000"/>
                    <a:lumOff val="5000"/>
                  </a:schemeClr>
                </a:solidFill>
              </a:rPr>
              <a:t>*</a:t>
            </a:r>
          </a:p>
          <a:p>
            <a:pPr lvl="1"/>
            <a:r>
              <a:rPr lang="en-US" sz="3200" b="1" dirty="0" smtClean="0">
                <a:solidFill>
                  <a:schemeClr val="bg1">
                    <a:lumMod val="95000"/>
                    <a:lumOff val="5000"/>
                  </a:schemeClr>
                </a:solidFill>
              </a:rPr>
              <a:t>*</a:t>
            </a:r>
          </a:p>
          <a:p>
            <a:pPr lvl="1"/>
            <a:r>
              <a:rPr lang="en-US" sz="3200" b="1" dirty="0">
                <a:solidFill>
                  <a:schemeClr val="bg1">
                    <a:lumMod val="95000"/>
                    <a:lumOff val="5000"/>
                  </a:schemeClr>
                </a:solidFill>
              </a:rPr>
              <a:t>*</a:t>
            </a:r>
          </a:p>
        </p:txBody>
      </p:sp>
      <p:sp>
        <p:nvSpPr>
          <p:cNvPr id="4" name="Rectangle 3"/>
          <p:cNvSpPr/>
          <p:nvPr/>
        </p:nvSpPr>
        <p:spPr>
          <a:xfrm>
            <a:off x="5971607" y="3244334"/>
            <a:ext cx="24878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42910225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15601" y="593367"/>
            <a:ext cx="11360799" cy="763599"/>
          </a:xfrm>
          <a:prstGeom prst="rect">
            <a:avLst/>
          </a:prstGeom>
        </p:spPr>
        <p:txBody>
          <a:bodyPr vert="horz" lIns="121900" tIns="121900" rIns="121900" bIns="121900" rtlCol="0" anchor="t" anchorCtr="0">
            <a:noAutofit/>
          </a:bodyPr>
          <a:lstStyle/>
          <a:p>
            <a:r>
              <a:rPr lang="en" dirty="0" smtClean="0"/>
              <a:t>Warm Up#35					March 10</a:t>
            </a:r>
            <a:r>
              <a:rPr lang="en" baseline="30000" dirty="0" smtClean="0"/>
              <a:t>th</a:t>
            </a:r>
            <a:r>
              <a:rPr lang="en" dirty="0" smtClean="0"/>
              <a:t> </a:t>
            </a:r>
            <a:endParaRPr lang="en" dirty="0"/>
          </a:p>
        </p:txBody>
      </p:sp>
      <p:sp>
        <p:nvSpPr>
          <p:cNvPr id="252" name="Shape 252"/>
          <p:cNvSpPr txBox="1">
            <a:spLocks noGrp="1"/>
          </p:cNvSpPr>
          <p:nvPr>
            <p:ph type="body" idx="1"/>
          </p:nvPr>
        </p:nvSpPr>
        <p:spPr>
          <a:xfrm>
            <a:off x="415601" y="1536633"/>
            <a:ext cx="11360799" cy="4555200"/>
          </a:xfrm>
          <a:prstGeom prst="rect">
            <a:avLst/>
          </a:prstGeom>
        </p:spPr>
        <p:txBody>
          <a:bodyPr vert="horz" lIns="121900" tIns="121900" rIns="121900" bIns="121900" rtlCol="0" anchor="t" anchorCtr="0">
            <a:noAutofit/>
          </a:bodyPr>
          <a:lstStyle/>
          <a:p>
            <a:pPr marL="609585" indent="-304792">
              <a:buAutoNum type="arabicPeriod"/>
            </a:pPr>
            <a:r>
              <a:rPr lang="en" sz="3200" b="1" dirty="0" smtClean="0">
                <a:solidFill>
                  <a:schemeClr val="bg1"/>
                </a:solidFill>
              </a:rPr>
              <a:t>What were the Main </a:t>
            </a:r>
            <a:r>
              <a:rPr lang="en" sz="3200" b="1" dirty="0">
                <a:solidFill>
                  <a:schemeClr val="bg1"/>
                </a:solidFill>
              </a:rPr>
              <a:t>Causes of WWI: </a:t>
            </a:r>
            <a:r>
              <a:rPr lang="en" sz="3200" b="1" dirty="0" smtClean="0">
                <a:solidFill>
                  <a:schemeClr val="bg1"/>
                </a:solidFill>
              </a:rPr>
              <a:t>(hint:  think about the “ism’s)</a:t>
            </a:r>
            <a:endParaRPr lang="en" sz="3200" b="1" dirty="0">
              <a:solidFill>
                <a:schemeClr val="bg1"/>
              </a:solidFill>
            </a:endParaRPr>
          </a:p>
          <a:p>
            <a:pPr marL="304793" indent="0">
              <a:buNone/>
            </a:pPr>
            <a:endParaRPr lang="en" sz="3200" b="1" dirty="0" smtClean="0">
              <a:solidFill>
                <a:schemeClr val="bg1"/>
              </a:solidFill>
            </a:endParaRPr>
          </a:p>
          <a:p>
            <a:pPr marL="304793" indent="0">
              <a:buNone/>
            </a:pPr>
            <a:r>
              <a:rPr lang="en" sz="3200" b="1" dirty="0" smtClean="0">
                <a:solidFill>
                  <a:schemeClr val="tx1"/>
                </a:solidFill>
              </a:rPr>
              <a:t>2. </a:t>
            </a:r>
            <a:r>
              <a:rPr lang="en" sz="3200" b="1" dirty="0" smtClean="0">
                <a:solidFill>
                  <a:schemeClr val="bg1"/>
                </a:solidFill>
              </a:rPr>
              <a:t>Who were the members of the Triple Entente?</a:t>
            </a:r>
          </a:p>
          <a:p>
            <a:pPr marL="609585" indent="-304792">
              <a:buAutoNum type="arabicPeriod"/>
            </a:pPr>
            <a:endParaRPr lang="en" sz="3200" b="1" dirty="0" smtClean="0">
              <a:solidFill>
                <a:schemeClr val="bg1"/>
              </a:solidFill>
            </a:endParaRPr>
          </a:p>
          <a:p>
            <a:pPr marL="304793" indent="0">
              <a:buNone/>
            </a:pPr>
            <a:r>
              <a:rPr lang="en" sz="3200" b="1" dirty="0" smtClean="0">
                <a:solidFill>
                  <a:schemeClr val="tx1"/>
                </a:solidFill>
              </a:rPr>
              <a:t>3</a:t>
            </a:r>
            <a:r>
              <a:rPr lang="en" sz="3200" b="1" dirty="0" smtClean="0">
                <a:solidFill>
                  <a:schemeClr val="bg1"/>
                </a:solidFill>
              </a:rPr>
              <a:t>. Who were the members of the Triple Alliance?</a:t>
            </a:r>
          </a:p>
          <a:p>
            <a:pPr marL="609585" indent="-304792">
              <a:buAutoNum type="arabicPeriod"/>
            </a:pPr>
            <a:endParaRPr lang="en" sz="3200" b="1" dirty="0" smtClean="0">
              <a:solidFill>
                <a:schemeClr val="bg1"/>
              </a:solidFill>
            </a:endParaRPr>
          </a:p>
          <a:p>
            <a:pPr marL="304793" indent="0">
              <a:buNone/>
            </a:pPr>
            <a:r>
              <a:rPr lang="en" sz="3200" b="1" dirty="0" smtClean="0">
                <a:solidFill>
                  <a:schemeClr val="tx1"/>
                </a:solidFill>
              </a:rPr>
              <a:t>4. </a:t>
            </a:r>
            <a:r>
              <a:rPr lang="en" sz="3200" b="1" dirty="0" smtClean="0">
                <a:solidFill>
                  <a:schemeClr val="bg1"/>
                </a:solidFill>
              </a:rPr>
              <a:t>Name two significant technological advancements that were used in WWI.</a:t>
            </a:r>
          </a:p>
          <a:p>
            <a:pPr marL="304793" indent="0">
              <a:buNone/>
            </a:pPr>
            <a:endParaRPr lang="en" dirty="0"/>
          </a:p>
        </p:txBody>
      </p:sp>
    </p:spTree>
    <p:extLst>
      <p:ext uri="{BB962C8B-B14F-4D97-AF65-F5344CB8AC3E}">
        <p14:creationId xmlns:p14="http://schemas.microsoft.com/office/powerpoint/2010/main" val="19190167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15601" y="593367"/>
            <a:ext cx="11360799" cy="763599"/>
          </a:xfrm>
          <a:prstGeom prst="rect">
            <a:avLst/>
          </a:prstGeom>
        </p:spPr>
        <p:txBody>
          <a:bodyPr vert="horz" lIns="121900" tIns="121900" rIns="121900" bIns="121900" rtlCol="0" anchor="t" anchorCtr="0">
            <a:noAutofit/>
          </a:bodyPr>
          <a:lstStyle/>
          <a:p>
            <a:r>
              <a:rPr lang="en" dirty="0" smtClean="0"/>
              <a:t>3/20/17 					Warm Up#36</a:t>
            </a:r>
            <a:endParaRPr lang="en" dirty="0"/>
          </a:p>
        </p:txBody>
      </p:sp>
      <p:sp>
        <p:nvSpPr>
          <p:cNvPr id="264" name="Shape 264"/>
          <p:cNvSpPr txBox="1">
            <a:spLocks noGrp="1"/>
          </p:cNvSpPr>
          <p:nvPr>
            <p:ph type="body" idx="1"/>
          </p:nvPr>
        </p:nvSpPr>
        <p:spPr>
          <a:xfrm>
            <a:off x="415601" y="1536633"/>
            <a:ext cx="11360799" cy="4555200"/>
          </a:xfrm>
          <a:prstGeom prst="rect">
            <a:avLst/>
          </a:prstGeom>
        </p:spPr>
        <p:txBody>
          <a:bodyPr vert="horz" lIns="121900" tIns="121900" rIns="121900" bIns="121900" rtlCol="0" anchor="t" anchorCtr="0">
            <a:noAutofit/>
          </a:bodyPr>
          <a:lstStyle/>
          <a:p>
            <a:pPr>
              <a:buNone/>
            </a:pPr>
            <a:r>
              <a:rPr lang="en" b="1" dirty="0"/>
              <a:t>               </a:t>
            </a:r>
            <a:r>
              <a:rPr lang="en" b="1" dirty="0" smtClean="0"/>
              <a:t>Match the Dictator with the country</a:t>
            </a:r>
          </a:p>
          <a:p>
            <a:pPr>
              <a:buNone/>
            </a:pPr>
            <a:r>
              <a:rPr lang="en" b="1" dirty="0" smtClean="0"/>
              <a:t>				  </a:t>
            </a:r>
          </a:p>
          <a:p>
            <a:pPr>
              <a:buNone/>
            </a:pPr>
            <a:r>
              <a:rPr lang="en" b="1" u="sng" dirty="0" smtClean="0"/>
              <a:t>				Dictators</a:t>
            </a:r>
            <a:r>
              <a:rPr lang="en" b="1" u="sng" dirty="0"/>
              <a:t>:                                                     </a:t>
            </a:r>
            <a:r>
              <a:rPr lang="en" b="1" u="sng" dirty="0" smtClean="0"/>
              <a:t>				Country</a:t>
            </a:r>
            <a:r>
              <a:rPr lang="en" b="1" u="sng" dirty="0"/>
              <a:t>:</a:t>
            </a:r>
          </a:p>
          <a:p>
            <a:pPr>
              <a:buNone/>
            </a:pPr>
            <a:r>
              <a:rPr lang="en" b="1" u="sng" dirty="0"/>
              <a:t>                                </a:t>
            </a:r>
          </a:p>
        </p:txBody>
      </p:sp>
      <p:sp>
        <p:nvSpPr>
          <p:cNvPr id="265" name="Shape 265"/>
          <p:cNvSpPr txBox="1"/>
          <p:nvPr/>
        </p:nvSpPr>
        <p:spPr>
          <a:xfrm>
            <a:off x="521633" y="2101900"/>
            <a:ext cx="4326400" cy="3958400"/>
          </a:xfrm>
          <a:prstGeom prst="rect">
            <a:avLst/>
          </a:prstGeom>
          <a:noFill/>
          <a:ln>
            <a:noFill/>
          </a:ln>
        </p:spPr>
        <p:txBody>
          <a:bodyPr lIns="121900" tIns="121900" rIns="121900" bIns="121900" anchor="t" anchorCtr="0">
            <a:noAutofit/>
          </a:bodyPr>
          <a:lstStyle/>
          <a:p>
            <a:pPr algn="ctr"/>
            <a:endParaRPr lang="en" sz="2400" dirty="0" smtClean="0">
              <a:latin typeface="PT Sans Narrow"/>
              <a:ea typeface="PT Sans Narrow"/>
              <a:cs typeface="PT Sans Narrow"/>
              <a:sym typeface="PT Sans Narrow"/>
            </a:endParaRPr>
          </a:p>
          <a:p>
            <a:pPr algn="ctr"/>
            <a:endParaRPr lang="en" sz="2400" dirty="0" smtClean="0">
              <a:latin typeface="PT Sans Narrow"/>
              <a:ea typeface="PT Sans Narrow"/>
              <a:cs typeface="PT Sans Narrow"/>
              <a:sym typeface="PT Sans Narrow"/>
            </a:endParaRPr>
          </a:p>
          <a:p>
            <a:pPr algn="ctr"/>
            <a:r>
              <a:rPr lang="en" sz="2400" dirty="0" smtClean="0">
                <a:latin typeface="PT Sans Narrow"/>
                <a:ea typeface="PT Sans Narrow"/>
                <a:cs typeface="PT Sans Narrow"/>
                <a:sym typeface="PT Sans Narrow"/>
              </a:rPr>
              <a:t>Adolf </a:t>
            </a:r>
            <a:r>
              <a:rPr lang="en" sz="2400" dirty="0">
                <a:latin typeface="PT Sans Narrow"/>
                <a:ea typeface="PT Sans Narrow"/>
                <a:cs typeface="PT Sans Narrow"/>
                <a:sym typeface="PT Sans Narrow"/>
              </a:rPr>
              <a:t>Hitler</a:t>
            </a:r>
          </a:p>
          <a:p>
            <a:pPr algn="ctr"/>
            <a:endParaRPr sz="2400" dirty="0">
              <a:latin typeface="PT Sans Narrow"/>
              <a:ea typeface="PT Sans Narrow"/>
              <a:cs typeface="PT Sans Narrow"/>
              <a:sym typeface="PT Sans Narrow"/>
            </a:endParaRPr>
          </a:p>
          <a:p>
            <a:pPr algn="ctr"/>
            <a:r>
              <a:rPr lang="en" sz="2400" dirty="0">
                <a:latin typeface="PT Sans Narrow"/>
                <a:ea typeface="PT Sans Narrow"/>
                <a:cs typeface="PT Sans Narrow"/>
                <a:sym typeface="PT Sans Narrow"/>
              </a:rPr>
              <a:t>Benito Mussolini</a:t>
            </a:r>
          </a:p>
          <a:p>
            <a:pPr algn="ctr"/>
            <a:endParaRPr sz="2400" dirty="0">
              <a:latin typeface="PT Sans Narrow"/>
              <a:ea typeface="PT Sans Narrow"/>
              <a:cs typeface="PT Sans Narrow"/>
              <a:sym typeface="PT Sans Narrow"/>
            </a:endParaRPr>
          </a:p>
          <a:p>
            <a:pPr algn="ctr"/>
            <a:r>
              <a:rPr lang="en" sz="2400" dirty="0">
                <a:latin typeface="PT Sans Narrow"/>
                <a:ea typeface="PT Sans Narrow"/>
                <a:cs typeface="PT Sans Narrow"/>
                <a:sym typeface="PT Sans Narrow"/>
              </a:rPr>
              <a:t>Joseph Stalin</a:t>
            </a:r>
          </a:p>
          <a:p>
            <a:pPr algn="ctr"/>
            <a:endParaRPr sz="2400" dirty="0">
              <a:latin typeface="PT Sans Narrow"/>
              <a:ea typeface="PT Sans Narrow"/>
              <a:cs typeface="PT Sans Narrow"/>
              <a:sym typeface="PT Sans Narrow"/>
            </a:endParaRPr>
          </a:p>
          <a:p>
            <a:pPr algn="ctr"/>
            <a:r>
              <a:rPr lang="en" sz="2400" dirty="0">
                <a:latin typeface="PT Sans Narrow"/>
                <a:ea typeface="PT Sans Narrow"/>
                <a:cs typeface="PT Sans Narrow"/>
                <a:sym typeface="PT Sans Narrow"/>
              </a:rPr>
              <a:t>Francisco Franco</a:t>
            </a:r>
          </a:p>
          <a:p>
            <a:pPr algn="ctr"/>
            <a:endParaRPr sz="2400" dirty="0">
              <a:latin typeface="PT Sans Narrow"/>
              <a:ea typeface="PT Sans Narrow"/>
              <a:cs typeface="PT Sans Narrow"/>
              <a:sym typeface="PT Sans Narrow"/>
            </a:endParaRPr>
          </a:p>
          <a:p>
            <a:pPr algn="ctr"/>
            <a:r>
              <a:rPr lang="en" sz="2400" dirty="0">
                <a:latin typeface="PT Sans Narrow"/>
                <a:ea typeface="PT Sans Narrow"/>
                <a:cs typeface="PT Sans Narrow"/>
                <a:sym typeface="PT Sans Narrow"/>
              </a:rPr>
              <a:t>Hideld Tojo</a:t>
            </a:r>
          </a:p>
        </p:txBody>
      </p:sp>
      <p:sp>
        <p:nvSpPr>
          <p:cNvPr id="266" name="Shape 266"/>
          <p:cNvSpPr txBox="1"/>
          <p:nvPr/>
        </p:nvSpPr>
        <p:spPr>
          <a:xfrm>
            <a:off x="6075533" y="2117233"/>
            <a:ext cx="5554000" cy="3974800"/>
          </a:xfrm>
          <a:prstGeom prst="rect">
            <a:avLst/>
          </a:prstGeom>
          <a:noFill/>
          <a:ln>
            <a:noFill/>
          </a:ln>
        </p:spPr>
        <p:txBody>
          <a:bodyPr lIns="121900" tIns="121900" rIns="121900" bIns="121900" anchor="t" anchorCtr="0">
            <a:noAutofit/>
          </a:bodyPr>
          <a:lstStyle/>
          <a:p>
            <a:pPr algn="ctr"/>
            <a:endParaRPr lang="en" sz="2400" dirty="0" smtClean="0">
              <a:latin typeface="PT Sans Narrow"/>
              <a:ea typeface="PT Sans Narrow"/>
              <a:cs typeface="PT Sans Narrow"/>
              <a:sym typeface="PT Sans Narrow"/>
            </a:endParaRPr>
          </a:p>
          <a:p>
            <a:pPr algn="ctr"/>
            <a:endParaRPr lang="en" sz="2400" dirty="0" smtClean="0">
              <a:latin typeface="PT Sans Narrow"/>
              <a:ea typeface="PT Sans Narrow"/>
              <a:cs typeface="PT Sans Narrow"/>
              <a:sym typeface="PT Sans Narrow"/>
            </a:endParaRPr>
          </a:p>
          <a:p>
            <a:pPr algn="ctr"/>
            <a:r>
              <a:rPr lang="en" sz="2400" dirty="0" smtClean="0">
                <a:latin typeface="PT Sans Narrow"/>
                <a:ea typeface="PT Sans Narrow"/>
                <a:cs typeface="PT Sans Narrow"/>
                <a:sym typeface="PT Sans Narrow"/>
              </a:rPr>
              <a:t>Italy</a:t>
            </a:r>
            <a:endParaRPr lang="en" sz="2400" dirty="0">
              <a:latin typeface="PT Sans Narrow"/>
              <a:ea typeface="PT Sans Narrow"/>
              <a:cs typeface="PT Sans Narrow"/>
              <a:sym typeface="PT Sans Narrow"/>
            </a:endParaRPr>
          </a:p>
          <a:p>
            <a:pPr algn="ctr"/>
            <a:endParaRPr sz="2400" dirty="0">
              <a:latin typeface="PT Sans Narrow"/>
              <a:ea typeface="PT Sans Narrow"/>
              <a:cs typeface="PT Sans Narrow"/>
              <a:sym typeface="PT Sans Narrow"/>
            </a:endParaRPr>
          </a:p>
          <a:p>
            <a:pPr algn="ctr"/>
            <a:r>
              <a:rPr lang="en" sz="2400" dirty="0">
                <a:latin typeface="PT Sans Narrow"/>
                <a:ea typeface="PT Sans Narrow"/>
                <a:cs typeface="PT Sans Narrow"/>
                <a:sym typeface="PT Sans Narrow"/>
              </a:rPr>
              <a:t>Soviet Union</a:t>
            </a:r>
          </a:p>
          <a:p>
            <a:pPr algn="ctr"/>
            <a:endParaRPr sz="2400" dirty="0">
              <a:latin typeface="PT Sans Narrow"/>
              <a:ea typeface="PT Sans Narrow"/>
              <a:cs typeface="PT Sans Narrow"/>
              <a:sym typeface="PT Sans Narrow"/>
            </a:endParaRPr>
          </a:p>
          <a:p>
            <a:pPr algn="ctr"/>
            <a:r>
              <a:rPr lang="en" sz="2400" dirty="0">
                <a:latin typeface="PT Sans Narrow"/>
                <a:ea typeface="PT Sans Narrow"/>
                <a:cs typeface="PT Sans Narrow"/>
                <a:sym typeface="PT Sans Narrow"/>
              </a:rPr>
              <a:t>Germany</a:t>
            </a:r>
          </a:p>
          <a:p>
            <a:pPr algn="ctr"/>
            <a:endParaRPr sz="2400" dirty="0">
              <a:latin typeface="PT Sans Narrow"/>
              <a:ea typeface="PT Sans Narrow"/>
              <a:cs typeface="PT Sans Narrow"/>
              <a:sym typeface="PT Sans Narrow"/>
            </a:endParaRPr>
          </a:p>
          <a:p>
            <a:pPr algn="ctr"/>
            <a:r>
              <a:rPr lang="en" sz="2400" dirty="0">
                <a:latin typeface="PT Sans Narrow"/>
                <a:ea typeface="PT Sans Narrow"/>
                <a:cs typeface="PT Sans Narrow"/>
                <a:sym typeface="PT Sans Narrow"/>
              </a:rPr>
              <a:t>Japan</a:t>
            </a:r>
          </a:p>
          <a:p>
            <a:pPr algn="ctr"/>
            <a:endParaRPr sz="2400" dirty="0">
              <a:latin typeface="PT Sans Narrow"/>
              <a:ea typeface="PT Sans Narrow"/>
              <a:cs typeface="PT Sans Narrow"/>
              <a:sym typeface="PT Sans Narrow"/>
            </a:endParaRPr>
          </a:p>
          <a:p>
            <a:pPr algn="ctr"/>
            <a:r>
              <a:rPr lang="en" sz="2400" dirty="0">
                <a:latin typeface="PT Sans Narrow"/>
                <a:ea typeface="PT Sans Narrow"/>
                <a:cs typeface="PT Sans Narrow"/>
                <a:sym typeface="PT Sans Narrow"/>
              </a:rPr>
              <a:t>Spain</a:t>
            </a:r>
          </a:p>
        </p:txBody>
      </p:sp>
    </p:spTree>
    <p:extLst>
      <p:ext uri="{BB962C8B-B14F-4D97-AF65-F5344CB8AC3E}">
        <p14:creationId xmlns:p14="http://schemas.microsoft.com/office/powerpoint/2010/main" val="37930508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#37  March 24</a:t>
            </a:r>
            <a:r>
              <a:rPr lang="en-US" baseline="30000" dirty="0" smtClean="0"/>
              <a:t>th</a:t>
            </a:r>
            <a:r>
              <a:rPr lang="en-US" dirty="0" smtClean="0"/>
              <a:t> </a:t>
            </a:r>
            <a:endParaRPr lang="en-US" dirty="0"/>
          </a:p>
        </p:txBody>
      </p:sp>
      <p:sp>
        <p:nvSpPr>
          <p:cNvPr id="3" name="Text Placeholder 2"/>
          <p:cNvSpPr>
            <a:spLocks noGrp="1"/>
          </p:cNvSpPr>
          <p:nvPr>
            <p:ph type="body" idx="1"/>
          </p:nvPr>
        </p:nvSpPr>
        <p:spPr/>
        <p:txBody>
          <a:bodyPr>
            <a:normAutofit lnSpcReduction="10000"/>
          </a:bodyPr>
          <a:lstStyle/>
          <a:p>
            <a:r>
              <a:rPr lang="en-US" dirty="0" smtClean="0"/>
              <a:t>1. </a:t>
            </a:r>
            <a:r>
              <a:rPr lang="en-US" sz="2800" b="1" dirty="0" smtClean="0"/>
              <a:t>What action ended WWI?</a:t>
            </a:r>
          </a:p>
          <a:p>
            <a:endParaRPr lang="en-US" sz="2800" b="1" dirty="0"/>
          </a:p>
          <a:p>
            <a:r>
              <a:rPr lang="en-US" sz="2800" b="1" dirty="0" smtClean="0"/>
              <a:t>2. What country was forced to take the “blame” of WWI?</a:t>
            </a:r>
          </a:p>
          <a:p>
            <a:endParaRPr lang="en-US" sz="2800" b="1" dirty="0"/>
          </a:p>
          <a:p>
            <a:r>
              <a:rPr lang="en-US" sz="2800" b="1" dirty="0" smtClean="0"/>
              <a:t>3. What is another name for Dictatorship?</a:t>
            </a:r>
          </a:p>
          <a:p>
            <a:endParaRPr lang="en-US" sz="2800" b="1" dirty="0"/>
          </a:p>
          <a:p>
            <a:r>
              <a:rPr lang="en-US" sz="2800" b="1" dirty="0" smtClean="0"/>
              <a:t>4. Who were the members of the Triple alliance?</a:t>
            </a:r>
          </a:p>
          <a:p>
            <a:endParaRPr lang="en-US" sz="2800" b="1" dirty="0"/>
          </a:p>
          <a:p>
            <a:r>
              <a:rPr lang="en-US" sz="2800" b="1" dirty="0" smtClean="0"/>
              <a:t>5. Who were the members of the Triple Entente?</a:t>
            </a:r>
            <a:endParaRPr lang="en-US" sz="2800" b="1" dirty="0"/>
          </a:p>
        </p:txBody>
      </p:sp>
    </p:spTree>
    <p:extLst>
      <p:ext uri="{BB962C8B-B14F-4D97-AF65-F5344CB8AC3E}">
        <p14:creationId xmlns:p14="http://schemas.microsoft.com/office/powerpoint/2010/main" val="17449413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Warmup </a:t>
            </a:r>
            <a:r>
              <a:rPr lang="en-US" dirty="0" smtClean="0"/>
              <a:t>#38</a:t>
            </a:r>
            <a:endParaRPr lang="en-US" dirty="0"/>
          </a:p>
        </p:txBody>
      </p:sp>
      <p:sp>
        <p:nvSpPr>
          <p:cNvPr id="5" name="AutoShape 4" descr="Image result for cold war"/>
          <p:cNvSpPr>
            <a:spLocks noGrp="1" noChangeAspect="1" noChangeArrowheads="1"/>
          </p:cNvSpPr>
          <p:nvPr>
            <p:ph type="body"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609585" indent="-491054">
              <a:buClr>
                <a:srgbClr val="FF0000"/>
              </a:buClr>
              <a:buSzPct val="100000"/>
              <a:buFont typeface="Wingdings 3" panose="05040102010807070707" pitchFamily="18" charset="2"/>
              <a:buAutoNum type="arabicPeriod"/>
              <a:defRPr/>
            </a:pPr>
            <a:r>
              <a:rPr lang="en-US" b="1" dirty="0">
                <a:solidFill>
                  <a:schemeClr val="bg1"/>
                </a:solidFill>
              </a:rPr>
              <a:t>W</a:t>
            </a:r>
            <a:r>
              <a:rPr lang="en" b="1" dirty="0">
                <a:solidFill>
                  <a:schemeClr val="bg1"/>
                </a:solidFill>
              </a:rPr>
              <a:t>hat objects or symbols </a:t>
            </a:r>
            <a:endParaRPr lang="en" b="1" dirty="0" smtClean="0">
              <a:solidFill>
                <a:schemeClr val="bg1"/>
              </a:solidFill>
            </a:endParaRPr>
          </a:p>
          <a:p>
            <a:pPr marL="118531" indent="0">
              <a:buClr>
                <a:srgbClr val="FF0000"/>
              </a:buClr>
              <a:buSzPct val="100000"/>
              <a:buNone/>
              <a:defRPr/>
            </a:pPr>
            <a:r>
              <a:rPr lang="en" b="1" dirty="0" smtClean="0">
                <a:solidFill>
                  <a:schemeClr val="bg1"/>
                </a:solidFill>
              </a:rPr>
              <a:t>do </a:t>
            </a:r>
            <a:r>
              <a:rPr lang="en" b="1" dirty="0">
                <a:solidFill>
                  <a:schemeClr val="bg1"/>
                </a:solidFill>
              </a:rPr>
              <a:t>you see?</a:t>
            </a:r>
          </a:p>
          <a:p>
            <a:pPr marL="609585" indent="-491054">
              <a:buClr>
                <a:srgbClr val="0000FF"/>
              </a:buClr>
              <a:buSzPct val="100000"/>
              <a:buFont typeface="Wingdings 3" panose="05040102010807070707" pitchFamily="18" charset="2"/>
              <a:buAutoNum type="arabicPeriod"/>
              <a:defRPr/>
            </a:pPr>
            <a:endParaRPr lang="en" b="1" dirty="0">
              <a:solidFill>
                <a:schemeClr val="bg1"/>
              </a:solidFill>
            </a:endParaRPr>
          </a:p>
          <a:p>
            <a:pPr marL="609585" indent="-491054">
              <a:buClr>
                <a:srgbClr val="0000FF"/>
              </a:buClr>
              <a:buSzPct val="100000"/>
              <a:buFont typeface="Wingdings 3" panose="05040102010807070707" pitchFamily="18" charset="2"/>
              <a:buAutoNum type="arabicPeriod"/>
              <a:defRPr/>
            </a:pPr>
            <a:r>
              <a:rPr lang="en" b="1" dirty="0">
                <a:solidFill>
                  <a:schemeClr val="bg1"/>
                </a:solidFill>
              </a:rPr>
              <a:t>What action is taking place?</a:t>
            </a:r>
          </a:p>
          <a:p>
            <a:pPr marL="609585" indent="-491054">
              <a:buClr>
                <a:srgbClr val="9900FF"/>
              </a:buClr>
              <a:buSzPct val="100000"/>
              <a:buFont typeface="Wingdings 3" panose="05040102010807070707" pitchFamily="18" charset="2"/>
              <a:buAutoNum type="arabicPeriod"/>
              <a:defRPr/>
            </a:pPr>
            <a:endParaRPr lang="en" b="1" dirty="0">
              <a:solidFill>
                <a:schemeClr val="bg1"/>
              </a:solidFill>
            </a:endParaRPr>
          </a:p>
          <a:p>
            <a:pPr marL="609585" indent="-491054">
              <a:buClr>
                <a:srgbClr val="9900FF"/>
              </a:buClr>
              <a:buSzPct val="100000"/>
              <a:buFont typeface="Wingdings 3" panose="05040102010807070707" pitchFamily="18" charset="2"/>
              <a:buAutoNum type="arabicPeriod"/>
              <a:defRPr/>
            </a:pPr>
            <a:r>
              <a:rPr lang="en" b="1" dirty="0">
                <a:solidFill>
                  <a:schemeClr val="bg1"/>
                </a:solidFill>
              </a:rPr>
              <a:t>What message is this </a:t>
            </a:r>
            <a:endParaRPr lang="en" b="1" dirty="0" smtClean="0">
              <a:solidFill>
                <a:schemeClr val="bg1"/>
              </a:solidFill>
            </a:endParaRPr>
          </a:p>
          <a:p>
            <a:pPr marL="609585" indent="-491054">
              <a:buClr>
                <a:srgbClr val="9900FF"/>
              </a:buClr>
              <a:buSzPct val="100000"/>
              <a:buFont typeface="Wingdings 3" panose="05040102010807070707" pitchFamily="18" charset="2"/>
              <a:buAutoNum type="arabicPeriod"/>
              <a:defRPr/>
            </a:pPr>
            <a:r>
              <a:rPr lang="en" b="1" dirty="0" smtClean="0">
                <a:solidFill>
                  <a:schemeClr val="bg1"/>
                </a:solidFill>
              </a:rPr>
              <a:t>cartoon </a:t>
            </a:r>
            <a:r>
              <a:rPr lang="en" b="1" dirty="0">
                <a:solidFill>
                  <a:schemeClr val="bg1"/>
                </a:solidFill>
              </a:rPr>
              <a:t>trying to convey?</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075185"/>
            <a:ext cx="6273800" cy="4699295"/>
          </a:xfrm>
          <a:prstGeom prst="rect">
            <a:avLst/>
          </a:prstGeom>
        </p:spPr>
      </p:pic>
    </p:spTree>
    <p:extLst>
      <p:ext uri="{BB962C8B-B14F-4D97-AF65-F5344CB8AC3E}">
        <p14:creationId xmlns:p14="http://schemas.microsoft.com/office/powerpoint/2010/main" val="42526975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00" y="186967"/>
            <a:ext cx="11360799" cy="763599"/>
          </a:xfrm>
        </p:spPr>
        <p:txBody>
          <a:bodyPr/>
          <a:lstStyle/>
          <a:p>
            <a:r>
              <a:rPr lang="en-US" dirty="0" smtClean="0"/>
              <a:t>Warmup #39    April 24</a:t>
            </a:r>
            <a:r>
              <a:rPr lang="en-US" baseline="30000" dirty="0" smtClean="0"/>
              <a:t>th</a:t>
            </a:r>
            <a:r>
              <a:rPr lang="en-US" dirty="0" smtClean="0"/>
              <a:t> </a:t>
            </a:r>
            <a:endParaRPr lang="en-US" dirty="0"/>
          </a:p>
        </p:txBody>
      </p:sp>
      <p:sp>
        <p:nvSpPr>
          <p:cNvPr id="3" name="Text Placeholder 2"/>
          <p:cNvSpPr>
            <a:spLocks noGrp="1"/>
          </p:cNvSpPr>
          <p:nvPr>
            <p:ph type="body" idx="1"/>
          </p:nvPr>
        </p:nvSpPr>
        <p:spPr>
          <a:xfrm>
            <a:off x="415601" y="950566"/>
            <a:ext cx="11360799" cy="5551834"/>
          </a:xfrm>
        </p:spPr>
        <p:txBody>
          <a:bodyPr>
            <a:normAutofit/>
          </a:bodyPr>
          <a:lstStyle/>
          <a:p>
            <a:r>
              <a:rPr lang="en-US" dirty="0" smtClean="0"/>
              <a:t>1</a:t>
            </a:r>
            <a:r>
              <a:rPr lang="en-US" sz="2800" dirty="0" smtClean="0"/>
              <a:t>.  </a:t>
            </a:r>
            <a:r>
              <a:rPr lang="en-US" sz="2800" b="1" dirty="0" smtClean="0">
                <a:solidFill>
                  <a:schemeClr val="bg1"/>
                </a:solidFill>
              </a:rPr>
              <a:t>Describe the difference between Capitalism (democracy) and Communism (socialism)</a:t>
            </a:r>
          </a:p>
          <a:p>
            <a:endParaRPr lang="en-US" sz="2800" b="1" dirty="0">
              <a:solidFill>
                <a:schemeClr val="bg1"/>
              </a:solidFill>
            </a:endParaRPr>
          </a:p>
          <a:p>
            <a:r>
              <a:rPr lang="en-US" sz="2800" b="1" dirty="0" smtClean="0">
                <a:solidFill>
                  <a:schemeClr val="bg1"/>
                </a:solidFill>
              </a:rPr>
              <a:t>2. What was the Iron Curtain?</a:t>
            </a:r>
          </a:p>
          <a:p>
            <a:endParaRPr lang="en-US" sz="2800" b="1" dirty="0">
              <a:solidFill>
                <a:schemeClr val="bg1"/>
              </a:solidFill>
            </a:endParaRPr>
          </a:p>
          <a:p>
            <a:r>
              <a:rPr lang="en-US" sz="2800" b="1" dirty="0" smtClean="0">
                <a:solidFill>
                  <a:schemeClr val="bg1"/>
                </a:solidFill>
              </a:rPr>
              <a:t>3. Describe the Containment Policy</a:t>
            </a:r>
          </a:p>
          <a:p>
            <a:endParaRPr lang="en-US" sz="2800" b="1" dirty="0">
              <a:solidFill>
                <a:schemeClr val="bg1"/>
              </a:solidFill>
            </a:endParaRPr>
          </a:p>
          <a:p>
            <a:r>
              <a:rPr lang="en-US" sz="2800" b="1" dirty="0" smtClean="0">
                <a:solidFill>
                  <a:schemeClr val="bg1"/>
                </a:solidFill>
              </a:rPr>
              <a:t>4. What was the Truman Doctrine?</a:t>
            </a:r>
          </a:p>
          <a:p>
            <a:endParaRPr lang="en-US" sz="2800" b="1" dirty="0">
              <a:solidFill>
                <a:schemeClr val="bg1"/>
              </a:solidFill>
            </a:endParaRPr>
          </a:p>
          <a:p>
            <a:r>
              <a:rPr lang="en-US" sz="2800" b="1" dirty="0" smtClean="0">
                <a:solidFill>
                  <a:schemeClr val="bg1"/>
                </a:solidFill>
              </a:rPr>
              <a:t>5. What was the Domino Theory?</a:t>
            </a:r>
            <a:endParaRPr lang="en-US" sz="2800" b="1" dirty="0">
              <a:solidFill>
                <a:schemeClr val="bg1"/>
              </a:solidFill>
            </a:endParaRPr>
          </a:p>
        </p:txBody>
      </p:sp>
    </p:spTree>
    <p:extLst>
      <p:ext uri="{BB962C8B-B14F-4D97-AF65-F5344CB8AC3E}">
        <p14:creationId xmlns:p14="http://schemas.microsoft.com/office/powerpoint/2010/main" val="42898090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40</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470408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01" y="183464"/>
            <a:ext cx="11360799" cy="510219"/>
          </a:xfrm>
        </p:spPr>
        <p:txBody>
          <a:bodyPr>
            <a:normAutofit fontScale="90000"/>
          </a:bodyPr>
          <a:lstStyle/>
          <a:p>
            <a:r>
              <a:rPr lang="en-US" dirty="0" smtClean="0"/>
              <a:t>Warmup #41</a:t>
            </a:r>
            <a:endParaRPr lang="en-US" dirty="0"/>
          </a:p>
        </p:txBody>
      </p:sp>
      <p:sp>
        <p:nvSpPr>
          <p:cNvPr id="3" name="Text Placeholder 2"/>
          <p:cNvSpPr>
            <a:spLocks noGrp="1"/>
          </p:cNvSpPr>
          <p:nvPr>
            <p:ph type="body" idx="1"/>
          </p:nvPr>
        </p:nvSpPr>
        <p:spPr>
          <a:xfrm>
            <a:off x="157655" y="693683"/>
            <a:ext cx="11855669" cy="5864772"/>
          </a:xfrm>
        </p:spPr>
        <p:txBody>
          <a:bodyPr>
            <a:normAutofit fontScale="92500" lnSpcReduction="10000"/>
          </a:bodyPr>
          <a:lstStyle/>
          <a:p>
            <a:r>
              <a:rPr lang="en-US" sz="2400" b="1" dirty="0">
                <a:solidFill>
                  <a:schemeClr val="bg1"/>
                </a:solidFill>
              </a:rPr>
              <a:t>Britain lost some of its oldest colonies after the American Revolutionary War. After this loss, British leaders were interested in expanding their empire. They looked to Asia, Africa, and the Pacific to expand their colonies. Britain also increased its empire after defeating Napoleonic France. How did England’s desire to expand its empire affect the global economy? </a:t>
            </a:r>
            <a:endParaRPr lang="en-US" sz="2400" b="1" dirty="0" smtClean="0">
              <a:solidFill>
                <a:schemeClr val="bg1"/>
              </a:solidFill>
            </a:endParaRPr>
          </a:p>
          <a:p>
            <a:endParaRPr lang="en-US" sz="2400" dirty="0" smtClean="0"/>
          </a:p>
          <a:p>
            <a:r>
              <a:rPr lang="en-US" sz="2400" b="1" dirty="0" smtClean="0">
                <a:solidFill>
                  <a:srgbClr val="FF0000"/>
                </a:solidFill>
              </a:rPr>
              <a:t>A </a:t>
            </a:r>
            <a:r>
              <a:rPr lang="en-US" sz="2400" b="1" dirty="0">
                <a:solidFill>
                  <a:srgbClr val="FF0000"/>
                </a:solidFill>
              </a:rPr>
              <a:t>England transformed the international arts by selling many plays and dramas about its dreams for an empire. </a:t>
            </a:r>
            <a:endParaRPr lang="en-US" sz="2400" b="1" dirty="0" smtClean="0">
              <a:solidFill>
                <a:srgbClr val="FF0000"/>
              </a:solidFill>
            </a:endParaRPr>
          </a:p>
          <a:p>
            <a:endParaRPr lang="en-US" sz="2400" b="1" dirty="0" smtClean="0">
              <a:solidFill>
                <a:srgbClr val="FF0000"/>
              </a:solidFill>
            </a:endParaRPr>
          </a:p>
          <a:p>
            <a:r>
              <a:rPr lang="en-US" sz="2400" b="1" dirty="0" smtClean="0">
                <a:solidFill>
                  <a:srgbClr val="FF0000"/>
                </a:solidFill>
              </a:rPr>
              <a:t>B </a:t>
            </a:r>
            <a:r>
              <a:rPr lang="en-US" sz="2400" b="1" dirty="0">
                <a:solidFill>
                  <a:srgbClr val="FF0000"/>
                </a:solidFill>
              </a:rPr>
              <a:t>England achieved its global empire by becoming the leading exporter of finished goods worldwide. </a:t>
            </a:r>
            <a:endParaRPr lang="en-US" sz="2400" b="1" dirty="0" smtClean="0">
              <a:solidFill>
                <a:srgbClr val="FF0000"/>
              </a:solidFill>
            </a:endParaRPr>
          </a:p>
          <a:p>
            <a:endParaRPr lang="en-US" sz="2400" b="1" dirty="0" smtClean="0">
              <a:solidFill>
                <a:srgbClr val="FF0000"/>
              </a:solidFill>
            </a:endParaRPr>
          </a:p>
          <a:p>
            <a:r>
              <a:rPr lang="en-US" sz="2400" b="1" dirty="0" smtClean="0">
                <a:solidFill>
                  <a:srgbClr val="FF0000"/>
                </a:solidFill>
              </a:rPr>
              <a:t>C </a:t>
            </a:r>
            <a:r>
              <a:rPr lang="en-US" sz="2400" b="1" dirty="0">
                <a:solidFill>
                  <a:srgbClr val="FF0000"/>
                </a:solidFill>
              </a:rPr>
              <a:t>England exploited its natural resources to win the global competition for land on all continents. </a:t>
            </a:r>
            <a:endParaRPr lang="en-US" sz="2400" b="1" dirty="0" smtClean="0">
              <a:solidFill>
                <a:srgbClr val="FF0000"/>
              </a:solidFill>
            </a:endParaRPr>
          </a:p>
          <a:p>
            <a:endParaRPr lang="en-US" sz="2400" b="1" dirty="0" smtClean="0">
              <a:solidFill>
                <a:srgbClr val="FF0000"/>
              </a:solidFill>
            </a:endParaRPr>
          </a:p>
          <a:p>
            <a:r>
              <a:rPr lang="en-US" sz="2400" b="1" dirty="0" smtClean="0">
                <a:solidFill>
                  <a:srgbClr val="FF0000"/>
                </a:solidFill>
              </a:rPr>
              <a:t>D </a:t>
            </a:r>
            <a:r>
              <a:rPr lang="en-US" sz="2400" b="1" dirty="0">
                <a:solidFill>
                  <a:srgbClr val="FF0000"/>
                </a:solidFill>
              </a:rPr>
              <a:t>England colonized various territories and regions around the world</a:t>
            </a:r>
          </a:p>
        </p:txBody>
      </p:sp>
    </p:spTree>
    <p:extLst>
      <p:ext uri="{BB962C8B-B14F-4D97-AF65-F5344CB8AC3E}">
        <p14:creationId xmlns:p14="http://schemas.microsoft.com/office/powerpoint/2010/main" val="321191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481" y="293704"/>
            <a:ext cx="5348726" cy="715289"/>
          </a:xfrm>
        </p:spPr>
        <p:txBody>
          <a:bodyPr/>
          <a:lstStyle/>
          <a:p>
            <a:r>
              <a:rPr lang="en-US" b="1" dirty="0" smtClean="0"/>
              <a:t>Warmup #6  9/26/17</a:t>
            </a:r>
            <a:endParaRPr lang="en-US" b="1" dirty="0"/>
          </a:p>
        </p:txBody>
      </p:sp>
      <p:sp>
        <p:nvSpPr>
          <p:cNvPr id="3" name="Content Placeholder 2"/>
          <p:cNvSpPr>
            <a:spLocks noGrp="1"/>
          </p:cNvSpPr>
          <p:nvPr>
            <p:ph idx="1"/>
          </p:nvPr>
        </p:nvSpPr>
        <p:spPr>
          <a:xfrm>
            <a:off x="504497" y="1240221"/>
            <a:ext cx="10048929" cy="4774033"/>
          </a:xfrm>
        </p:spPr>
        <p:txBody>
          <a:bodyPr>
            <a:normAutofit/>
          </a:bodyPr>
          <a:lstStyle/>
          <a:p>
            <a:pPr marL="0" indent="0">
              <a:buNone/>
            </a:pPr>
            <a:r>
              <a:rPr lang="en-US" sz="2800" b="1" dirty="0" smtClean="0"/>
              <a:t>1.What was a major result of the Protestant Reformation?</a:t>
            </a:r>
          </a:p>
          <a:p>
            <a:pPr marL="0" indent="0">
              <a:buNone/>
            </a:pPr>
            <a:endParaRPr lang="en-US" sz="2800" b="1" dirty="0" smtClean="0"/>
          </a:p>
          <a:p>
            <a:pPr marL="0" indent="0">
              <a:buNone/>
            </a:pPr>
            <a:r>
              <a:rPr lang="en-US" sz="2800" b="1" dirty="0" smtClean="0"/>
              <a:t>2. What was Martin Luther’s main reason for writing his 95 Thesis?</a:t>
            </a:r>
          </a:p>
          <a:p>
            <a:pPr marL="0" indent="0">
              <a:buNone/>
            </a:pPr>
            <a:endParaRPr lang="en-US" sz="2800" b="1" dirty="0" smtClean="0"/>
          </a:p>
          <a:p>
            <a:pPr marL="0" indent="0">
              <a:buNone/>
            </a:pPr>
            <a:r>
              <a:rPr lang="en-US" sz="2800" b="1" dirty="0" smtClean="0"/>
              <a:t>3. What do you predict will happen next in Europe as a result of the Protestant Reformation?</a:t>
            </a:r>
            <a:endParaRPr lang="en-US" sz="2800" b="1" dirty="0"/>
          </a:p>
        </p:txBody>
      </p:sp>
    </p:spTree>
    <p:extLst>
      <p:ext uri="{BB962C8B-B14F-4D97-AF65-F5344CB8AC3E}">
        <p14:creationId xmlns:p14="http://schemas.microsoft.com/office/powerpoint/2010/main" val="35640988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01" y="167698"/>
            <a:ext cx="11360799" cy="652108"/>
          </a:xfrm>
        </p:spPr>
        <p:txBody>
          <a:bodyPr>
            <a:normAutofit fontScale="90000"/>
          </a:bodyPr>
          <a:lstStyle/>
          <a:p>
            <a:r>
              <a:rPr lang="en-US" dirty="0" smtClean="0"/>
              <a:t>Warmup #42</a:t>
            </a:r>
            <a:endParaRPr lang="en-US" dirty="0"/>
          </a:p>
        </p:txBody>
      </p:sp>
      <p:sp>
        <p:nvSpPr>
          <p:cNvPr id="3" name="Text Placeholder 2"/>
          <p:cNvSpPr>
            <a:spLocks noGrp="1"/>
          </p:cNvSpPr>
          <p:nvPr>
            <p:ph type="body" idx="1"/>
          </p:nvPr>
        </p:nvSpPr>
        <p:spPr>
          <a:xfrm>
            <a:off x="254875" y="819805"/>
            <a:ext cx="11682249" cy="5785945"/>
          </a:xfrm>
        </p:spPr>
        <p:txBody>
          <a:bodyPr>
            <a:normAutofit fontScale="92500"/>
          </a:bodyPr>
          <a:lstStyle/>
          <a:p>
            <a:r>
              <a:rPr lang="en-US" sz="2400" b="1" dirty="0">
                <a:solidFill>
                  <a:schemeClr val="bg1"/>
                </a:solidFill>
              </a:rPr>
              <a:t>Can we doubt (remembering that many more individuals are born than can possibly survive) that individuals having any advantage, however slight, over others, would have the best chance of surviving and of [reproducing] their kind? . . . This preservation of </a:t>
            </a:r>
            <a:r>
              <a:rPr lang="en-US" sz="2400" b="1" dirty="0" smtClean="0">
                <a:solidFill>
                  <a:schemeClr val="bg1"/>
                </a:solidFill>
              </a:rPr>
              <a:t>favorable </a:t>
            </a:r>
            <a:r>
              <a:rPr lang="en-US" sz="2400" b="1" dirty="0">
                <a:solidFill>
                  <a:schemeClr val="bg1"/>
                </a:solidFill>
              </a:rPr>
              <a:t>variations and the rejection of injurious variations, I call Natural Selection. </a:t>
            </a:r>
            <a:endParaRPr lang="en-US" sz="2400" b="1" dirty="0" smtClean="0">
              <a:solidFill>
                <a:schemeClr val="bg1"/>
              </a:solidFill>
            </a:endParaRPr>
          </a:p>
          <a:p>
            <a:pPr marL="0" indent="0">
              <a:buNone/>
            </a:pPr>
            <a:r>
              <a:rPr lang="en-US" dirty="0" smtClean="0"/>
              <a:t>----Charles </a:t>
            </a:r>
            <a:r>
              <a:rPr lang="en-US" dirty="0"/>
              <a:t>Darwin, The Origin of Species, 1859 </a:t>
            </a:r>
            <a:endParaRPr lang="en-US" dirty="0" smtClean="0"/>
          </a:p>
          <a:p>
            <a:pPr marL="0" indent="0">
              <a:buNone/>
            </a:pPr>
            <a:endParaRPr lang="en-US" dirty="0"/>
          </a:p>
          <a:p>
            <a:pPr marL="0" indent="0">
              <a:buNone/>
            </a:pPr>
            <a:r>
              <a:rPr lang="en-US" sz="2200" b="1" i="1" dirty="0" smtClean="0"/>
              <a:t>Based </a:t>
            </a:r>
            <a:r>
              <a:rPr lang="en-US" sz="2200" b="1" i="1" dirty="0"/>
              <a:t>on the excerpt, how might a social Darwinist explain societal divisions? </a:t>
            </a:r>
            <a:endParaRPr lang="en-US" sz="2200" b="1" i="1" dirty="0" smtClean="0"/>
          </a:p>
          <a:p>
            <a:pPr marL="0" indent="0">
              <a:buNone/>
            </a:pPr>
            <a:endParaRPr lang="en-US" dirty="0" smtClean="0"/>
          </a:p>
          <a:p>
            <a:pPr marL="0" indent="0">
              <a:buNone/>
            </a:pPr>
            <a:r>
              <a:rPr lang="en-US" sz="2400" b="1" dirty="0" smtClean="0">
                <a:solidFill>
                  <a:srgbClr val="FF0000"/>
                </a:solidFill>
              </a:rPr>
              <a:t>A </a:t>
            </a:r>
            <a:r>
              <a:rPr lang="en-US" sz="2400" b="1" dirty="0">
                <a:solidFill>
                  <a:srgbClr val="FF0000"/>
                </a:solidFill>
              </a:rPr>
              <a:t>The upper class willingly sacrifices its own well-being to help the lower class</a:t>
            </a:r>
            <a:r>
              <a:rPr lang="en-US" sz="2400" b="1" dirty="0" smtClean="0">
                <a:solidFill>
                  <a:srgbClr val="FF0000"/>
                </a:solidFill>
              </a:rPr>
              <a:t>.</a:t>
            </a:r>
          </a:p>
          <a:p>
            <a:pPr marL="0" indent="0">
              <a:buNone/>
            </a:pPr>
            <a:r>
              <a:rPr lang="en-US" sz="2400" b="1" dirty="0" smtClean="0">
                <a:solidFill>
                  <a:srgbClr val="FF0000"/>
                </a:solidFill>
              </a:rPr>
              <a:t> </a:t>
            </a:r>
            <a:r>
              <a:rPr lang="en-US" sz="2400" b="1" dirty="0">
                <a:solidFill>
                  <a:srgbClr val="FF0000"/>
                </a:solidFill>
              </a:rPr>
              <a:t>B The upper and lower classes work together to ensure the success of both groups. </a:t>
            </a:r>
            <a:endParaRPr lang="en-US" sz="2400" b="1" dirty="0" smtClean="0">
              <a:solidFill>
                <a:srgbClr val="FF0000"/>
              </a:solidFill>
            </a:endParaRPr>
          </a:p>
          <a:p>
            <a:pPr marL="0" indent="0">
              <a:buNone/>
            </a:pPr>
            <a:r>
              <a:rPr lang="en-US" sz="2400" b="1" dirty="0" smtClean="0">
                <a:solidFill>
                  <a:srgbClr val="FF0000"/>
                </a:solidFill>
              </a:rPr>
              <a:t>C </a:t>
            </a:r>
            <a:r>
              <a:rPr lang="en-US" sz="2400" b="1" dirty="0">
                <a:solidFill>
                  <a:srgbClr val="FF0000"/>
                </a:solidFill>
              </a:rPr>
              <a:t>The social classes are divided equally to ensure equal access to existing economic opportunities. </a:t>
            </a:r>
            <a:endParaRPr lang="en-US" sz="2400" b="1" dirty="0" smtClean="0">
              <a:solidFill>
                <a:srgbClr val="FF0000"/>
              </a:solidFill>
            </a:endParaRPr>
          </a:p>
          <a:p>
            <a:pPr marL="0" indent="0">
              <a:buNone/>
            </a:pPr>
            <a:r>
              <a:rPr lang="en-US" sz="2400" b="1" dirty="0" smtClean="0">
                <a:solidFill>
                  <a:srgbClr val="FF0000"/>
                </a:solidFill>
              </a:rPr>
              <a:t>D </a:t>
            </a:r>
            <a:r>
              <a:rPr lang="en-US" sz="2400" b="1" dirty="0">
                <a:solidFill>
                  <a:srgbClr val="FF0000"/>
                </a:solidFill>
              </a:rPr>
              <a:t>The upper class better adapts and thrives within modern societies than the middle and lower classes. </a:t>
            </a:r>
          </a:p>
        </p:txBody>
      </p:sp>
    </p:spTree>
    <p:extLst>
      <p:ext uri="{BB962C8B-B14F-4D97-AF65-F5344CB8AC3E}">
        <p14:creationId xmlns:p14="http://schemas.microsoft.com/office/powerpoint/2010/main" val="7876327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#43</a:t>
            </a:r>
            <a:endParaRPr lang="en-US" dirty="0"/>
          </a:p>
        </p:txBody>
      </p:sp>
      <p:sp>
        <p:nvSpPr>
          <p:cNvPr id="3" name="Text Placeholder 2"/>
          <p:cNvSpPr>
            <a:spLocks noGrp="1"/>
          </p:cNvSpPr>
          <p:nvPr>
            <p:ph type="body" idx="1"/>
          </p:nvPr>
        </p:nvSpPr>
        <p:spPr>
          <a:xfrm>
            <a:off x="157655" y="1536633"/>
            <a:ext cx="11902966" cy="5100650"/>
          </a:xfrm>
        </p:spPr>
        <p:txBody>
          <a:bodyPr>
            <a:normAutofit/>
          </a:bodyPr>
          <a:lstStyle/>
          <a:p>
            <a:r>
              <a:rPr lang="en-US" dirty="0" smtClean="0"/>
              <a:t>… </a:t>
            </a:r>
            <a:r>
              <a:rPr lang="en-US" sz="2400" b="1" dirty="0">
                <a:solidFill>
                  <a:schemeClr val="bg1"/>
                </a:solidFill>
              </a:rPr>
              <a:t>reason, which is that law teaches all mankind, who would but consult it, that being all equal and independent, no one ought to harm another in his life, health, liberty, or possessions.</a:t>
            </a:r>
            <a:r>
              <a:rPr lang="en-US" dirty="0"/>
              <a:t> </a:t>
            </a:r>
            <a:endParaRPr lang="en-US" dirty="0" smtClean="0"/>
          </a:p>
          <a:p>
            <a:pPr marL="457200" lvl="1" indent="0">
              <a:buNone/>
            </a:pPr>
            <a:r>
              <a:rPr lang="en-US" dirty="0" smtClean="0"/>
              <a:t>--Second </a:t>
            </a:r>
            <a:r>
              <a:rPr lang="en-US" dirty="0"/>
              <a:t>Treatise on Civil Government by John Locke, 1689 </a:t>
            </a:r>
            <a:endParaRPr lang="en-US" dirty="0" smtClean="0"/>
          </a:p>
          <a:p>
            <a:pPr marL="457200" lvl="1" indent="0">
              <a:buNone/>
            </a:pPr>
            <a:endParaRPr lang="en-US" dirty="0" smtClean="0"/>
          </a:p>
          <a:p>
            <a:pPr marL="457200" lvl="1" indent="0">
              <a:buNone/>
            </a:pPr>
            <a:r>
              <a:rPr lang="en-US" sz="2000" b="1" i="1" dirty="0" smtClean="0">
                <a:solidFill>
                  <a:srgbClr val="FF0000"/>
                </a:solidFill>
              </a:rPr>
              <a:t>Which </a:t>
            </a:r>
            <a:r>
              <a:rPr lang="en-US" sz="2000" b="1" i="1" dirty="0">
                <a:solidFill>
                  <a:srgbClr val="FF0000"/>
                </a:solidFill>
              </a:rPr>
              <a:t>concept of the Enlightenment would the above passage most likely support? </a:t>
            </a:r>
            <a:endParaRPr lang="en-US" sz="2000" b="1" i="1" dirty="0" smtClean="0">
              <a:solidFill>
                <a:srgbClr val="FF0000"/>
              </a:solidFill>
            </a:endParaRPr>
          </a:p>
          <a:p>
            <a:pPr marL="457200" lvl="1" indent="0">
              <a:buNone/>
            </a:pPr>
            <a:endParaRPr lang="en-US" dirty="0" smtClean="0"/>
          </a:p>
          <a:p>
            <a:pPr marL="457200" lvl="1" indent="0">
              <a:buNone/>
            </a:pPr>
            <a:r>
              <a:rPr lang="en-US" sz="3200" b="1" dirty="0" smtClean="0">
                <a:solidFill>
                  <a:schemeClr val="bg1"/>
                </a:solidFill>
              </a:rPr>
              <a:t>A </a:t>
            </a:r>
            <a:r>
              <a:rPr lang="en-US" sz="3200" b="1" dirty="0">
                <a:solidFill>
                  <a:schemeClr val="bg1"/>
                </a:solidFill>
              </a:rPr>
              <a:t>Truth can be discovered through reasoning and logic. </a:t>
            </a:r>
            <a:endParaRPr lang="en-US" sz="3200" b="1" dirty="0" smtClean="0">
              <a:solidFill>
                <a:schemeClr val="bg1"/>
              </a:solidFill>
            </a:endParaRPr>
          </a:p>
          <a:p>
            <a:pPr marL="457200" lvl="1" indent="0">
              <a:buNone/>
            </a:pPr>
            <a:r>
              <a:rPr lang="en-US" sz="3200" b="1" dirty="0" smtClean="0">
                <a:solidFill>
                  <a:schemeClr val="bg1"/>
                </a:solidFill>
              </a:rPr>
              <a:t>B </a:t>
            </a:r>
            <a:r>
              <a:rPr lang="en-US" sz="3200" b="1" dirty="0">
                <a:solidFill>
                  <a:schemeClr val="bg1"/>
                </a:solidFill>
              </a:rPr>
              <a:t>Humankind can and should improve over time. </a:t>
            </a:r>
            <a:endParaRPr lang="en-US" sz="3200" b="1" dirty="0" smtClean="0">
              <a:solidFill>
                <a:schemeClr val="bg1"/>
              </a:solidFill>
            </a:endParaRPr>
          </a:p>
          <a:p>
            <a:pPr marL="457200" lvl="1" indent="0">
              <a:buNone/>
            </a:pPr>
            <a:r>
              <a:rPr lang="en-US" sz="3200" b="1" dirty="0" smtClean="0">
                <a:solidFill>
                  <a:schemeClr val="bg1"/>
                </a:solidFill>
              </a:rPr>
              <a:t>C </a:t>
            </a:r>
            <a:r>
              <a:rPr lang="en-US" sz="3200" b="1" dirty="0">
                <a:solidFill>
                  <a:schemeClr val="bg1"/>
                </a:solidFill>
              </a:rPr>
              <a:t>People have a right to equality and freedom. </a:t>
            </a:r>
            <a:endParaRPr lang="en-US" sz="3200" b="1" dirty="0" smtClean="0">
              <a:solidFill>
                <a:schemeClr val="bg1"/>
              </a:solidFill>
            </a:endParaRPr>
          </a:p>
          <a:p>
            <a:pPr marL="457200" lvl="1" indent="0">
              <a:buNone/>
            </a:pPr>
            <a:r>
              <a:rPr lang="en-US" sz="3200" b="1" dirty="0" smtClean="0">
                <a:solidFill>
                  <a:schemeClr val="bg1"/>
                </a:solidFill>
              </a:rPr>
              <a:t>D </a:t>
            </a:r>
            <a:r>
              <a:rPr lang="en-US" sz="3200" b="1" dirty="0">
                <a:solidFill>
                  <a:schemeClr val="bg1"/>
                </a:solidFill>
              </a:rPr>
              <a:t>What is natural is also </a:t>
            </a:r>
            <a:r>
              <a:rPr lang="en-US" sz="3200" b="1" dirty="0" smtClean="0">
                <a:solidFill>
                  <a:schemeClr val="bg1"/>
                </a:solidFill>
              </a:rPr>
              <a:t>reasonable</a:t>
            </a:r>
          </a:p>
          <a:p>
            <a:pPr marL="457200" lvl="1" indent="0">
              <a:buNone/>
            </a:pPr>
            <a:endParaRPr lang="en-US" dirty="0"/>
          </a:p>
        </p:txBody>
      </p:sp>
    </p:spTree>
    <p:extLst>
      <p:ext uri="{BB962C8B-B14F-4D97-AF65-F5344CB8AC3E}">
        <p14:creationId xmlns:p14="http://schemas.microsoft.com/office/powerpoint/2010/main" val="578179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11075988" cy="1130301"/>
          </a:xfrm>
        </p:spPr>
        <p:txBody>
          <a:bodyPr>
            <a:normAutofit fontScale="90000"/>
          </a:bodyPr>
          <a:lstStyle/>
          <a:p>
            <a:r>
              <a:rPr lang="en-US" b="1" i="1" dirty="0" smtClean="0">
                <a:solidFill>
                  <a:schemeClr val="bg1"/>
                </a:solidFill>
              </a:rPr>
              <a:t>Monday, October 2nd</a:t>
            </a:r>
            <a:br>
              <a:rPr lang="en-US" b="1" i="1" dirty="0" smtClean="0">
                <a:solidFill>
                  <a:schemeClr val="bg1"/>
                </a:solidFill>
              </a:rPr>
            </a:br>
            <a:endParaRPr lang="en-US" b="1" i="1" dirty="0">
              <a:solidFill>
                <a:schemeClr val="bg1"/>
              </a:solidFill>
            </a:endParaRPr>
          </a:p>
        </p:txBody>
      </p:sp>
      <p:sp>
        <p:nvSpPr>
          <p:cNvPr id="3" name="Subtitle 2"/>
          <p:cNvSpPr>
            <a:spLocks noGrp="1"/>
          </p:cNvSpPr>
          <p:nvPr>
            <p:ph type="subTitle" idx="1"/>
          </p:nvPr>
        </p:nvSpPr>
        <p:spPr>
          <a:xfrm>
            <a:off x="281354" y="1816100"/>
            <a:ext cx="11910646" cy="4665133"/>
          </a:xfrm>
        </p:spPr>
        <p:txBody>
          <a:bodyPr>
            <a:normAutofit/>
          </a:bodyPr>
          <a:lstStyle/>
          <a:p>
            <a:r>
              <a:rPr lang="en-US" sz="4100" b="1" dirty="0" smtClean="0">
                <a:solidFill>
                  <a:schemeClr val="tx1"/>
                </a:solidFill>
              </a:rPr>
              <a:t>WARMUP #</a:t>
            </a:r>
            <a:r>
              <a:rPr lang="en-US" sz="4100" b="1" dirty="0">
                <a:solidFill>
                  <a:schemeClr val="tx1"/>
                </a:solidFill>
              </a:rPr>
              <a:t>7</a:t>
            </a:r>
            <a:r>
              <a:rPr lang="en-US" sz="4100" b="1" dirty="0" smtClean="0">
                <a:solidFill>
                  <a:schemeClr val="tx1"/>
                </a:solidFill>
              </a:rPr>
              <a:t>  </a:t>
            </a:r>
            <a:endParaRPr lang="en-US" b="1" dirty="0">
              <a:solidFill>
                <a:schemeClr val="tx1"/>
              </a:solidFill>
            </a:endParaRPr>
          </a:p>
          <a:p>
            <a:endParaRPr lang="en-US" sz="3600" b="1" dirty="0" smtClean="0">
              <a:solidFill>
                <a:schemeClr val="tx1"/>
              </a:solidFill>
            </a:endParaRPr>
          </a:p>
          <a:p>
            <a:r>
              <a:rPr lang="en-US" sz="3600" b="1" dirty="0" smtClean="0">
                <a:solidFill>
                  <a:schemeClr val="tx1"/>
                </a:solidFill>
              </a:rPr>
              <a:t>In your own words write a definition of the word:   </a:t>
            </a:r>
          </a:p>
          <a:p>
            <a:r>
              <a:rPr lang="en-US" sz="3600" b="1" dirty="0" smtClean="0">
                <a:solidFill>
                  <a:schemeClr val="tx1"/>
                </a:solidFill>
              </a:rPr>
              <a:t>“EXPLORE”  (at least two complete sentences)</a:t>
            </a:r>
          </a:p>
          <a:p>
            <a:endParaRPr lang="en-US" sz="3600" b="1" dirty="0">
              <a:solidFill>
                <a:schemeClr val="tx1"/>
              </a:solidFill>
            </a:endParaRPr>
          </a:p>
        </p:txBody>
      </p:sp>
    </p:spTree>
    <p:extLst>
      <p:ext uri="{BB962C8B-B14F-4D97-AF65-F5344CB8AC3E}">
        <p14:creationId xmlns:p14="http://schemas.microsoft.com/office/powerpoint/2010/main" val="2174052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txBox="1">
            <a:spLocks noGrp="1"/>
          </p:cNvSpPr>
          <p:nvPr>
            <p:ph type="title"/>
          </p:nvPr>
        </p:nvSpPr>
        <p:spPr>
          <a:xfrm>
            <a:off x="415924" y="210344"/>
            <a:ext cx="5426075" cy="1097756"/>
          </a:xfrm>
          <a:solidFill>
            <a:srgbClr val="00FFFF"/>
          </a:solidFill>
        </p:spPr>
        <p:txBody>
          <a:bodyPr lIns="121900" tIns="121900" rIns="121900" bIns="121900">
            <a:noAutofit/>
          </a:bodyPr>
          <a:lstStyle/>
          <a:p>
            <a:pPr algn="ctr">
              <a:defRPr/>
            </a:pPr>
            <a:r>
              <a:rPr lang="en" dirty="0" smtClean="0">
                <a:solidFill>
                  <a:srgbClr val="FF0000"/>
                </a:solidFill>
                <a:latin typeface="Cherry Cream Soda"/>
                <a:ea typeface="Cherry Cream Soda"/>
                <a:cs typeface="Cherry Cream Soda"/>
                <a:sym typeface="Cherry Cream Soda"/>
              </a:rPr>
              <a:t>Wednesday, OCT, </a:t>
            </a:r>
            <a:r>
              <a:rPr lang="en" dirty="0">
                <a:solidFill>
                  <a:srgbClr val="FF0000"/>
                </a:solidFill>
                <a:latin typeface="Cherry Cream Soda"/>
                <a:ea typeface="Cherry Cream Soda"/>
                <a:cs typeface="Cherry Cream Soda"/>
                <a:sym typeface="Cherry Cream Soda"/>
              </a:rPr>
              <a:t>4</a:t>
            </a:r>
            <a:r>
              <a:rPr lang="en" dirty="0" smtClean="0">
                <a:solidFill>
                  <a:srgbClr val="FF0000"/>
                </a:solidFill>
                <a:latin typeface="Cherry Cream Soda"/>
                <a:ea typeface="Cherry Cream Soda"/>
                <a:cs typeface="Cherry Cream Soda"/>
                <a:sym typeface="Cherry Cream Soda"/>
              </a:rPr>
              <a:t>th</a:t>
            </a:r>
            <a:br>
              <a:rPr lang="en" dirty="0" smtClean="0">
                <a:solidFill>
                  <a:srgbClr val="FF0000"/>
                </a:solidFill>
                <a:latin typeface="Cherry Cream Soda"/>
                <a:ea typeface="Cherry Cream Soda"/>
                <a:cs typeface="Cherry Cream Soda"/>
                <a:sym typeface="Cherry Cream Soda"/>
              </a:rPr>
            </a:br>
            <a:r>
              <a:rPr lang="en" dirty="0" smtClean="0">
                <a:solidFill>
                  <a:srgbClr val="FF0000"/>
                </a:solidFill>
                <a:latin typeface="Cherry Cream Soda"/>
                <a:ea typeface="Cherry Cream Soda"/>
                <a:cs typeface="Cherry Cream Soda"/>
                <a:sym typeface="Cherry Cream Soda"/>
              </a:rPr>
              <a:t/>
            </a:r>
            <a:br>
              <a:rPr lang="en" dirty="0" smtClean="0">
                <a:solidFill>
                  <a:srgbClr val="FF0000"/>
                </a:solidFill>
                <a:latin typeface="Cherry Cream Soda"/>
                <a:ea typeface="Cherry Cream Soda"/>
                <a:cs typeface="Cherry Cream Soda"/>
                <a:sym typeface="Cherry Cream Soda"/>
              </a:rPr>
            </a:br>
            <a:r>
              <a:rPr lang="en" dirty="0" smtClean="0">
                <a:latin typeface="Cherry Cream Soda"/>
                <a:ea typeface="Cherry Cream Soda"/>
                <a:cs typeface="Cherry Cream Soda"/>
                <a:sym typeface="Cherry Cream Soda"/>
              </a:rPr>
              <a:t>Warmup #8</a:t>
            </a:r>
            <a:endParaRPr lang="en" dirty="0">
              <a:latin typeface="Cherry Cream Soda"/>
              <a:ea typeface="Cherry Cream Soda"/>
              <a:cs typeface="Cherry Cream Soda"/>
              <a:sym typeface="Cherry Cream Soda"/>
            </a:endParaRPr>
          </a:p>
        </p:txBody>
      </p:sp>
      <p:sp>
        <p:nvSpPr>
          <p:cNvPr id="51" name="Shape 51"/>
          <p:cNvSpPr txBox="1">
            <a:spLocks noGrp="1"/>
          </p:cNvSpPr>
          <p:nvPr>
            <p:ph type="body" idx="1"/>
          </p:nvPr>
        </p:nvSpPr>
        <p:spPr>
          <a:xfrm>
            <a:off x="415925" y="1536700"/>
            <a:ext cx="5332413" cy="4554537"/>
          </a:xfrm>
        </p:spPr>
        <p:txBody>
          <a:bodyPr lIns="121900" tIns="121900" rIns="121900" bIns="121900">
            <a:noAutofit/>
          </a:bodyPr>
          <a:lstStyle/>
          <a:p>
            <a:pPr>
              <a:buFont typeface="Wingdings 3" panose="05040102010807070707" pitchFamily="18" charset="2"/>
              <a:buNone/>
              <a:defRPr/>
            </a:pPr>
            <a:endParaRPr lang="en" sz="2400" dirty="0" smtClean="0">
              <a:solidFill>
                <a:schemeClr val="tx1"/>
              </a:solidFill>
              <a:latin typeface="Coming Soon"/>
              <a:ea typeface="Coming Soon"/>
              <a:cs typeface="Coming Soon"/>
              <a:sym typeface="Coming Soon"/>
            </a:endParaRPr>
          </a:p>
          <a:p>
            <a:pPr>
              <a:buFont typeface="Wingdings 3" panose="05040102010807070707" pitchFamily="18" charset="2"/>
              <a:buNone/>
              <a:defRPr/>
            </a:pPr>
            <a:r>
              <a:rPr lang="en" sz="2400" dirty="0" smtClean="0">
                <a:solidFill>
                  <a:srgbClr val="FF0000"/>
                </a:solidFill>
                <a:latin typeface="Coming Soon"/>
                <a:ea typeface="Coming Soon"/>
                <a:cs typeface="Coming Soon"/>
                <a:sym typeface="Coming Soon"/>
              </a:rPr>
              <a:t>Beginning </a:t>
            </a:r>
            <a:r>
              <a:rPr lang="en" sz="2400" dirty="0">
                <a:solidFill>
                  <a:srgbClr val="FF0000"/>
                </a:solidFill>
                <a:latin typeface="Coming Soon"/>
                <a:ea typeface="Coming Soon"/>
                <a:cs typeface="Coming Soon"/>
                <a:sym typeface="Coming Soon"/>
              </a:rPr>
              <a:t>in 2026, crews will fly on one way missions to Mars to begin building a settlement for colonization.</a:t>
            </a:r>
          </a:p>
          <a:p>
            <a:pPr marL="609585" indent="-457189">
              <a:buClr>
                <a:srgbClr val="980000"/>
              </a:buClr>
              <a:buFont typeface="Coming Soon"/>
              <a:buChar char="➔"/>
              <a:defRPr/>
            </a:pPr>
            <a:r>
              <a:rPr lang="en" sz="2400" dirty="0">
                <a:solidFill>
                  <a:srgbClr val="FF0000"/>
                </a:solidFill>
                <a:latin typeface="Coming Soon"/>
                <a:ea typeface="Coming Soon"/>
                <a:cs typeface="Coming Soon"/>
                <a:sym typeface="Coming Soon"/>
              </a:rPr>
              <a:t>Why would people move to Mars?</a:t>
            </a:r>
          </a:p>
          <a:p>
            <a:pPr marL="609585" indent="-457189">
              <a:buClr>
                <a:srgbClr val="980000"/>
              </a:buClr>
              <a:buFont typeface="Coming Soon"/>
              <a:buChar char="➔"/>
              <a:defRPr/>
            </a:pPr>
            <a:r>
              <a:rPr lang="en" sz="2400" dirty="0">
                <a:solidFill>
                  <a:srgbClr val="FF0000"/>
                </a:solidFill>
                <a:latin typeface="Coming Soon"/>
                <a:ea typeface="Coming Soon"/>
                <a:cs typeface="Coming Soon"/>
                <a:sym typeface="Coming Soon"/>
              </a:rPr>
              <a:t>What supplies would people need to survive?</a:t>
            </a:r>
          </a:p>
          <a:p>
            <a:pPr marL="609585" indent="-457189">
              <a:buClr>
                <a:srgbClr val="980000"/>
              </a:buClr>
              <a:buFont typeface="Coming Soon"/>
              <a:buChar char="➔"/>
              <a:defRPr/>
            </a:pPr>
            <a:r>
              <a:rPr lang="en" sz="2400" dirty="0">
                <a:solidFill>
                  <a:srgbClr val="FF0000"/>
                </a:solidFill>
                <a:latin typeface="Coming Soon"/>
                <a:ea typeface="Coming Soon"/>
                <a:cs typeface="Coming Soon"/>
                <a:sym typeface="Coming Soon"/>
              </a:rPr>
              <a:t>If each trip to Mars is one way, how do you think people will get their necessary supplies?</a:t>
            </a:r>
          </a:p>
        </p:txBody>
      </p:sp>
      <p:sp>
        <p:nvSpPr>
          <p:cNvPr id="52" name="Shape 52"/>
          <p:cNvSpPr txBox="1">
            <a:spLocks noGrp="1"/>
          </p:cNvSpPr>
          <p:nvPr>
            <p:ph type="body" idx="2"/>
          </p:nvPr>
        </p:nvSpPr>
        <p:spPr>
          <a:xfrm>
            <a:off x="6443663" y="1536700"/>
            <a:ext cx="5332412" cy="4554538"/>
          </a:xfrm>
        </p:spPr>
        <p:txBody>
          <a:bodyPr lIns="121900" tIns="121900" rIns="121900" bIns="121900">
            <a:noAutofit/>
          </a:bodyPr>
          <a:lstStyle/>
          <a:p>
            <a:pPr>
              <a:buFont typeface="Wingdings 3" panose="05040102010807070707" pitchFamily="18" charset="2"/>
              <a:buNone/>
              <a:defRPr/>
            </a:pPr>
            <a:endParaRPr/>
          </a:p>
        </p:txBody>
      </p:sp>
      <p:pic>
        <p:nvPicPr>
          <p:cNvPr id="24581" name="Shape 5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888" y="592138"/>
            <a:ext cx="5975350" cy="567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435688"/>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txBox="1">
            <a:spLocks noGrp="1"/>
          </p:cNvSpPr>
          <p:nvPr>
            <p:ph type="title"/>
          </p:nvPr>
        </p:nvSpPr>
        <p:spPr>
          <a:xfrm>
            <a:off x="415925" y="168275"/>
            <a:ext cx="5332413" cy="927100"/>
          </a:xfrm>
        </p:spPr>
        <p:txBody>
          <a:bodyPr lIns="121900" tIns="121900" rIns="121900" bIns="121900">
            <a:noAutofit/>
          </a:bodyPr>
          <a:lstStyle/>
          <a:p>
            <a:pPr eaLnBrk="1" hangingPunct="1">
              <a:defRPr/>
            </a:pPr>
            <a:r>
              <a:rPr lang="en" sz="2800" dirty="0" smtClean="0">
                <a:solidFill>
                  <a:schemeClr val="bg1"/>
                </a:solidFill>
                <a:latin typeface="Comic Sans MS"/>
                <a:ea typeface="Comic Sans MS"/>
                <a:cs typeface="Comic Sans MS"/>
                <a:sym typeface="Comic Sans MS"/>
              </a:rPr>
              <a:t>Friday, October </a:t>
            </a:r>
            <a:r>
              <a:rPr lang="en" sz="2800" dirty="0">
                <a:solidFill>
                  <a:schemeClr val="bg1"/>
                </a:solidFill>
                <a:latin typeface="Comic Sans MS"/>
                <a:ea typeface="Comic Sans MS"/>
                <a:cs typeface="Comic Sans MS"/>
                <a:sym typeface="Comic Sans MS"/>
              </a:rPr>
              <a:t>6</a:t>
            </a:r>
            <a:r>
              <a:rPr lang="en" sz="2800" dirty="0" smtClean="0">
                <a:solidFill>
                  <a:schemeClr val="bg1"/>
                </a:solidFill>
                <a:latin typeface="Comic Sans MS"/>
                <a:ea typeface="Comic Sans MS"/>
                <a:cs typeface="Comic Sans MS"/>
                <a:sym typeface="Comic Sans MS"/>
              </a:rPr>
              <a:t>th</a:t>
            </a:r>
            <a:br>
              <a:rPr lang="en" sz="2800" dirty="0" smtClean="0">
                <a:solidFill>
                  <a:schemeClr val="bg1"/>
                </a:solidFill>
                <a:latin typeface="Comic Sans MS"/>
                <a:ea typeface="Comic Sans MS"/>
                <a:cs typeface="Comic Sans MS"/>
                <a:sym typeface="Comic Sans MS"/>
              </a:rPr>
            </a:br>
            <a:r>
              <a:rPr lang="en" sz="2800" dirty="0" smtClean="0">
                <a:solidFill>
                  <a:schemeClr val="bg1"/>
                </a:solidFill>
                <a:latin typeface="Comic Sans MS"/>
                <a:ea typeface="Comic Sans MS"/>
                <a:cs typeface="Comic Sans MS"/>
                <a:sym typeface="Comic Sans MS"/>
              </a:rPr>
              <a:t>WU #</a:t>
            </a:r>
            <a:r>
              <a:rPr lang="en" sz="2800" dirty="0">
                <a:solidFill>
                  <a:schemeClr val="bg1"/>
                </a:solidFill>
                <a:latin typeface="Comic Sans MS"/>
                <a:ea typeface="Comic Sans MS"/>
                <a:cs typeface="Comic Sans MS"/>
                <a:sym typeface="Comic Sans MS"/>
              </a:rPr>
              <a:t>9</a:t>
            </a:r>
          </a:p>
        </p:txBody>
      </p:sp>
      <p:sp>
        <p:nvSpPr>
          <p:cNvPr id="51" name="Shape 51"/>
          <p:cNvSpPr txBox="1">
            <a:spLocks noGrp="1"/>
          </p:cNvSpPr>
          <p:nvPr>
            <p:ph type="body" idx="1"/>
          </p:nvPr>
        </p:nvSpPr>
        <p:spPr>
          <a:xfrm>
            <a:off x="141288" y="1095375"/>
            <a:ext cx="4986337" cy="5465763"/>
          </a:xfrm>
          <a:ln cap="flat">
            <a:solidFill>
              <a:srgbClr val="00FF00"/>
            </a:solidFill>
            <a:round/>
            <a:headEnd type="none" w="med" len="med"/>
            <a:tailEnd type="none" w="med" len="med"/>
          </a:ln>
        </p:spPr>
        <p:txBody>
          <a:bodyPr lIns="121900" tIns="121900" rIns="121900" bIns="121900">
            <a:noAutofit/>
          </a:bodyPr>
          <a:lstStyle/>
          <a:p>
            <a:pPr marL="609585" indent="-541853" eaLnBrk="1" hangingPunct="1">
              <a:spcAft>
                <a:spcPts val="0"/>
              </a:spcAft>
              <a:buClr>
                <a:srgbClr val="00B0F0"/>
              </a:buClr>
              <a:buFont typeface="Comfortaa"/>
              <a:buChar char="●"/>
              <a:defRPr/>
            </a:pPr>
            <a:endParaRPr lang="en" sz="3733" b="1" dirty="0" smtClean="0">
              <a:solidFill>
                <a:schemeClr val="tx1"/>
              </a:solidFill>
              <a:latin typeface="Comfortaa"/>
              <a:ea typeface="Comfortaa"/>
              <a:cs typeface="Comfortaa"/>
              <a:sym typeface="Comfortaa"/>
            </a:endParaRPr>
          </a:p>
          <a:p>
            <a:pPr marL="609585" indent="-541853" eaLnBrk="1" hangingPunct="1">
              <a:spcAft>
                <a:spcPts val="0"/>
              </a:spcAft>
              <a:buClr>
                <a:srgbClr val="00B0F0"/>
              </a:buClr>
              <a:buFont typeface="Comfortaa"/>
              <a:buChar char="●"/>
              <a:defRPr/>
            </a:pPr>
            <a:r>
              <a:rPr lang="en" sz="3200" b="1" dirty="0" smtClean="0">
                <a:solidFill>
                  <a:schemeClr val="bg1"/>
                </a:solidFill>
                <a:latin typeface="Comfortaa"/>
                <a:ea typeface="Comfortaa"/>
                <a:cs typeface="Comfortaa"/>
                <a:sym typeface="Comfortaa"/>
              </a:rPr>
              <a:t>1. List </a:t>
            </a:r>
            <a:r>
              <a:rPr lang="en" sz="3200" b="1" dirty="0">
                <a:solidFill>
                  <a:schemeClr val="bg1"/>
                </a:solidFill>
                <a:latin typeface="Comfortaa"/>
                <a:ea typeface="Comfortaa"/>
                <a:cs typeface="Comfortaa"/>
                <a:sym typeface="Comfortaa"/>
              </a:rPr>
              <a:t>four objects you can identify.</a:t>
            </a:r>
          </a:p>
          <a:p>
            <a:pPr marL="609585" indent="-541853" eaLnBrk="1" hangingPunct="1">
              <a:spcAft>
                <a:spcPts val="0"/>
              </a:spcAft>
              <a:buClr>
                <a:srgbClr val="00B0F0"/>
              </a:buClr>
              <a:buFont typeface="Comfortaa"/>
              <a:buChar char="●"/>
              <a:defRPr/>
            </a:pPr>
            <a:endParaRPr lang="en" sz="3200" b="1" dirty="0" smtClean="0">
              <a:solidFill>
                <a:schemeClr val="bg1"/>
              </a:solidFill>
              <a:latin typeface="Comfortaa"/>
              <a:ea typeface="Comfortaa"/>
              <a:cs typeface="Comfortaa"/>
              <a:sym typeface="Comfortaa"/>
            </a:endParaRPr>
          </a:p>
          <a:p>
            <a:pPr marL="609585" indent="-541853" eaLnBrk="1" hangingPunct="1">
              <a:spcAft>
                <a:spcPts val="0"/>
              </a:spcAft>
              <a:buClr>
                <a:srgbClr val="00B0F0"/>
              </a:buClr>
              <a:buFont typeface="Comfortaa"/>
              <a:buChar char="●"/>
              <a:defRPr/>
            </a:pPr>
            <a:r>
              <a:rPr lang="en" sz="3200" b="1" dirty="0" smtClean="0">
                <a:solidFill>
                  <a:schemeClr val="bg1"/>
                </a:solidFill>
                <a:latin typeface="Comfortaa"/>
                <a:ea typeface="Comfortaa"/>
                <a:cs typeface="Comfortaa"/>
                <a:sym typeface="Comfortaa"/>
              </a:rPr>
              <a:t>2. Who </a:t>
            </a:r>
            <a:r>
              <a:rPr lang="en" sz="3200" b="1" dirty="0">
                <a:solidFill>
                  <a:schemeClr val="bg1"/>
                </a:solidFill>
                <a:latin typeface="Comfortaa"/>
                <a:ea typeface="Comfortaa"/>
                <a:cs typeface="Comfortaa"/>
                <a:sym typeface="Comfortaa"/>
              </a:rPr>
              <a:t>do you think these people are? </a:t>
            </a:r>
          </a:p>
          <a:p>
            <a:pPr marL="609585" indent="-541853" eaLnBrk="1" hangingPunct="1">
              <a:spcAft>
                <a:spcPts val="0"/>
              </a:spcAft>
              <a:buClr>
                <a:srgbClr val="00B0F0"/>
              </a:buClr>
              <a:buFont typeface="Comfortaa"/>
              <a:buChar char="●"/>
              <a:defRPr/>
            </a:pPr>
            <a:endParaRPr lang="en" sz="3200" b="1" dirty="0" smtClean="0">
              <a:solidFill>
                <a:schemeClr val="bg1"/>
              </a:solidFill>
              <a:latin typeface="Comfortaa"/>
              <a:ea typeface="Comfortaa"/>
              <a:cs typeface="Comfortaa"/>
              <a:sym typeface="Comfortaa"/>
            </a:endParaRPr>
          </a:p>
          <a:p>
            <a:pPr marL="609585" indent="-541853" eaLnBrk="1" hangingPunct="1">
              <a:spcAft>
                <a:spcPts val="0"/>
              </a:spcAft>
              <a:buClr>
                <a:srgbClr val="00B0F0"/>
              </a:buClr>
              <a:buFont typeface="Comfortaa"/>
              <a:buChar char="●"/>
              <a:defRPr/>
            </a:pPr>
            <a:r>
              <a:rPr lang="en" sz="3200" b="1" dirty="0" smtClean="0">
                <a:solidFill>
                  <a:schemeClr val="bg1"/>
                </a:solidFill>
                <a:latin typeface="Comfortaa"/>
                <a:ea typeface="Comfortaa"/>
                <a:cs typeface="Comfortaa"/>
                <a:sym typeface="Comfortaa"/>
              </a:rPr>
              <a:t>3. What </a:t>
            </a:r>
            <a:r>
              <a:rPr lang="en" sz="3200" b="1" dirty="0">
                <a:solidFill>
                  <a:schemeClr val="bg1"/>
                </a:solidFill>
                <a:latin typeface="Comfortaa"/>
                <a:ea typeface="Comfortaa"/>
                <a:cs typeface="Comfortaa"/>
                <a:sym typeface="Comfortaa"/>
              </a:rPr>
              <a:t>do you think is happening in this painting?</a:t>
            </a:r>
          </a:p>
          <a:p>
            <a:pPr eaLnBrk="1" hangingPunct="1">
              <a:buFont typeface="Wingdings 3" panose="05040102010807070707" pitchFamily="18" charset="2"/>
              <a:buNone/>
              <a:defRPr/>
            </a:pPr>
            <a:endParaRPr dirty="0"/>
          </a:p>
        </p:txBody>
      </p:sp>
      <p:pic>
        <p:nvPicPr>
          <p:cNvPr id="12292" name="Picture 12" descr="This painting depicts Christopher Columbus and members of his crew on a beach in the West Indies, newly landed from his flagship Santa Maria on October 12, 14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200" y="342900"/>
            <a:ext cx="6807200" cy="621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9269236"/>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33712</TotalTime>
  <Words>2926</Words>
  <Application>Microsoft Office PowerPoint</Application>
  <PresentationFormat>Widescreen</PresentationFormat>
  <Paragraphs>495</Paragraphs>
  <Slides>61</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61</vt:i4>
      </vt:variant>
    </vt:vector>
  </HeadingPairs>
  <TitlesOfParts>
    <vt:vector size="72" baseType="lpstr">
      <vt:lpstr>Arial</vt:lpstr>
      <vt:lpstr>Calibri</vt:lpstr>
      <vt:lpstr>Century Gothic</vt:lpstr>
      <vt:lpstr>Cherry Cream Soda</vt:lpstr>
      <vt:lpstr>Comfortaa</vt:lpstr>
      <vt:lpstr>Comic Sans MS</vt:lpstr>
      <vt:lpstr>Coming Soon</vt:lpstr>
      <vt:lpstr>PT Sans Narrow</vt:lpstr>
      <vt:lpstr>Times New Roman</vt:lpstr>
      <vt:lpstr>Wingdings 3</vt:lpstr>
      <vt:lpstr>Slice</vt:lpstr>
      <vt:lpstr>Wed, sept 6th</vt:lpstr>
      <vt:lpstr>FRIDAY, September 8th  </vt:lpstr>
      <vt:lpstr>Tuesday, September 12th </vt:lpstr>
      <vt:lpstr>MOnday, September 18th </vt:lpstr>
      <vt:lpstr>wednesday, September 20th  </vt:lpstr>
      <vt:lpstr>Warmup #6  9/26/17</vt:lpstr>
      <vt:lpstr>Monday, October 2nd </vt:lpstr>
      <vt:lpstr>Wednesday, OCT, 4th  Warmup #8</vt:lpstr>
      <vt:lpstr>Friday, October 6th WU #9</vt:lpstr>
      <vt:lpstr>Tuesday, October 10th.  Warmup #10</vt:lpstr>
      <vt:lpstr>Thursday, October 16th </vt:lpstr>
      <vt:lpstr>Thursday, October 16th                       Warmup #12</vt:lpstr>
      <vt:lpstr>10/20/17</vt:lpstr>
      <vt:lpstr>Tuesday, October 24th </vt:lpstr>
      <vt:lpstr>Tuesday, October 31st </vt:lpstr>
      <vt:lpstr>Friday, Dec 8th </vt:lpstr>
      <vt:lpstr>Tuesday, Dec 12th </vt:lpstr>
      <vt:lpstr>Wed, January 3rd WARMUP #17 </vt:lpstr>
      <vt:lpstr>Friday, Jan 5th </vt:lpstr>
      <vt:lpstr>Tuesday, Jan 9th </vt:lpstr>
      <vt:lpstr>Thursday, Jan 11th </vt:lpstr>
      <vt:lpstr>Tuesday, January 23rd  WARMUP #21</vt:lpstr>
      <vt:lpstr>Monday, January 29th  WARMUP #22</vt:lpstr>
      <vt:lpstr>Friday, Feb 2nd WARMUP #23 </vt:lpstr>
      <vt:lpstr>Monday, Feb 12th       Warmup #24</vt:lpstr>
      <vt:lpstr>Friday, Feb 16    Warmup #25</vt:lpstr>
      <vt:lpstr>Monday, Feb 19    Warmup #26</vt:lpstr>
      <vt:lpstr>Warm Up#27    </vt:lpstr>
      <vt:lpstr>3/9/18      Warm Up #28</vt:lpstr>
      <vt:lpstr>Warmup #29  March 13th </vt:lpstr>
      <vt:lpstr>Warmup #30 4/9/18  </vt:lpstr>
      <vt:lpstr>PowerPoint Presentation</vt:lpstr>
      <vt:lpstr>Friday, October 28th </vt:lpstr>
      <vt:lpstr>Wed, November 2nd </vt:lpstr>
      <vt:lpstr>Friday, November 4th:  warmup #16</vt:lpstr>
      <vt:lpstr>Wed, November 9th:  warmup #17</vt:lpstr>
      <vt:lpstr>Monday, November 14th  </vt:lpstr>
      <vt:lpstr>1.  Who said that if Government is not protecting the rights of the citizens then it should be overthrown?  2.  Who believed in a separation of powers in government?  3.  Who believed that citizens needed strong rules and laws to protect them for themselves and each other?</vt:lpstr>
      <vt:lpstr>Fri, November 18th  WARMUP #20 </vt:lpstr>
      <vt:lpstr> Dec. 5th WU #21</vt:lpstr>
      <vt:lpstr>Write down at least two reasons the Colonists were unhappy with Britain and wanted to declare independence.</vt:lpstr>
      <vt:lpstr>Why do some people say that Thomas Paine was the biggest influence for the American Revolution?</vt:lpstr>
      <vt:lpstr>tues, December 13th WARMUP #24 </vt:lpstr>
      <vt:lpstr>1.Why was the American Revolution a CAUSE of the French Revolution?  2.  What do you predict will happen in France and Europe as a result of the French revolution?</vt:lpstr>
      <vt:lpstr>1. Write down two enlightenment thinkers and their core beliefs  2. What were the three estates in France?  3. What was one major cause of the American Revolution?</vt:lpstr>
      <vt:lpstr>Wednesday, January 11th WARMUP #28 </vt:lpstr>
      <vt:lpstr>Thursday, January 25th WARMUP #29</vt:lpstr>
      <vt:lpstr>Warmup #30</vt:lpstr>
      <vt:lpstr>Thursday, Feb16th WARMUP #31 </vt:lpstr>
      <vt:lpstr>Warmup #32      Feb, 22nd</vt:lpstr>
      <vt:lpstr>Warmup #33      Feb, 28th </vt:lpstr>
      <vt:lpstr>Warmup #34      March, 8th </vt:lpstr>
      <vt:lpstr>Warm Up#35     March 10th </vt:lpstr>
      <vt:lpstr>3/20/17      Warm Up#36</vt:lpstr>
      <vt:lpstr>Warmup #37  March 24th </vt:lpstr>
      <vt:lpstr>Warmup #38</vt:lpstr>
      <vt:lpstr>Warmup #39    April 24th </vt:lpstr>
      <vt:lpstr>40</vt:lpstr>
      <vt:lpstr>Warmup #41</vt:lpstr>
      <vt:lpstr>Warmup #42</vt:lpstr>
      <vt:lpstr>Warmup #43</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Wednesday, August 26th</dc:title>
  <dc:creator>McClintock, Shane</dc:creator>
  <cp:lastModifiedBy>McClintock, Shane</cp:lastModifiedBy>
  <cp:revision>213</cp:revision>
  <cp:lastPrinted>2017-09-08T17:42:29Z</cp:lastPrinted>
  <dcterms:created xsi:type="dcterms:W3CDTF">2015-08-25T16:38:43Z</dcterms:created>
  <dcterms:modified xsi:type="dcterms:W3CDTF">2018-04-09T12:32:15Z</dcterms:modified>
</cp:coreProperties>
</file>